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3"/>
  </p:notesMasterIdLst>
  <p:sldIdLst>
    <p:sldId id="285" r:id="rId2"/>
    <p:sldId id="258" r:id="rId3"/>
    <p:sldId id="273" r:id="rId4"/>
    <p:sldId id="286" r:id="rId5"/>
    <p:sldId id="259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9" r:id="rId15"/>
    <p:sldId id="287" r:id="rId16"/>
    <p:sldId id="297" r:id="rId17"/>
    <p:sldId id="265" r:id="rId18"/>
    <p:sldId id="300" r:id="rId19"/>
    <p:sldId id="299" r:id="rId20"/>
    <p:sldId id="298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B4D34-2460-415A-9D67-C22BAFE1DDF1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C1E0-F205-417F-B2DD-11376894A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5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87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38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0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9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28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1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8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BA4C-CEEA-4924-94ED-A8B0B365E3C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2184-6757-4E50-A2D2-12F90ADD5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77" y="973393"/>
            <a:ext cx="9188245" cy="4173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4881716"/>
            <a:ext cx="11960942" cy="18423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64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3F4936-3096-4307-9054-3DE76A64CE59}"/>
              </a:ext>
            </a:extLst>
          </p:cNvPr>
          <p:cNvSpPr/>
          <p:nvPr/>
        </p:nvSpPr>
        <p:spPr>
          <a:xfrm>
            <a:off x="3432441" y="314879"/>
            <a:ext cx="5327117" cy="75965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876D6-BEC5-4FBD-9D44-809BDE958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t="22415" r="12731" b="6371"/>
          <a:stretch/>
        </p:blipFill>
        <p:spPr>
          <a:xfrm>
            <a:off x="1736243" y="1383382"/>
            <a:ext cx="8719511" cy="505391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526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3926" y="997649"/>
            <a:ext cx="2056776" cy="1966250"/>
            <a:chOff x="7876539" y="4084307"/>
            <a:chExt cx="2056776" cy="1966250"/>
          </a:xfrm>
        </p:grpSpPr>
        <p:sp>
          <p:nvSpPr>
            <p:cNvPr id="12" name="Oval Callout 11"/>
            <p:cNvSpPr/>
            <p:nvPr/>
          </p:nvSpPr>
          <p:spPr>
            <a:xfrm>
              <a:off x="7876539" y="4084307"/>
              <a:ext cx="2056776" cy="1966250"/>
            </a:xfrm>
            <a:prstGeom prst="wedgeEllipseCallout">
              <a:avLst>
                <a:gd name="adj1" fmla="val 83142"/>
                <a:gd name="adj2" fmla="val -1037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804" y="4110589"/>
              <a:ext cx="1722511" cy="161449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395211" y="1656310"/>
            <a:ext cx="8214852" cy="648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Sima</a:t>
            </a:r>
            <a:r>
              <a:rPr lang="en-US" sz="3200" b="1" dirty="0" smtClean="0">
                <a:solidFill>
                  <a:srgbClr val="002060"/>
                </a:solidFill>
              </a:rPr>
              <a:t>: Hello ! May I introduce myself ? I’m </a:t>
            </a:r>
            <a:r>
              <a:rPr lang="en-US" sz="3200" b="1" dirty="0" err="1" smtClean="0">
                <a:solidFill>
                  <a:srgbClr val="002060"/>
                </a:solidFill>
              </a:rPr>
              <a:t>Sima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5211" y="2963899"/>
            <a:ext cx="448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Jessica:Hi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I’m Jessica.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74397" y="2305239"/>
            <a:ext cx="2079522" cy="1980637"/>
            <a:chOff x="4203291" y="4608123"/>
            <a:chExt cx="2079522" cy="1807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Oval Callout 15"/>
            <p:cNvSpPr/>
            <p:nvPr/>
          </p:nvSpPr>
          <p:spPr>
            <a:xfrm flipH="1">
              <a:off x="4203291" y="4608123"/>
              <a:ext cx="2079522" cy="1807425"/>
            </a:xfrm>
            <a:prstGeom prst="wedgeEllipseCallout">
              <a:avLst>
                <a:gd name="adj1" fmla="val 103990"/>
                <a:gd name="adj2" fmla="val 24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991" y="4860631"/>
              <a:ext cx="1242121" cy="1350376"/>
            </a:xfrm>
            <a:prstGeom prst="rect">
              <a:avLst/>
            </a:prstGeom>
            <a:grpFill/>
          </p:spPr>
        </p:pic>
      </p:grpSp>
      <p:grpSp>
        <p:nvGrpSpPr>
          <p:cNvPr id="19" name="Group 18"/>
          <p:cNvGrpSpPr/>
          <p:nvPr/>
        </p:nvGrpSpPr>
        <p:grpSpPr>
          <a:xfrm>
            <a:off x="553926" y="4071360"/>
            <a:ext cx="2056776" cy="1966250"/>
            <a:chOff x="7876539" y="4084307"/>
            <a:chExt cx="2056776" cy="1966250"/>
          </a:xfrm>
        </p:grpSpPr>
        <p:sp>
          <p:nvSpPr>
            <p:cNvPr id="20" name="Oval Callout 19"/>
            <p:cNvSpPr/>
            <p:nvPr/>
          </p:nvSpPr>
          <p:spPr>
            <a:xfrm>
              <a:off x="7876539" y="4084307"/>
              <a:ext cx="2056776" cy="1966250"/>
            </a:xfrm>
            <a:prstGeom prst="wedgeEllipseCallout">
              <a:avLst>
                <a:gd name="adj1" fmla="val 83142"/>
                <a:gd name="adj2" fmla="val -1037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804" y="4110589"/>
              <a:ext cx="1722511" cy="161449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3395211" y="4720393"/>
            <a:ext cx="6584665" cy="648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Where are you going, Jessica 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88376" y="389881"/>
            <a:ext cx="6815248" cy="607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reading with practice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33828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8003" y="1123095"/>
            <a:ext cx="6894488" cy="1091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Jessica: I’m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 to Chittagong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I’m on holiday with my father.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4157" y="2558116"/>
            <a:ext cx="2056776" cy="1966250"/>
            <a:chOff x="7876539" y="4084307"/>
            <a:chExt cx="2056776" cy="1966250"/>
          </a:xfrm>
        </p:grpSpPr>
        <p:sp>
          <p:nvSpPr>
            <p:cNvPr id="11" name="Oval Callout 10"/>
            <p:cNvSpPr/>
            <p:nvPr/>
          </p:nvSpPr>
          <p:spPr>
            <a:xfrm>
              <a:off x="7876539" y="4084307"/>
              <a:ext cx="2056776" cy="1966250"/>
            </a:xfrm>
            <a:prstGeom prst="wedgeEllipseCallout">
              <a:avLst>
                <a:gd name="adj1" fmla="val 83142"/>
                <a:gd name="adj2" fmla="val -1037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804" y="4110589"/>
              <a:ext cx="1722511" cy="161449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318321" y="678466"/>
            <a:ext cx="2079522" cy="1980637"/>
            <a:chOff x="4203291" y="4608123"/>
            <a:chExt cx="2079522" cy="1807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Oval Callout 13"/>
            <p:cNvSpPr/>
            <p:nvPr/>
          </p:nvSpPr>
          <p:spPr>
            <a:xfrm flipH="1">
              <a:off x="4203291" y="4608123"/>
              <a:ext cx="2079522" cy="1807425"/>
            </a:xfrm>
            <a:prstGeom prst="wedgeEllipseCallout">
              <a:avLst>
                <a:gd name="adj1" fmla="val 103990"/>
                <a:gd name="adj2" fmla="val 24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991" y="4860631"/>
              <a:ext cx="1242121" cy="1350376"/>
            </a:xfrm>
            <a:prstGeom prst="rect">
              <a:avLst/>
            </a:prstGeom>
            <a:grpFill/>
          </p:spPr>
        </p:pic>
      </p:grpSp>
      <p:sp>
        <p:nvSpPr>
          <p:cNvPr id="16" name="Rectangle 15"/>
          <p:cNvSpPr/>
          <p:nvPr/>
        </p:nvSpPr>
        <p:spPr>
          <a:xfrm>
            <a:off x="3536805" y="3213539"/>
            <a:ext cx="6701660" cy="6318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Really ? Where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rae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from 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318320" y="4198897"/>
            <a:ext cx="2079522" cy="1980637"/>
            <a:chOff x="4203291" y="4608123"/>
            <a:chExt cx="2079522" cy="1807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Oval Callout 17"/>
            <p:cNvSpPr/>
            <p:nvPr/>
          </p:nvSpPr>
          <p:spPr>
            <a:xfrm flipH="1">
              <a:off x="4203291" y="4608123"/>
              <a:ext cx="2079522" cy="1807425"/>
            </a:xfrm>
            <a:prstGeom prst="wedgeEllipseCallout">
              <a:avLst>
                <a:gd name="adj1" fmla="val 103990"/>
                <a:gd name="adj2" fmla="val 24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991" y="4860631"/>
              <a:ext cx="1242121" cy="1350376"/>
            </a:xfrm>
            <a:prstGeom prst="rect">
              <a:avLst/>
            </a:prstGeom>
            <a:grpFill/>
          </p:spPr>
        </p:pic>
      </p:grpSp>
      <p:sp>
        <p:nvSpPr>
          <p:cNvPr id="20" name="Rectangle 19"/>
          <p:cNvSpPr/>
          <p:nvPr/>
        </p:nvSpPr>
        <p:spPr>
          <a:xfrm>
            <a:off x="1348003" y="4844425"/>
            <a:ext cx="6674356" cy="1138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Jessica: I’m from the United Kingdom. Are you from Dhaka 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5947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4052" y="0"/>
            <a:ext cx="12206052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22343" y="427270"/>
            <a:ext cx="2056776" cy="1966250"/>
            <a:chOff x="7876539" y="4084307"/>
            <a:chExt cx="2056776" cy="1966250"/>
          </a:xfrm>
        </p:grpSpPr>
        <p:sp>
          <p:nvSpPr>
            <p:cNvPr id="3" name="Oval Callout 2"/>
            <p:cNvSpPr/>
            <p:nvPr/>
          </p:nvSpPr>
          <p:spPr>
            <a:xfrm>
              <a:off x="7876539" y="4084307"/>
              <a:ext cx="2056776" cy="1966250"/>
            </a:xfrm>
            <a:prstGeom prst="wedgeEllipseCallout">
              <a:avLst>
                <a:gd name="adj1" fmla="val 83142"/>
                <a:gd name="adj2" fmla="val -1037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804" y="4110589"/>
              <a:ext cx="1722511" cy="161449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574062" y="696432"/>
            <a:ext cx="8008373" cy="10176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No,I’m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Sylhet.That’s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where we’re going. Our train is leaving in 1o minutes.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02912" y="1761020"/>
            <a:ext cx="2079522" cy="1980637"/>
            <a:chOff x="4203291" y="4608123"/>
            <a:chExt cx="2079522" cy="1807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Oval Callout 6"/>
            <p:cNvSpPr/>
            <p:nvPr/>
          </p:nvSpPr>
          <p:spPr>
            <a:xfrm flipH="1">
              <a:off x="4203291" y="4608123"/>
              <a:ext cx="2079522" cy="1807425"/>
            </a:xfrm>
            <a:prstGeom prst="wedgeEllipseCallout">
              <a:avLst>
                <a:gd name="adj1" fmla="val 103990"/>
                <a:gd name="adj2" fmla="val 24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991" y="4860631"/>
              <a:ext cx="1242121" cy="1350376"/>
            </a:xfrm>
            <a:prstGeom prst="rect">
              <a:avLst/>
            </a:prstGeom>
            <a:grpFill/>
          </p:spPr>
        </p:pic>
      </p:grpSp>
      <p:sp>
        <p:nvSpPr>
          <p:cNvPr id="9" name="Rectangle 8"/>
          <p:cNvSpPr/>
          <p:nvPr/>
        </p:nvSpPr>
        <p:spPr>
          <a:xfrm>
            <a:off x="2679119" y="2505148"/>
            <a:ext cx="5363705" cy="64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Jessica: Have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good journey.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5513" y="3154078"/>
            <a:ext cx="2056776" cy="1966250"/>
            <a:chOff x="7876539" y="4084307"/>
            <a:chExt cx="2056776" cy="1966250"/>
          </a:xfrm>
        </p:grpSpPr>
        <p:sp>
          <p:nvSpPr>
            <p:cNvPr id="11" name="Oval Callout 10"/>
            <p:cNvSpPr/>
            <p:nvPr/>
          </p:nvSpPr>
          <p:spPr>
            <a:xfrm>
              <a:off x="7876539" y="4084307"/>
              <a:ext cx="2056776" cy="1966250"/>
            </a:xfrm>
            <a:prstGeom prst="wedgeEllipseCallout">
              <a:avLst>
                <a:gd name="adj1" fmla="val 83142"/>
                <a:gd name="adj2" fmla="val -1037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804" y="4110589"/>
              <a:ext cx="1722511" cy="161449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419203" y="3533791"/>
            <a:ext cx="6386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Sima:Thank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you. Nice meeting you, Jessica. Have fun in Chittagong.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502912" y="4450092"/>
            <a:ext cx="2079522" cy="1980637"/>
            <a:chOff x="4203291" y="4608123"/>
            <a:chExt cx="2079522" cy="1807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Oval Callout 14"/>
            <p:cNvSpPr/>
            <p:nvPr/>
          </p:nvSpPr>
          <p:spPr>
            <a:xfrm flipH="1">
              <a:off x="4203291" y="4608123"/>
              <a:ext cx="2079522" cy="1807425"/>
            </a:xfrm>
            <a:prstGeom prst="wedgeEllipseCallout">
              <a:avLst>
                <a:gd name="adj1" fmla="val 104699"/>
                <a:gd name="adj2" fmla="val 1804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991" y="4860631"/>
              <a:ext cx="1242121" cy="1350376"/>
            </a:xfrm>
            <a:prstGeom prst="rect">
              <a:avLst/>
            </a:prstGeom>
            <a:grpFill/>
          </p:spPr>
        </p:pic>
      </p:grpSp>
      <p:sp>
        <p:nvSpPr>
          <p:cNvPr id="17" name="TextBox 16"/>
          <p:cNvSpPr txBox="1"/>
          <p:nvPr/>
        </p:nvSpPr>
        <p:spPr>
          <a:xfrm>
            <a:off x="2652288" y="5174572"/>
            <a:ext cx="587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Jessica:Thanks.Nice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meeting you, too,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052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542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01603" y="439767"/>
            <a:ext cx="5788792" cy="61552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 in this lesson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218" y="1391824"/>
            <a:ext cx="2082990" cy="885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0469" y="1391825"/>
            <a:ext cx="2519232" cy="885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করানো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218" y="2489354"/>
            <a:ext cx="2082990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360" y="3429767"/>
            <a:ext cx="2082990" cy="9698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20469" y="2489354"/>
            <a:ext cx="2519232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6611" y="3429767"/>
            <a:ext cx="2519232" cy="9698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360" y="4611405"/>
            <a:ext cx="2082990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6360" y="5551818"/>
            <a:ext cx="2082990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06611" y="4611405"/>
            <a:ext cx="2519232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হওয়া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6611" y="5551818"/>
            <a:ext cx="2519232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 যাওয়া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7185" y="1391826"/>
            <a:ext cx="6298453" cy="885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Formally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by name to another in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73326" y="2489354"/>
            <a:ext cx="6298453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endParaRPr lang="en-US" sz="3200" dirty="0" smtClean="0"/>
          </a:p>
          <a:p>
            <a:pPr fontAlgn="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3326" y="3429767"/>
            <a:ext cx="6298453" cy="9698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extended period of leisure and recreation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73326" y="4611405"/>
            <a:ext cx="6312312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discussion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73326" y="5551818"/>
            <a:ext cx="6312312" cy="728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away from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060" y="2922441"/>
            <a:ext cx="275744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64098" y="390128"/>
            <a:ext cx="5025605" cy="6236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8817" y="2922441"/>
            <a:ext cx="2769739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33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করানো</a:t>
            </a:r>
            <a:endParaRPr lang="en-US" sz="4400" b="1" dirty="0">
              <a:solidFill>
                <a:srgbClr val="33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019" y="5425344"/>
            <a:ext cx="10617958" cy="1009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(someone) known by name to another in person, especially formally.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12" y="1699140"/>
            <a:ext cx="3967978" cy="3459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3F4936-3096-4307-9054-3DE76A64CE59}"/>
              </a:ext>
            </a:extLst>
          </p:cNvPr>
          <p:cNvSpPr/>
          <p:nvPr/>
        </p:nvSpPr>
        <p:spPr>
          <a:xfrm>
            <a:off x="2645730" y="461072"/>
            <a:ext cx="6428935" cy="510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Recognize with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08E17-A786-4EF4-A5BB-081D86289C5C}"/>
              </a:ext>
            </a:extLst>
          </p:cNvPr>
          <p:cNvSpPr txBox="1"/>
          <p:nvPr/>
        </p:nvSpPr>
        <p:spPr>
          <a:xfrm>
            <a:off x="1473197" y="1505443"/>
            <a:ext cx="195942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A539DD1-0DBE-4377-BC88-BD93AE1B65C9}"/>
              </a:ext>
            </a:extLst>
          </p:cNvPr>
          <p:cNvSpPr/>
          <p:nvPr/>
        </p:nvSpPr>
        <p:spPr>
          <a:xfrm>
            <a:off x="4346918" y="1756537"/>
            <a:ext cx="1603716" cy="18160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0B47B-BF82-4420-BA97-6B9E6F65DBBB}"/>
              </a:ext>
            </a:extLst>
          </p:cNvPr>
          <p:cNvSpPr txBox="1"/>
          <p:nvPr/>
        </p:nvSpPr>
        <p:spPr>
          <a:xfrm>
            <a:off x="6923311" y="1536999"/>
            <a:ext cx="28537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Where used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44F13-410B-4B27-9962-EE2F92E48087}"/>
              </a:ext>
            </a:extLst>
          </p:cNvPr>
          <p:cNvSpPr txBox="1"/>
          <p:nvPr/>
        </p:nvSpPr>
        <p:spPr>
          <a:xfrm>
            <a:off x="1473198" y="2388011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9F2632B-E811-4AB3-8D07-2416DB3507F6}"/>
              </a:ext>
            </a:extLst>
          </p:cNvPr>
          <p:cNvSpPr/>
          <p:nvPr/>
        </p:nvSpPr>
        <p:spPr>
          <a:xfrm>
            <a:off x="4346918" y="2602688"/>
            <a:ext cx="1603716" cy="18160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176DE-9549-4159-881B-6A340A9E051A}"/>
              </a:ext>
            </a:extLst>
          </p:cNvPr>
          <p:cNvSpPr txBox="1"/>
          <p:nvPr/>
        </p:nvSpPr>
        <p:spPr>
          <a:xfrm>
            <a:off x="6923311" y="2486438"/>
            <a:ext cx="19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 place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CF983-C075-42CB-BE17-245651D5E034}"/>
              </a:ext>
            </a:extLst>
          </p:cNvPr>
          <p:cNvSpPr txBox="1"/>
          <p:nvPr/>
        </p:nvSpPr>
        <p:spPr>
          <a:xfrm>
            <a:off x="1473196" y="3323274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CBC473C-9EEF-451A-9E27-A9E8E780CAF2}"/>
              </a:ext>
            </a:extLst>
          </p:cNvPr>
          <p:cNvSpPr/>
          <p:nvPr/>
        </p:nvSpPr>
        <p:spPr>
          <a:xfrm>
            <a:off x="4346918" y="3495266"/>
            <a:ext cx="1603716" cy="18160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E1748-2E13-45DD-B4CD-099C2CEC3D4A}"/>
              </a:ext>
            </a:extLst>
          </p:cNvPr>
          <p:cNvSpPr txBox="1"/>
          <p:nvPr/>
        </p:nvSpPr>
        <p:spPr>
          <a:xfrm>
            <a:off x="6923312" y="3435877"/>
            <a:ext cx="454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In what way or manner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0FF4F-E221-43B2-8E1C-FB217A2F8395}"/>
              </a:ext>
            </a:extLst>
          </p:cNvPr>
          <p:cNvSpPr txBox="1"/>
          <p:nvPr/>
        </p:nvSpPr>
        <p:spPr>
          <a:xfrm>
            <a:off x="1415140" y="4258537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CCE760D-EF5E-42B0-99E6-6197257B1210}"/>
              </a:ext>
            </a:extLst>
          </p:cNvPr>
          <p:cNvSpPr/>
          <p:nvPr/>
        </p:nvSpPr>
        <p:spPr>
          <a:xfrm>
            <a:off x="4346918" y="4394242"/>
            <a:ext cx="1603716" cy="18160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FA4F2E-BF74-4F8A-AC38-D4B929ADFB37}"/>
              </a:ext>
            </a:extLst>
          </p:cNvPr>
          <p:cNvSpPr txBox="1"/>
          <p:nvPr/>
        </p:nvSpPr>
        <p:spPr>
          <a:xfrm>
            <a:off x="6923313" y="4314240"/>
            <a:ext cx="430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Which thing or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08853-FD63-4E97-AFB8-AD3848E0B42B}"/>
              </a:ext>
            </a:extLst>
          </p:cNvPr>
          <p:cNvSpPr txBox="1"/>
          <p:nvPr/>
        </p:nvSpPr>
        <p:spPr>
          <a:xfrm>
            <a:off x="1415139" y="5060169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4A626C5-162F-4C9D-B89A-C728CDF23136}"/>
              </a:ext>
            </a:extLst>
          </p:cNvPr>
          <p:cNvSpPr/>
          <p:nvPr/>
        </p:nvSpPr>
        <p:spPr>
          <a:xfrm>
            <a:off x="4346918" y="5281397"/>
            <a:ext cx="1603716" cy="18160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B8741A-3058-4D17-B580-262BB5F6D7C9}"/>
              </a:ext>
            </a:extLst>
          </p:cNvPr>
          <p:cNvSpPr txBox="1"/>
          <p:nvPr/>
        </p:nvSpPr>
        <p:spPr>
          <a:xfrm>
            <a:off x="6923314" y="5121724"/>
            <a:ext cx="396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Reason or cause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29350B-DDE2-4695-8529-FA1FBCE08B35}"/>
              </a:ext>
            </a:extLst>
          </p:cNvPr>
          <p:cNvSpPr txBox="1"/>
          <p:nvPr/>
        </p:nvSpPr>
        <p:spPr>
          <a:xfrm>
            <a:off x="1415138" y="5871576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D1E0C8E-B732-43C2-B4B2-A10097E1CDA4}"/>
              </a:ext>
            </a:extLst>
          </p:cNvPr>
          <p:cNvSpPr/>
          <p:nvPr/>
        </p:nvSpPr>
        <p:spPr>
          <a:xfrm>
            <a:off x="4346918" y="5997196"/>
            <a:ext cx="1603716" cy="18160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49298-3AFD-486E-A00E-9DC3A845DF18}"/>
              </a:ext>
            </a:extLst>
          </p:cNvPr>
          <p:cNvSpPr txBox="1"/>
          <p:nvPr/>
        </p:nvSpPr>
        <p:spPr>
          <a:xfrm>
            <a:off x="6923311" y="5935732"/>
            <a:ext cx="19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 person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9"/>
            <a:ext cx="12192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2250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7" grpId="0" animBg="1"/>
      <p:bldP spid="6" grpId="0"/>
      <p:bldP spid="21" grpId="0" animBg="1"/>
      <p:bldP spid="15" grpId="0"/>
      <p:bldP spid="8" grpId="0"/>
      <p:bldP spid="22" grpId="0" animBg="1"/>
      <p:bldP spid="16" grpId="0"/>
      <p:bldP spid="9" grpId="0"/>
      <p:bldP spid="23" grpId="0" animBg="1"/>
      <p:bldP spid="17" grpId="0"/>
      <p:bldP spid="10" grpId="0"/>
      <p:bldP spid="24" grpId="0" animBg="1"/>
      <p:bldP spid="18" grpId="0"/>
      <p:bldP spid="26" grpId="0"/>
      <p:bldP spid="20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68097" y="353308"/>
            <a:ext cx="4055806" cy="765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Indivitual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6920" y="1514632"/>
            <a:ext cx="10250346" cy="980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‘True’ for correct statement or ‘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Folse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for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incorrect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6920" y="2891181"/>
            <a:ext cx="856902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 ) The train leaving in 15 minutes.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920" y="3871843"/>
            <a:ext cx="85690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b ) Jessica comes from United Kingdom.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920" y="4852505"/>
            <a:ext cx="85690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c 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comes from Sylhet.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920" y="5833167"/>
            <a:ext cx="856902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d ) On holiday, Jessica came to Dhaka.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534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0503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80154" y="372571"/>
            <a:ext cx="283169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608" y="1332854"/>
            <a:ext cx="1076878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students, To make conversation to each other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your first meet.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45" y="2847134"/>
            <a:ext cx="4226915" cy="3627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7134"/>
            <a:ext cx="4306529" cy="36274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476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1171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5896" y="2507226"/>
            <a:ext cx="8780206" cy="3716594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AutoNum type="arabicPeriod"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is Jessica going?</a:t>
            </a:r>
          </a:p>
          <a:p>
            <a:pPr marL="342900" lvl="0" indent="-342900">
              <a:buFontTx/>
              <a:buAutoNum type="arabicPeriod"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Jessica going there?</a:t>
            </a:r>
          </a:p>
          <a:p>
            <a:pPr marL="342900" lvl="0" indent="-342900">
              <a:buFontTx/>
              <a:buAutoNum type="arabicPeriod"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is Jessica from?</a:t>
            </a:r>
          </a:p>
          <a:p>
            <a:pPr marL="342900" lvl="0" indent="-342900">
              <a:buFontTx/>
              <a:buAutoNum type="arabicPeriod"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Dhaka?</a:t>
            </a:r>
          </a:p>
          <a:p>
            <a:pPr marL="342900" lvl="0" indent="-342900">
              <a:buFontTx/>
              <a:buAutoNum type="arabicPeriod"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is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going?</a:t>
            </a:r>
          </a:p>
          <a:p>
            <a:pPr marL="342900" lvl="0" indent="-342900">
              <a:buFontTx/>
              <a:buAutoNum type="arabicPeriod"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is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Sima’s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train leaving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5896" y="1710809"/>
            <a:ext cx="8780206" cy="59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following questions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495800" y="287150"/>
            <a:ext cx="3200399" cy="1033272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40000"/>
              <a:lumOff val="60000"/>
            </a:schemeClr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4896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2884046" y="504307"/>
            <a:ext cx="6423907" cy="995517"/>
          </a:xfrm>
          <a:prstGeom prst="bevel">
            <a:avLst>
              <a:gd name="adj" fmla="val 1333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Teacher’s Identity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6677" y="2286086"/>
            <a:ext cx="5574891" cy="3785652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ranti Solid LET" pitchFamily="2" charset="0"/>
                <a:cs typeface="Times New Roman" panose="02020603050405020304" pitchFamily="18" charset="0"/>
              </a:rPr>
              <a:t>Md</a:t>
            </a:r>
            <a:r>
              <a:rPr lang="en-US" sz="4000" b="1" dirty="0" smtClean="0">
                <a:solidFill>
                  <a:srgbClr val="00B050"/>
                </a:solidFill>
                <a:latin typeface="Tiranti Solid LET" pitchFamily="2" charset="0"/>
                <a:cs typeface="Times New Roman" panose="02020603050405020304" pitchFamily="18" charset="0"/>
              </a:rPr>
              <a:t> Sazzadur Rahman</a:t>
            </a:r>
            <a:endParaRPr lang="en-US" sz="4000" b="1" dirty="0">
              <a:solidFill>
                <a:srgbClr val="00B050"/>
              </a:solidFill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ranti Solid LET" pitchFamily="2" charset="0"/>
                <a:cs typeface="Times New Roman" panose="02020603050405020304" pitchFamily="18" charset="0"/>
              </a:rPr>
              <a:t>Assistant Teacher</a:t>
            </a:r>
            <a:endParaRPr lang="en-US" sz="4000" b="1" dirty="0">
              <a:solidFill>
                <a:srgbClr val="002060"/>
              </a:solidFill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ranti Solid LET" pitchFamily="2" charset="0"/>
                <a:cs typeface="Times New Roman" panose="02020603050405020304" pitchFamily="18" charset="0"/>
              </a:rPr>
              <a:t>Jaliarpar</a:t>
            </a:r>
            <a:r>
              <a:rPr lang="en-US" sz="4000" b="1" dirty="0" smtClean="0">
                <a:solidFill>
                  <a:srgbClr val="002060"/>
                </a:solidFill>
                <a:latin typeface="Tiranti Solid LET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ranti Solid LET" pitchFamily="2" charset="0"/>
                <a:cs typeface="Times New Roman" panose="02020603050405020304" pitchFamily="18" charset="0"/>
              </a:rPr>
              <a:t>Govt</a:t>
            </a:r>
            <a:r>
              <a:rPr lang="en-US" sz="4000" b="1" dirty="0">
                <a:solidFill>
                  <a:srgbClr val="002060"/>
                </a:solidFill>
                <a:latin typeface="Tiranti Solid LET" pitchFamily="2" charset="0"/>
                <a:cs typeface="Times New Roman" panose="02020603050405020304" pitchFamily="18" charset="0"/>
              </a:rPr>
              <a:t> Primary </a:t>
            </a:r>
            <a:r>
              <a:rPr lang="en-US" sz="4000" b="1" dirty="0" smtClean="0">
                <a:solidFill>
                  <a:srgbClr val="002060"/>
                </a:solidFill>
                <a:latin typeface="Tiranti Solid LET" pitchFamily="2" charset="0"/>
                <a:cs typeface="Times New Roman" panose="02020603050405020304" pitchFamily="18" charset="0"/>
              </a:rPr>
              <a:t>School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ranti Solid LET" pitchFamily="2" charset="0"/>
                <a:cs typeface="Times New Roman" panose="02020603050405020304" pitchFamily="18" charset="0"/>
              </a:rPr>
              <a:t>Companigonj</a:t>
            </a:r>
            <a:r>
              <a:rPr lang="en-US" sz="4000" b="1" dirty="0" smtClean="0">
                <a:solidFill>
                  <a:srgbClr val="002060"/>
                </a:solidFill>
                <a:latin typeface="Tiranti Solid LET" pitchFamily="2" charset="0"/>
                <a:cs typeface="Times New Roman" panose="02020603050405020304" pitchFamily="18" charset="0"/>
              </a:rPr>
              <a:t>, Sylhet.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2" y="2286086"/>
            <a:ext cx="3687096" cy="3828624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3601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19419" y="475051"/>
            <a:ext cx="255315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task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9419" y="1778036"/>
            <a:ext cx="680231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 solved this questions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62150"/>
              </p:ext>
            </p:extLst>
          </p:nvPr>
        </p:nvGraphicFramePr>
        <p:xfrm>
          <a:off x="4819419" y="2845123"/>
          <a:ext cx="6802310" cy="2560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8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92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Where is Jessica going?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2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Where is </a:t>
                      </a:r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from?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92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Where are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Jessica?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92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Where is </a:t>
                      </a:r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going?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19431" y="1778036"/>
            <a:ext cx="3816931" cy="4003332"/>
            <a:chOff x="353961" y="1778036"/>
            <a:chExt cx="4173794" cy="4003332"/>
          </a:xfrm>
        </p:grpSpPr>
        <p:sp>
          <p:nvSpPr>
            <p:cNvPr id="8" name="Rectangle 7"/>
            <p:cNvSpPr/>
            <p:nvPr/>
          </p:nvSpPr>
          <p:spPr>
            <a:xfrm>
              <a:off x="648928" y="3170903"/>
              <a:ext cx="3600219" cy="22345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53961" y="1778036"/>
              <a:ext cx="4173794" cy="1392867"/>
            </a:xfrm>
            <a:prstGeom prst="triangle">
              <a:avLst>
                <a:gd name="adj" fmla="val 50353"/>
              </a:avLst>
            </a:prstGeom>
            <a:solidFill>
              <a:schemeClr val="accent2">
                <a:lumMod val="75000"/>
              </a:schemeClr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6193" y="5405443"/>
              <a:ext cx="3864077" cy="19894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8927" y="5604387"/>
              <a:ext cx="3600219" cy="17698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75834" y="4041058"/>
              <a:ext cx="744794" cy="12399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12293" y="4328810"/>
              <a:ext cx="678042" cy="7446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91381" y="4328810"/>
              <a:ext cx="692789" cy="7446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6014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516"/>
            <a:ext cx="12191999" cy="2312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9214" y="359044"/>
            <a:ext cx="4660490" cy="4008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everybody.See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later.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" y="32760"/>
            <a:ext cx="12189632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07" y="198256"/>
            <a:ext cx="8141109" cy="4860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2846439" y="545690"/>
            <a:ext cx="6830204" cy="973393"/>
          </a:xfrm>
          <a:prstGeom prst="ribbon2">
            <a:avLst>
              <a:gd name="adj1" fmla="val 7576"/>
              <a:gd name="adj2" fmla="val 59002"/>
            </a:avLst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Identity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4" y="1944861"/>
            <a:ext cx="3996812" cy="403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98840" y="2070160"/>
            <a:ext cx="5808142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Class : Five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Subject : English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Lesson 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Lesson Tittle : Hello !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Page no 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7743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53998" y="516965"/>
            <a:ext cx="848400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0B050"/>
                </a:solidFill>
              </a:rPr>
              <a:t>Let’s to watch“ Greeting song”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270078"/>
              </p:ext>
            </p:extLst>
          </p:nvPr>
        </p:nvGraphicFramePr>
        <p:xfrm>
          <a:off x="3433763" y="2540000"/>
          <a:ext cx="51435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1604520" imgH="491040" progId="Package">
                  <p:embed/>
                </p:oleObj>
              </mc:Choice>
              <mc:Fallback>
                <p:oleObj name="Packager Shell Object" showAsIcon="1" r:id="rId4" imgW="16045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3763" y="2540000"/>
                        <a:ext cx="5143500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5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3976424" y="554683"/>
            <a:ext cx="3950512" cy="1042416"/>
          </a:xfrm>
          <a:prstGeom prst="bevel">
            <a:avLst>
              <a:gd name="adj" fmla="val 16978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Lesson title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1829485" y="2776970"/>
            <a:ext cx="8244391" cy="2901159"/>
          </a:xfrm>
          <a:prstGeom prst="cube">
            <a:avLst>
              <a:gd name="adj" fmla="val 4067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Hello!</a:t>
            </a:r>
            <a:endParaRPr lang="en-US" sz="9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6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926" y="0"/>
            <a:ext cx="12192001" cy="68643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2377" y="358055"/>
            <a:ext cx="453115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927" y="1430338"/>
            <a:ext cx="10888298" cy="5036537"/>
            <a:chOff x="648927" y="1166509"/>
            <a:chExt cx="10888298" cy="540984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648928" y="1783700"/>
              <a:ext cx="10888297" cy="1487650"/>
            </a:xfrm>
            <a:prstGeom prst="rect">
              <a:avLst/>
            </a:prstGeom>
            <a:grpFill/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Listening: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3.2.1 understand questions about family and friends of students.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3.4.1  understand statements made by the teacher  and students.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48927" y="3436200"/>
              <a:ext cx="10888297" cy="1487650"/>
            </a:xfrm>
            <a:prstGeom prst="rect">
              <a:avLst/>
            </a:prstGeom>
            <a:grpFill/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1.1.1 say words, phrases and sentences with proper sounds and stress.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8.1.1 take part in conversations on appropriate topics.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8927" y="5088700"/>
              <a:ext cx="10888297" cy="1487650"/>
            </a:xfrm>
            <a:prstGeom prst="rect">
              <a:avLst/>
            </a:prstGeom>
            <a:grpFill/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1.5.1 read words, phrases and sentences in the text with proper         pronunciation ,stress and intonation.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928" y="1166509"/>
              <a:ext cx="10888297" cy="628118"/>
            </a:xfrm>
            <a:prstGeom prst="rect">
              <a:avLst/>
            </a:prstGeom>
            <a:grpFill/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be able to-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9" y="-25677"/>
            <a:ext cx="12579445" cy="72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2B4C4-1E12-49A0-95EB-537ED8522F87}"/>
              </a:ext>
            </a:extLst>
          </p:cNvPr>
          <p:cNvSpPr/>
          <p:nvPr/>
        </p:nvSpPr>
        <p:spPr>
          <a:xfrm>
            <a:off x="2047467" y="327574"/>
            <a:ext cx="809706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</a:t>
            </a:r>
            <a:r>
              <a:rPr lang="en-US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this </a:t>
            </a:r>
            <a:r>
              <a:rPr lang="en-US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4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40B-EB90-4726-810E-E47B8EB16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31809" r="28462" b="10522"/>
          <a:stretch/>
        </p:blipFill>
        <p:spPr>
          <a:xfrm>
            <a:off x="417869" y="1312606"/>
            <a:ext cx="11356259" cy="516358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757EB-15DE-43BA-B10D-9F53E884A2F5}"/>
              </a:ext>
            </a:extLst>
          </p:cNvPr>
          <p:cNvSpPr txBox="1"/>
          <p:nvPr/>
        </p:nvSpPr>
        <p:spPr>
          <a:xfrm>
            <a:off x="1818967" y="567717"/>
            <a:ext cx="855406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showing picture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75EA1-F17D-46EF-A8BB-1EE5F45C0369}"/>
              </a:ext>
            </a:extLst>
          </p:cNvPr>
          <p:cNvSpPr txBox="1"/>
          <p:nvPr/>
        </p:nvSpPr>
        <p:spPr>
          <a:xfrm>
            <a:off x="1425525" y="2279339"/>
            <a:ext cx="9340948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there in the picture?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They are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Jessica.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Where are they?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they are at a railway station.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646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A6A476-827E-494F-8B79-97D09144C0F6}"/>
              </a:ext>
            </a:extLst>
          </p:cNvPr>
          <p:cNvGrpSpPr/>
          <p:nvPr/>
        </p:nvGrpSpPr>
        <p:grpSpPr>
          <a:xfrm>
            <a:off x="6778210" y="400989"/>
            <a:ext cx="4501661" cy="5997031"/>
            <a:chOff x="5509849" y="430485"/>
            <a:chExt cx="4501661" cy="59970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47A1E4-49A6-4643-8ECF-F00E8E564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0" t="16626" r="34680" b="6456"/>
            <a:stretch/>
          </p:blipFill>
          <p:spPr>
            <a:xfrm>
              <a:off x="5509849" y="430485"/>
              <a:ext cx="4501661" cy="5997031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A38874D-51FA-4CB2-A4D0-2C5AFB619E42}"/>
                </a:ext>
              </a:extLst>
            </p:cNvPr>
            <p:cNvSpPr/>
            <p:nvPr/>
          </p:nvSpPr>
          <p:spPr>
            <a:xfrm>
              <a:off x="5641145" y="6139837"/>
              <a:ext cx="379827" cy="28767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DD6737F-2348-4258-8CE2-67E0D8CD556A}"/>
              </a:ext>
            </a:extLst>
          </p:cNvPr>
          <p:cNvSpPr/>
          <p:nvPr/>
        </p:nvSpPr>
        <p:spPr>
          <a:xfrm>
            <a:off x="3687097" y="1150373"/>
            <a:ext cx="2395363" cy="2260587"/>
          </a:xfrm>
          <a:prstGeom prst="wedgeEllipseCallout">
            <a:avLst>
              <a:gd name="adj1" fmla="val 85378"/>
              <a:gd name="adj2" fmla="val 16627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page2</a:t>
            </a:r>
            <a:endParaRPr lang="en-US" sz="3200" b="1" dirty="0">
              <a:solidFill>
                <a:schemeClr val="tx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732675"/>
            <a:ext cx="3244645" cy="5377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" y="0"/>
            <a:ext cx="12173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510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Tiranti Solid LET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Shimul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Nurjahan</dc:creator>
  <cp:lastModifiedBy>Sazzadur Rahman</cp:lastModifiedBy>
  <cp:revision>525</cp:revision>
  <dcterms:created xsi:type="dcterms:W3CDTF">2020-10-25T11:16:47Z</dcterms:created>
  <dcterms:modified xsi:type="dcterms:W3CDTF">2021-02-05T16:35:24Z</dcterms:modified>
</cp:coreProperties>
</file>