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3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79D0E3-A533-4DB8-8BA5-6496844917B7}" type="datetimeFigureOut">
              <a:rPr lang="en-US" smtClean="0"/>
              <a:pPr/>
              <a:t>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88FD8F-991E-4112-9C11-A81423D597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88FD8F-991E-4112-9C11-A81423D5978F}"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B7FF53-83C3-49FE-9ECA-DB27F375F337}" type="datetimeFigureOut">
              <a:rPr lang="en-US" smtClean="0"/>
              <a:pPr/>
              <a:t>2/5/2021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A4671DF-DF4F-4439-B140-3E177F0D3F5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B7FF53-83C3-49FE-9ECA-DB27F375F337}"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4671DF-DF4F-4439-B140-3E177F0D3F5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B7FF53-83C3-49FE-9ECA-DB27F375F337}"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4671DF-DF4F-4439-B140-3E177F0D3F5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B7FF53-83C3-49FE-9ECA-DB27F375F337}"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4671DF-DF4F-4439-B140-3E177F0D3F5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B7FF53-83C3-49FE-9ECA-DB27F375F337}"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4671DF-DF4F-4439-B140-3E177F0D3F5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B7FF53-83C3-49FE-9ECA-DB27F375F337}" type="datetimeFigureOut">
              <a:rPr lang="en-US" smtClean="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4671DF-DF4F-4439-B140-3E177F0D3F5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B7FF53-83C3-49FE-9ECA-DB27F375F337}" type="datetimeFigureOut">
              <a:rPr lang="en-US" smtClean="0"/>
              <a:pPr/>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4671DF-DF4F-4439-B140-3E177F0D3F5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B7FF53-83C3-49FE-9ECA-DB27F375F337}" type="datetimeFigureOut">
              <a:rPr lang="en-US" smtClean="0"/>
              <a:pPr/>
              <a:t>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4671DF-DF4F-4439-B140-3E177F0D3F5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7FF53-83C3-49FE-9ECA-DB27F375F337}" type="datetimeFigureOut">
              <a:rPr lang="en-US" smtClean="0"/>
              <a:pPr/>
              <a:t>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4671DF-DF4F-4439-B140-3E177F0D3F5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B7FF53-83C3-49FE-9ECA-DB27F375F337}" type="datetimeFigureOut">
              <a:rPr lang="en-US" smtClean="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4671DF-DF4F-4439-B140-3E177F0D3F5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B7FF53-83C3-49FE-9ECA-DB27F375F337}" type="datetimeFigureOut">
              <a:rPr lang="en-US" smtClean="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A4671DF-DF4F-4439-B140-3E177F0D3F58}"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B7FF53-83C3-49FE-9ECA-DB27F375F337}" type="datetimeFigureOut">
              <a:rPr lang="en-US" smtClean="0"/>
              <a:pPr/>
              <a:t>2/5/2021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4671DF-DF4F-4439-B140-3E177F0D3F58}"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ownload (6).jpg"/>
          <p:cNvPicPr>
            <a:picLocks noGrp="1" noChangeAspect="1"/>
          </p:cNvPicPr>
          <p:nvPr>
            <p:ph idx="1"/>
          </p:nvPr>
        </p:nvPicPr>
        <p:blipFill>
          <a:blip r:embed="rId2"/>
          <a:stretch>
            <a:fillRect/>
          </a:stretch>
        </p:blipFill>
        <p:spPr>
          <a:xfrm>
            <a:off x="457200" y="0"/>
            <a:ext cx="8382000" cy="1495425"/>
          </a:xfrm>
        </p:spPr>
      </p:pic>
      <p:pic>
        <p:nvPicPr>
          <p:cNvPr id="5" name="Picture 4" descr="download (11).jpg"/>
          <p:cNvPicPr>
            <a:picLocks noChangeAspect="1"/>
          </p:cNvPicPr>
          <p:nvPr/>
        </p:nvPicPr>
        <p:blipFill>
          <a:blip r:embed="rId3"/>
          <a:stretch>
            <a:fillRect/>
          </a:stretch>
        </p:blipFill>
        <p:spPr>
          <a:xfrm>
            <a:off x="0" y="1447800"/>
            <a:ext cx="9144000" cy="5410200"/>
          </a:xfrm>
          <a:prstGeom prst="rect">
            <a:avLst/>
          </a:prstGeom>
        </p:spPr>
      </p:pic>
      <p:pic>
        <p:nvPicPr>
          <p:cNvPr id="6" name="Picture 5" descr="download (5).jpg"/>
          <p:cNvPicPr>
            <a:picLocks noChangeAspect="1"/>
          </p:cNvPicPr>
          <p:nvPr/>
        </p:nvPicPr>
        <p:blipFill>
          <a:blip r:embed="rId4"/>
          <a:stretch>
            <a:fillRect/>
          </a:stretch>
        </p:blipFill>
        <p:spPr>
          <a:xfrm>
            <a:off x="0" y="0"/>
            <a:ext cx="1447800" cy="1447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sz="3600" dirty="0" smtClean="0"/>
              <a:t>বিক্রেতাদের সুবিধা</a:t>
            </a:r>
            <a:endParaRPr lang="en-US" sz="3600" dirty="0"/>
          </a:p>
        </p:txBody>
      </p:sp>
      <p:sp>
        <p:nvSpPr>
          <p:cNvPr id="3" name="Content Placeholder 2"/>
          <p:cNvSpPr>
            <a:spLocks noGrp="1"/>
          </p:cNvSpPr>
          <p:nvPr>
            <p:ph idx="1"/>
          </p:nvPr>
        </p:nvSpPr>
        <p:spPr/>
        <p:txBody>
          <a:bodyPr/>
          <a:lstStyle/>
          <a:p>
            <a:r>
              <a:rPr lang="bn-IN" dirty="0" smtClean="0"/>
              <a:t>ট্রেডমার্কযুক্ত পণ্য বিক্রয়ে বিক্রেতারাও বিশেষ সুবিধা ভোগ করে ।এরুপ পণ্য বিক্রয়ে ক্রেতাদের সাথে বিক্রাতাদের দর কষাকষি করতে হয় না ।যেমন-</a:t>
            </a:r>
            <a:r>
              <a:rPr lang="en-US" dirty="0" smtClean="0"/>
              <a:t>NOKIA,SAMSANG,SYMPHONY,BATA </a:t>
            </a:r>
            <a:r>
              <a:rPr lang="en-US" dirty="0" err="1" smtClean="0"/>
              <a:t>ইত্যাদি</a:t>
            </a:r>
            <a:r>
              <a:rPr lang="en-US" dirty="0" smtClean="0"/>
              <a:t> trademark </a:t>
            </a:r>
            <a:r>
              <a:rPr lang="en-US" dirty="0" err="1" smtClean="0"/>
              <a:t>দেখেই</a:t>
            </a:r>
            <a:r>
              <a:rPr lang="en-US" dirty="0" smtClean="0"/>
              <a:t> </a:t>
            </a:r>
            <a:r>
              <a:rPr lang="bn-IN" dirty="0" smtClean="0"/>
              <a:t>পণ্য ক্রয় করা যায় ।</a:t>
            </a:r>
            <a:endParaRPr lang="en-US" dirty="0"/>
          </a:p>
        </p:txBody>
      </p:sp>
      <p:pic>
        <p:nvPicPr>
          <p:cNvPr id="4" name="Picture 3" descr="Grameen pic.jpg"/>
          <p:cNvPicPr>
            <a:picLocks noChangeAspect="1"/>
          </p:cNvPicPr>
          <p:nvPr/>
        </p:nvPicPr>
        <p:blipFill>
          <a:blip r:embed="rId2"/>
          <a:stretch>
            <a:fillRect/>
          </a:stretch>
        </p:blipFill>
        <p:spPr>
          <a:xfrm>
            <a:off x="609600" y="4191000"/>
            <a:ext cx="8001000" cy="2362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sz="3600" dirty="0" smtClean="0"/>
              <a:t>ট্রেডমার্ক নিবন্ধন পদ্ধতি</a:t>
            </a:r>
            <a:endParaRPr lang="en-US" sz="3600" dirty="0"/>
          </a:p>
        </p:txBody>
      </p:sp>
      <p:sp>
        <p:nvSpPr>
          <p:cNvPr id="3" name="Content Placeholder 2"/>
          <p:cNvSpPr>
            <a:spLocks noGrp="1"/>
          </p:cNvSpPr>
          <p:nvPr>
            <p:ph idx="1"/>
          </p:nvPr>
        </p:nvSpPr>
        <p:spPr/>
        <p:txBody>
          <a:bodyPr/>
          <a:lstStyle/>
          <a:p>
            <a:r>
              <a:rPr lang="bn-IN" dirty="0" smtClean="0"/>
              <a:t>১।নিবন্ধনের আবেদন</a:t>
            </a:r>
          </a:p>
          <a:p>
            <a:r>
              <a:rPr lang="bn-IN" dirty="0" smtClean="0"/>
              <a:t>২।আবেদন প্রত্যাখান</a:t>
            </a:r>
          </a:p>
          <a:p>
            <a:r>
              <a:rPr lang="bn-IN" dirty="0" smtClean="0"/>
              <a:t>৩।আবেদন গ্রহণের বিজ্ঞপ্তি জারি</a:t>
            </a:r>
          </a:p>
          <a:p>
            <a:r>
              <a:rPr lang="bn-IN" dirty="0" smtClean="0"/>
              <a:t>৪।নিবন্ধনের বিরোধিতা</a:t>
            </a:r>
          </a:p>
          <a:p>
            <a:r>
              <a:rPr lang="bn-IN" dirty="0" smtClean="0"/>
              <a:t>৫।নিবন্ধন ইস্যু</a:t>
            </a:r>
            <a:endParaRPr lang="en-US" dirty="0"/>
          </a:p>
        </p:txBody>
      </p:sp>
      <p:pic>
        <p:nvPicPr>
          <p:cNvPr id="4" name="Picture 3" descr="ffll.jpg"/>
          <p:cNvPicPr>
            <a:picLocks noChangeAspect="1"/>
          </p:cNvPicPr>
          <p:nvPr/>
        </p:nvPicPr>
        <p:blipFill>
          <a:blip r:embed="rId3"/>
          <a:stretch>
            <a:fillRect/>
          </a:stretch>
        </p:blipFill>
        <p:spPr>
          <a:xfrm>
            <a:off x="304800" y="4343400"/>
            <a:ext cx="8534400" cy="2286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600" dirty="0" smtClean="0"/>
              <a:t>একক কাজ</a:t>
            </a:r>
            <a:endParaRPr lang="en-US" sz="3600" dirty="0"/>
          </a:p>
        </p:txBody>
      </p:sp>
      <p:sp>
        <p:nvSpPr>
          <p:cNvPr id="3" name="Content Placeholder 2"/>
          <p:cNvSpPr>
            <a:spLocks noGrp="1"/>
          </p:cNvSpPr>
          <p:nvPr>
            <p:ph idx="1"/>
          </p:nvPr>
        </p:nvSpPr>
        <p:spPr/>
        <p:txBody>
          <a:bodyPr/>
          <a:lstStyle/>
          <a:p>
            <a:r>
              <a:rPr lang="bn-IN" dirty="0" smtClean="0"/>
              <a:t>৫টি করে পণ্যের ট্রেডমার্ক লিখ ।</a:t>
            </a:r>
            <a:endParaRPr lang="en-US" dirty="0"/>
          </a:p>
        </p:txBody>
      </p:sp>
      <p:pic>
        <p:nvPicPr>
          <p:cNvPr id="4" name="Picture 3" descr="home w.jpg"/>
          <p:cNvPicPr>
            <a:picLocks noChangeAspect="1"/>
          </p:cNvPicPr>
          <p:nvPr/>
        </p:nvPicPr>
        <p:blipFill>
          <a:blip r:embed="rId2"/>
          <a:stretch>
            <a:fillRect/>
          </a:stretch>
        </p:blipFill>
        <p:spPr>
          <a:xfrm>
            <a:off x="685801" y="2633662"/>
            <a:ext cx="7620000" cy="376713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600" dirty="0" smtClean="0"/>
              <a:t>দলগত কাজ</a:t>
            </a:r>
            <a:endParaRPr lang="en-US" sz="3600" dirty="0"/>
          </a:p>
        </p:txBody>
      </p:sp>
      <p:sp>
        <p:nvSpPr>
          <p:cNvPr id="3" name="Content Placeholder 2"/>
          <p:cNvSpPr>
            <a:spLocks noGrp="1"/>
          </p:cNvSpPr>
          <p:nvPr>
            <p:ph idx="1"/>
          </p:nvPr>
        </p:nvSpPr>
        <p:spPr/>
        <p:txBody>
          <a:bodyPr/>
          <a:lstStyle/>
          <a:p>
            <a:r>
              <a:rPr lang="bn-IN" dirty="0" smtClean="0"/>
              <a:t>ক দলঃ ট্রেডমার্কের সুবিধা গুলো লিখ</a:t>
            </a:r>
          </a:p>
          <a:p>
            <a:r>
              <a:rPr lang="bn-IN" dirty="0" smtClean="0"/>
              <a:t>খ দলঃ ট্রেডমার্কের নিবন্ধন পদ্ধতি লিখ</a:t>
            </a:r>
            <a:endParaRPr lang="en-US" dirty="0"/>
          </a:p>
        </p:txBody>
      </p:sp>
      <p:pic>
        <p:nvPicPr>
          <p:cNvPr id="4" name="Picture 3" descr="Organization.jpg"/>
          <p:cNvPicPr>
            <a:picLocks noChangeAspect="1"/>
          </p:cNvPicPr>
          <p:nvPr/>
        </p:nvPicPr>
        <p:blipFill>
          <a:blip r:embed="rId2"/>
          <a:stretch>
            <a:fillRect/>
          </a:stretch>
        </p:blipFill>
        <p:spPr>
          <a:xfrm>
            <a:off x="685800" y="3276600"/>
            <a:ext cx="8001000" cy="32766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600" dirty="0" smtClean="0"/>
              <a:t>মূল্যায়ন</a:t>
            </a:r>
            <a:endParaRPr lang="en-US" sz="3600" dirty="0"/>
          </a:p>
        </p:txBody>
      </p:sp>
      <p:sp>
        <p:nvSpPr>
          <p:cNvPr id="3" name="Content Placeholder 2"/>
          <p:cNvSpPr>
            <a:spLocks noGrp="1"/>
          </p:cNvSpPr>
          <p:nvPr>
            <p:ph idx="1"/>
          </p:nvPr>
        </p:nvSpPr>
        <p:spPr/>
        <p:txBody>
          <a:bodyPr/>
          <a:lstStyle/>
          <a:p>
            <a:r>
              <a:rPr lang="bn-IN" dirty="0" smtClean="0"/>
              <a:t>ট্রেডমার্ক পণ্যকে পরিচিত করে,-ব্যাখ্যা কর ।</a:t>
            </a:r>
            <a:endParaRPr lang="en-US" dirty="0"/>
          </a:p>
        </p:txBody>
      </p:sp>
      <p:pic>
        <p:nvPicPr>
          <p:cNvPr id="4" name="Picture 3" descr="Class test.jpg"/>
          <p:cNvPicPr>
            <a:picLocks noChangeAspect="1"/>
          </p:cNvPicPr>
          <p:nvPr/>
        </p:nvPicPr>
        <p:blipFill>
          <a:blip r:embed="rId2"/>
          <a:stretch>
            <a:fillRect/>
          </a:stretch>
        </p:blipFill>
        <p:spPr>
          <a:xfrm>
            <a:off x="762000" y="2895600"/>
            <a:ext cx="7696200" cy="35814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600" dirty="0" smtClean="0"/>
              <a:t>মূল্যায়ন-এমিকিউ</a:t>
            </a:r>
            <a:endParaRPr lang="en-US" sz="3600" dirty="0"/>
          </a:p>
        </p:txBody>
      </p:sp>
      <p:sp>
        <p:nvSpPr>
          <p:cNvPr id="3" name="Content Placeholder 2"/>
          <p:cNvSpPr>
            <a:spLocks noGrp="1"/>
          </p:cNvSpPr>
          <p:nvPr>
            <p:ph idx="1"/>
          </p:nvPr>
        </p:nvSpPr>
        <p:spPr/>
        <p:txBody>
          <a:bodyPr/>
          <a:lstStyle/>
          <a:p>
            <a:pPr>
              <a:buNone/>
            </a:pPr>
            <a:r>
              <a:rPr lang="bn-IN" dirty="0" smtClean="0"/>
              <a:t>১।বই লেখকের অধিকার সুরক্ষায় কোন আইন সুরক্ষা দেয় ?</a:t>
            </a:r>
          </a:p>
          <a:p>
            <a:pPr>
              <a:buNone/>
            </a:pPr>
            <a:r>
              <a:rPr lang="bn-IN" dirty="0" smtClean="0"/>
              <a:t>ক)কপিরাইট খ)ট্রেডমার্ক গ)বিমা ঘ)প্যাটেন্ট</a:t>
            </a:r>
          </a:p>
          <a:p>
            <a:pPr>
              <a:buNone/>
            </a:pPr>
            <a:r>
              <a:rPr lang="bn-IN" dirty="0" smtClean="0"/>
              <a:t>২।বাংলাদেশের কত সালের প্যাটেন্ট ডিজাইন আইন প্রচলিত ?</a:t>
            </a:r>
          </a:p>
          <a:p>
            <a:pPr>
              <a:buNone/>
            </a:pPr>
            <a:r>
              <a:rPr lang="bn-IN" dirty="0" smtClean="0"/>
              <a:t>ক)১৯১১ খ)১৯৯৪ গ)২০১০ ঘ)২০১১</a:t>
            </a:r>
          </a:p>
          <a:p>
            <a:pPr>
              <a:buNone/>
            </a:pPr>
            <a:endParaRPr lang="en-US" dirty="0"/>
          </a:p>
        </p:txBody>
      </p:sp>
      <p:pic>
        <p:nvPicPr>
          <p:cNvPr id="4" name="Picture 3" descr="Bolaka.jpg"/>
          <p:cNvPicPr>
            <a:picLocks noChangeAspect="1"/>
          </p:cNvPicPr>
          <p:nvPr/>
        </p:nvPicPr>
        <p:blipFill>
          <a:blip r:embed="rId2"/>
          <a:stretch>
            <a:fillRect/>
          </a:stretch>
        </p:blipFill>
        <p:spPr>
          <a:xfrm>
            <a:off x="0" y="3810001"/>
            <a:ext cx="9144000" cy="3048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sz="4000" dirty="0" smtClean="0"/>
              <a:t>ক্লাশে সহযোগিতা করার জন্য ধন্যবাদ</a:t>
            </a:r>
            <a:endParaRPr lang="en-US" sz="4000" dirty="0"/>
          </a:p>
        </p:txBody>
      </p:sp>
      <p:pic>
        <p:nvPicPr>
          <p:cNvPr id="4" name="Content Placeholder 3" descr="PDYHTmf8mbS7Kg2hvZHBfQ-0001-16334101922.png"/>
          <p:cNvPicPr>
            <a:picLocks noGrp="1" noChangeAspect="1"/>
          </p:cNvPicPr>
          <p:nvPr>
            <p:ph idx="1"/>
          </p:nvPr>
        </p:nvPicPr>
        <p:blipFill>
          <a:blip r:embed="rId2"/>
          <a:stretch>
            <a:fillRect/>
          </a:stretch>
        </p:blipFill>
        <p:spPr>
          <a:xfrm>
            <a:off x="457200" y="1676400"/>
            <a:ext cx="7803444" cy="438943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n-IN" dirty="0" smtClean="0"/>
              <a:t>পরিচিতি</a:t>
            </a:r>
            <a:endParaRPr lang="en-US" dirty="0"/>
          </a:p>
        </p:txBody>
      </p:sp>
      <p:sp>
        <p:nvSpPr>
          <p:cNvPr id="3" name="Text Placeholder 2"/>
          <p:cNvSpPr>
            <a:spLocks noGrp="1"/>
          </p:cNvSpPr>
          <p:nvPr>
            <p:ph type="body" idx="1"/>
          </p:nvPr>
        </p:nvSpPr>
        <p:spPr/>
        <p:txBody>
          <a:bodyPr/>
          <a:lstStyle/>
          <a:p>
            <a:pPr algn="ctr"/>
            <a:r>
              <a:rPr lang="bn-IN" dirty="0" smtClean="0"/>
              <a:t>শিক্ষক</a:t>
            </a:r>
            <a:endParaRPr lang="en-US" dirty="0"/>
          </a:p>
        </p:txBody>
      </p:sp>
      <p:sp>
        <p:nvSpPr>
          <p:cNvPr id="5" name="Text Placeholder 4"/>
          <p:cNvSpPr>
            <a:spLocks noGrp="1"/>
          </p:cNvSpPr>
          <p:nvPr>
            <p:ph type="body" sz="half" idx="3"/>
          </p:nvPr>
        </p:nvSpPr>
        <p:spPr/>
        <p:txBody>
          <a:bodyPr/>
          <a:lstStyle/>
          <a:p>
            <a:pPr algn="ctr"/>
            <a:r>
              <a:rPr lang="bn-IN" dirty="0" smtClean="0"/>
              <a:t>শ্রেনিওপাঠ</a:t>
            </a:r>
            <a:endParaRPr lang="en-US" dirty="0"/>
          </a:p>
        </p:txBody>
      </p:sp>
      <p:sp>
        <p:nvSpPr>
          <p:cNvPr id="4" name="Content Placeholder 3"/>
          <p:cNvSpPr>
            <a:spLocks noGrp="1"/>
          </p:cNvSpPr>
          <p:nvPr>
            <p:ph sz="quarter" idx="2"/>
          </p:nvPr>
        </p:nvSpPr>
        <p:spPr/>
        <p:txBody>
          <a:bodyPr/>
          <a:lstStyle/>
          <a:p>
            <a:r>
              <a:rPr lang="bn-IN" dirty="0" smtClean="0"/>
              <a:t>মোহাম্মাদ মজিবুর রহমান</a:t>
            </a:r>
          </a:p>
          <a:p>
            <a:r>
              <a:rPr lang="bn-IN" dirty="0" smtClean="0"/>
              <a:t>সিনিয়র প্রভাষক,ব্যবস্থাপনা</a:t>
            </a:r>
          </a:p>
          <a:p>
            <a:r>
              <a:rPr lang="bn-IN" dirty="0" smtClean="0"/>
              <a:t>সরকারি আদর্শ মহাবিদ্যালয়</a:t>
            </a:r>
          </a:p>
          <a:p>
            <a:r>
              <a:rPr lang="bn-IN" dirty="0" smtClean="0"/>
              <a:t>ঝিনাইগাতি,শেরপুর ।</a:t>
            </a:r>
          </a:p>
          <a:p>
            <a:r>
              <a:rPr lang="bn-IN" dirty="0" smtClean="0"/>
              <a:t>মোবাইল-০১৭১২৮৫৮৩৪৯</a:t>
            </a:r>
          </a:p>
          <a:p>
            <a:endParaRPr lang="en-US" dirty="0"/>
          </a:p>
        </p:txBody>
      </p:sp>
      <p:sp>
        <p:nvSpPr>
          <p:cNvPr id="6" name="Content Placeholder 5"/>
          <p:cNvSpPr>
            <a:spLocks noGrp="1"/>
          </p:cNvSpPr>
          <p:nvPr>
            <p:ph sz="quarter" idx="4"/>
          </p:nvPr>
        </p:nvSpPr>
        <p:spPr/>
        <p:txBody>
          <a:bodyPr/>
          <a:lstStyle/>
          <a:p>
            <a:r>
              <a:rPr lang="bn-IN" dirty="0" smtClean="0"/>
              <a:t>শ্রেণিঃএকাদশ</a:t>
            </a:r>
          </a:p>
          <a:p>
            <a:r>
              <a:rPr lang="bn-IN" dirty="0" smtClean="0"/>
              <a:t>পাঠঃ ব্যবসায় সংগঠন ও ব্যবস্থাপনা</a:t>
            </a:r>
          </a:p>
          <a:p>
            <a:r>
              <a:rPr lang="bn-IN" dirty="0" smtClean="0"/>
              <a:t>অধ্যায়ঃ ৮ম</a:t>
            </a:r>
          </a:p>
          <a:p>
            <a:r>
              <a:rPr lang="bn-IN" dirty="0" smtClean="0"/>
              <a:t>সময়ঃ ৫০ মিনিট</a:t>
            </a:r>
            <a:endParaRPr lang="en-US" dirty="0"/>
          </a:p>
        </p:txBody>
      </p:sp>
      <p:pic>
        <p:nvPicPr>
          <p:cNvPr id="7" name="Picture 6" descr="mozibor sir (1).jpg"/>
          <p:cNvPicPr>
            <a:picLocks noChangeAspect="1"/>
          </p:cNvPicPr>
          <p:nvPr/>
        </p:nvPicPr>
        <p:blipFill>
          <a:blip r:embed="rId2" cstate="print"/>
          <a:stretch>
            <a:fillRect/>
          </a:stretch>
        </p:blipFill>
        <p:spPr>
          <a:xfrm>
            <a:off x="381000" y="609600"/>
            <a:ext cx="1600200" cy="1828800"/>
          </a:xfrm>
          <a:prstGeom prst="rect">
            <a:avLst/>
          </a:prstGeom>
        </p:spPr>
      </p:pic>
      <p:pic>
        <p:nvPicPr>
          <p:cNvPr id="8" name="Picture 7" descr="bbbbb.jpg"/>
          <p:cNvPicPr>
            <a:picLocks noChangeAspect="1"/>
          </p:cNvPicPr>
          <p:nvPr/>
        </p:nvPicPr>
        <p:blipFill>
          <a:blip r:embed="rId3"/>
          <a:stretch>
            <a:fillRect/>
          </a:stretch>
        </p:blipFill>
        <p:spPr>
          <a:xfrm>
            <a:off x="533400" y="4572000"/>
            <a:ext cx="8001000" cy="2133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n-IN" dirty="0" smtClean="0"/>
              <a:t>ছবি গুলো লক্ষ্য করি</a:t>
            </a:r>
            <a:endParaRPr lang="en-US" dirty="0"/>
          </a:p>
        </p:txBody>
      </p:sp>
      <p:pic>
        <p:nvPicPr>
          <p:cNvPr id="4" name="Content Placeholder 3" descr="Banglalink pic.jpg"/>
          <p:cNvPicPr>
            <a:picLocks noGrp="1" noChangeAspect="1"/>
          </p:cNvPicPr>
          <p:nvPr>
            <p:ph idx="1"/>
          </p:nvPr>
        </p:nvPicPr>
        <p:blipFill>
          <a:blip r:embed="rId2"/>
          <a:stretch>
            <a:fillRect/>
          </a:stretch>
        </p:blipFill>
        <p:spPr>
          <a:xfrm>
            <a:off x="304800" y="2057400"/>
            <a:ext cx="3124200" cy="3810000"/>
          </a:xfrm>
        </p:spPr>
      </p:pic>
      <p:pic>
        <p:nvPicPr>
          <p:cNvPr id="5" name="Picture 4" descr="Bata.jpg"/>
          <p:cNvPicPr>
            <a:picLocks noChangeAspect="1"/>
          </p:cNvPicPr>
          <p:nvPr/>
        </p:nvPicPr>
        <p:blipFill>
          <a:blip r:embed="rId3"/>
          <a:stretch>
            <a:fillRect/>
          </a:stretch>
        </p:blipFill>
        <p:spPr>
          <a:xfrm>
            <a:off x="3048001" y="2438401"/>
            <a:ext cx="1981200" cy="2895600"/>
          </a:xfrm>
          <a:prstGeom prst="rect">
            <a:avLst/>
          </a:prstGeom>
        </p:spPr>
      </p:pic>
      <p:pic>
        <p:nvPicPr>
          <p:cNvPr id="6" name="Picture 5" descr="Bolaka.jpg"/>
          <p:cNvPicPr>
            <a:picLocks noChangeAspect="1"/>
          </p:cNvPicPr>
          <p:nvPr/>
        </p:nvPicPr>
        <p:blipFill>
          <a:blip r:embed="rId4"/>
          <a:stretch>
            <a:fillRect/>
          </a:stretch>
        </p:blipFill>
        <p:spPr>
          <a:xfrm>
            <a:off x="5257800" y="2438400"/>
            <a:ext cx="3581400" cy="2971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133600"/>
          </a:xfrm>
        </p:spPr>
        <p:txBody>
          <a:bodyPr>
            <a:normAutofit fontScale="90000"/>
          </a:bodyPr>
          <a:lstStyle/>
          <a:p>
            <a:pPr algn="ctr"/>
            <a:r>
              <a:rPr lang="bn-IN" dirty="0" smtClean="0"/>
              <a:t>আজকের পাঠ</a:t>
            </a:r>
            <a:br>
              <a:rPr lang="bn-IN" dirty="0" smtClean="0"/>
            </a:br>
            <a:r>
              <a:rPr lang="bn-IN" dirty="0" smtClean="0"/>
              <a:t>ট্রেডমার্ক</a:t>
            </a:r>
            <a:br>
              <a:rPr lang="bn-IN" dirty="0" smtClean="0"/>
            </a:br>
            <a:endParaRPr lang="en-US" dirty="0"/>
          </a:p>
        </p:txBody>
      </p:sp>
      <p:pic>
        <p:nvPicPr>
          <p:cNvPr id="4" name="Content Placeholder 3" descr="kj 1st paper.jpg"/>
          <p:cNvPicPr>
            <a:picLocks noGrp="1" noChangeAspect="1"/>
          </p:cNvPicPr>
          <p:nvPr>
            <p:ph idx="1"/>
          </p:nvPr>
        </p:nvPicPr>
        <p:blipFill>
          <a:blip r:embed="rId2"/>
          <a:stretch>
            <a:fillRect/>
          </a:stretch>
        </p:blipFill>
        <p:spPr>
          <a:xfrm>
            <a:off x="381000" y="1752600"/>
            <a:ext cx="3200400" cy="4267200"/>
          </a:xfrm>
        </p:spPr>
      </p:pic>
      <p:sp>
        <p:nvSpPr>
          <p:cNvPr id="5" name="Left Arrow 4"/>
          <p:cNvSpPr/>
          <p:nvPr/>
        </p:nvSpPr>
        <p:spPr>
          <a:xfrm>
            <a:off x="4419600" y="2819400"/>
            <a:ext cx="2286000" cy="1600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IN" sz="3200" dirty="0" smtClean="0"/>
              <a:t>শিখনফল</a:t>
            </a:r>
            <a:endParaRPr lang="en-US" sz="3200" dirty="0"/>
          </a:p>
        </p:txBody>
      </p:sp>
      <p:sp>
        <p:nvSpPr>
          <p:cNvPr id="3" name="Content Placeholder 2"/>
          <p:cNvSpPr>
            <a:spLocks noGrp="1"/>
          </p:cNvSpPr>
          <p:nvPr>
            <p:ph idx="1"/>
          </p:nvPr>
        </p:nvSpPr>
        <p:spPr/>
        <p:txBody>
          <a:bodyPr/>
          <a:lstStyle/>
          <a:p>
            <a:pPr>
              <a:buNone/>
            </a:pPr>
            <a:r>
              <a:rPr lang="bn-IN" dirty="0" smtClean="0"/>
              <a:t>পাঠশেষে শিক্ষার্থীরা------</a:t>
            </a:r>
          </a:p>
          <a:p>
            <a:pPr>
              <a:buNone/>
            </a:pPr>
            <a:r>
              <a:rPr lang="bn-IN" sz="2000" dirty="0" smtClean="0"/>
              <a:t>ট্রেডমার্ক কী তা বলতে পারবে</a:t>
            </a:r>
          </a:p>
          <a:p>
            <a:pPr>
              <a:buNone/>
            </a:pPr>
            <a:r>
              <a:rPr lang="bn-IN" sz="2000" dirty="0" smtClean="0"/>
              <a:t>ট্রেডমার্ক এর সুবিধা বর্ণনা করতে পারবে</a:t>
            </a:r>
          </a:p>
          <a:p>
            <a:pPr>
              <a:buNone/>
            </a:pPr>
            <a:r>
              <a:rPr lang="bn-IN" sz="2000" dirty="0" smtClean="0"/>
              <a:t>ট্রেডমার্ক এর নিবন্ধন পদ্ধতি ব্যাখ্যা করতে পারবে</a:t>
            </a:r>
            <a:endParaRPr lang="en-US" sz="2000" dirty="0"/>
          </a:p>
        </p:txBody>
      </p:sp>
      <p:pic>
        <p:nvPicPr>
          <p:cNvPr id="4" name="Picture 3" descr="mmc.jpg"/>
          <p:cNvPicPr>
            <a:picLocks noChangeAspect="1"/>
          </p:cNvPicPr>
          <p:nvPr/>
        </p:nvPicPr>
        <p:blipFill>
          <a:blip r:embed="rId2"/>
          <a:stretch>
            <a:fillRect/>
          </a:stretch>
        </p:blipFill>
        <p:spPr>
          <a:xfrm>
            <a:off x="381000" y="3657600"/>
            <a:ext cx="8458200" cy="2895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bn-IN" sz="3200" dirty="0" smtClean="0"/>
              <a:t>ট্রেডমার্ক কী ?</a:t>
            </a:r>
            <a:br>
              <a:rPr lang="bn-IN" sz="3200" dirty="0" smtClean="0"/>
            </a:br>
            <a:r>
              <a:rPr lang="bn-IN" sz="2400" dirty="0" smtClean="0"/>
              <a:t>ট্রেডমার্ক হলো পণ্য বা সেবা ব্যবসায়ের এমন কোন স্বতন্রসূচক বৈশিষ্ট্য,চিহ্ন বা প্রতীক যা সকলের নিকট ব্যবসায় বা পণ্যকে সহজে পরিচিত করে তুলে এবং এর মালিকের তা ব্যবহারের একচ্ছএ অধিকার নির্দেশ করে ।</a:t>
            </a:r>
            <a:br>
              <a:rPr lang="bn-IN" sz="2400" dirty="0" smtClean="0"/>
            </a:br>
            <a:endParaRPr lang="en-US" sz="3200" dirty="0"/>
          </a:p>
        </p:txBody>
      </p:sp>
      <p:pic>
        <p:nvPicPr>
          <p:cNvPr id="3" name="Picture 2" descr="Banglalink pic.jpg"/>
          <p:cNvPicPr>
            <a:picLocks noChangeAspect="1"/>
          </p:cNvPicPr>
          <p:nvPr/>
        </p:nvPicPr>
        <p:blipFill>
          <a:blip r:embed="rId2"/>
          <a:stretch>
            <a:fillRect/>
          </a:stretch>
        </p:blipFill>
        <p:spPr>
          <a:xfrm>
            <a:off x="0" y="1066800"/>
            <a:ext cx="8915400" cy="3429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sz="3200" dirty="0" smtClean="0"/>
              <a:t>ট্রেডমার্কের সুবিধা</a:t>
            </a:r>
            <a:endParaRPr lang="en-US" sz="3200" dirty="0"/>
          </a:p>
        </p:txBody>
      </p:sp>
      <p:sp>
        <p:nvSpPr>
          <p:cNvPr id="3" name="Content Placeholder 2"/>
          <p:cNvSpPr>
            <a:spLocks noGrp="1"/>
          </p:cNvSpPr>
          <p:nvPr>
            <p:ph idx="1"/>
          </p:nvPr>
        </p:nvSpPr>
        <p:spPr/>
        <p:txBody>
          <a:bodyPr/>
          <a:lstStyle/>
          <a:p>
            <a:r>
              <a:rPr lang="bn-IN" dirty="0" smtClean="0"/>
              <a:t>১।মালিকের সুবিধা</a:t>
            </a:r>
          </a:p>
          <a:p>
            <a:r>
              <a:rPr lang="bn-IN" dirty="0" smtClean="0"/>
              <a:t>২।ক্রেতা বা ভোক্তাদের সুবিধা</a:t>
            </a:r>
          </a:p>
          <a:p>
            <a:r>
              <a:rPr lang="bn-IN" dirty="0" smtClean="0"/>
              <a:t>৩।বিক্রেতাদের সুবিধা</a:t>
            </a:r>
            <a:endParaRPr lang="en-US" dirty="0"/>
          </a:p>
        </p:txBody>
      </p:sp>
      <p:pic>
        <p:nvPicPr>
          <p:cNvPr id="4" name="Picture 3" descr="Natuarul pic.jpg"/>
          <p:cNvPicPr>
            <a:picLocks noChangeAspect="1"/>
          </p:cNvPicPr>
          <p:nvPr/>
        </p:nvPicPr>
        <p:blipFill>
          <a:blip r:embed="rId2"/>
          <a:stretch>
            <a:fillRect/>
          </a:stretch>
        </p:blipFill>
        <p:spPr>
          <a:xfrm>
            <a:off x="457200" y="3505200"/>
            <a:ext cx="8382000" cy="3124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sz="3200" dirty="0" smtClean="0"/>
              <a:t>মালিকের সুবিধা</a:t>
            </a:r>
            <a:endParaRPr lang="en-US" sz="3200" dirty="0"/>
          </a:p>
        </p:txBody>
      </p:sp>
      <p:sp>
        <p:nvSpPr>
          <p:cNvPr id="3" name="Content Placeholder 2"/>
          <p:cNvSpPr>
            <a:spLocks noGrp="1"/>
          </p:cNvSpPr>
          <p:nvPr>
            <p:ph idx="1"/>
          </p:nvPr>
        </p:nvSpPr>
        <p:spPr/>
        <p:txBody>
          <a:bodyPr/>
          <a:lstStyle/>
          <a:p>
            <a:r>
              <a:rPr lang="bn-IN" dirty="0" smtClean="0"/>
              <a:t>একটা নিবন্ধিত ট্রেডমার্কের মালিকের বড় সুবিধা হলো-এটি তাঁর প্রতিস্ঠানের অদৃশ্যমান একটা মূল্যমান সম্পদ ।যেই প্রতিস্ঠান কোন নাম,প্রতীক বা চিহ্নকে জনপ্রিয় করেছে দীর্ঘকাল তাঁর সুফল ভোগ করার ক্ষেত্রে তাঁর একছত্র অধিকার থাকবে-এটাই স্বাভাবিক ।</a:t>
            </a:r>
            <a:endParaRPr lang="en-US" dirty="0"/>
          </a:p>
        </p:txBody>
      </p:sp>
      <p:pic>
        <p:nvPicPr>
          <p:cNvPr id="5" name="Picture 4" descr="land farmer.jpg"/>
          <p:cNvPicPr>
            <a:picLocks noChangeAspect="1"/>
          </p:cNvPicPr>
          <p:nvPr/>
        </p:nvPicPr>
        <p:blipFill>
          <a:blip r:embed="rId2"/>
          <a:stretch>
            <a:fillRect/>
          </a:stretch>
        </p:blipFill>
        <p:spPr>
          <a:xfrm>
            <a:off x="533400" y="4191000"/>
            <a:ext cx="8229600" cy="2438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sz="3200" dirty="0" smtClean="0"/>
              <a:t>ক্রেতা বা ভোক্তাদের সুবিধা</a:t>
            </a:r>
            <a:endParaRPr lang="en-US" sz="3200" dirty="0"/>
          </a:p>
        </p:txBody>
      </p:sp>
      <p:sp>
        <p:nvSpPr>
          <p:cNvPr id="3" name="Content Placeholder 2"/>
          <p:cNvSpPr>
            <a:spLocks noGrp="1"/>
          </p:cNvSpPr>
          <p:nvPr>
            <p:ph idx="1"/>
          </p:nvPr>
        </p:nvSpPr>
        <p:spPr/>
        <p:txBody>
          <a:bodyPr/>
          <a:lstStyle/>
          <a:p>
            <a:r>
              <a:rPr lang="bn-IN" dirty="0" smtClean="0"/>
              <a:t>ট্রেডমার্ক বা ব্র্যান্ড নামে পণ্য ক্রয় করতে যেয়ে ক্রেতা বা ভোক্তারও অনেক সুবিধা পায় ।এরুপ মার্কযুক্ত কোন জিনিষের মাণ,মূল্য,স্বা্‌দ,গুণ ইত্যাদি সম্পর্কে ক্রেতাদের পূর্ব ধারণা থাকায় তারা সিদ্ধান্ত নিয়েই পণ্য সংগ্রহ করে ।</a:t>
            </a:r>
            <a:endParaRPr lang="en-US" dirty="0"/>
          </a:p>
        </p:txBody>
      </p:sp>
      <p:pic>
        <p:nvPicPr>
          <p:cNvPr id="4" name="Picture 3" descr="ghor o kassful.jpg"/>
          <p:cNvPicPr>
            <a:picLocks noChangeAspect="1"/>
          </p:cNvPicPr>
          <p:nvPr/>
        </p:nvPicPr>
        <p:blipFill>
          <a:blip r:embed="rId2"/>
          <a:stretch>
            <a:fillRect/>
          </a:stretch>
        </p:blipFill>
        <p:spPr>
          <a:xfrm>
            <a:off x="609600" y="3657600"/>
            <a:ext cx="7924800" cy="29718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414</TotalTime>
  <Words>270</Words>
  <Application>Microsoft Office PowerPoint</Application>
  <PresentationFormat>On-screen Show (4:3)</PresentationFormat>
  <Paragraphs>50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Slide 1</vt:lpstr>
      <vt:lpstr>পরিচিতি</vt:lpstr>
      <vt:lpstr>ছবি গুলো লক্ষ্য করি</vt:lpstr>
      <vt:lpstr>আজকের পাঠ ট্রেডমার্ক </vt:lpstr>
      <vt:lpstr>শিখনফল</vt:lpstr>
      <vt:lpstr>ট্রেডমার্ক কী ? ট্রেডমার্ক হলো পণ্য বা সেবা ব্যবসায়ের এমন কোন স্বতন্রসূচক বৈশিষ্ট্য,চিহ্ন বা প্রতীক যা সকলের নিকট ব্যবসায় বা পণ্যকে সহজে পরিচিত করে তুলে এবং এর মালিকের তা ব্যবহারের একচ্ছএ অধিকার নির্দেশ করে । </vt:lpstr>
      <vt:lpstr>ট্রেডমার্কের সুবিধা</vt:lpstr>
      <vt:lpstr>মালিকের সুবিধা</vt:lpstr>
      <vt:lpstr>ক্রেতা বা ভোক্তাদের সুবিধা</vt:lpstr>
      <vt:lpstr>বিক্রেতাদের সুবিধা</vt:lpstr>
      <vt:lpstr>ট্রেডমার্ক নিবন্ধন পদ্ধতি</vt:lpstr>
      <vt:lpstr>একক কাজ</vt:lpstr>
      <vt:lpstr>দলগত কাজ</vt:lpstr>
      <vt:lpstr>মূল্যায়ন</vt:lpstr>
      <vt:lpstr>মূল্যায়ন-এমিকিউ</vt:lpstr>
      <vt:lpstr>ক্লাশে সহযোগিতা করার জন্য ধন্যবাদ</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AriA Computer Zone</dc:creator>
  <cp:lastModifiedBy>AriA Computer Zone</cp:lastModifiedBy>
  <cp:revision>51</cp:revision>
  <dcterms:created xsi:type="dcterms:W3CDTF">2021-02-05T04:25:38Z</dcterms:created>
  <dcterms:modified xsi:type="dcterms:W3CDTF">2021-02-05T14:45:32Z</dcterms:modified>
</cp:coreProperties>
</file>