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1" r:id="rId1"/>
  </p:sldMasterIdLst>
  <p:notesMasterIdLst>
    <p:notesMasterId r:id="rId22"/>
  </p:notesMasterIdLst>
  <p:handoutMasterIdLst>
    <p:handoutMasterId r:id="rId23"/>
  </p:handoutMasterIdLst>
  <p:sldIdLst>
    <p:sldId id="298" r:id="rId2"/>
    <p:sldId id="313" r:id="rId3"/>
    <p:sldId id="290" r:id="rId4"/>
    <p:sldId id="289" r:id="rId5"/>
    <p:sldId id="311" r:id="rId6"/>
    <p:sldId id="282" r:id="rId7"/>
    <p:sldId id="281" r:id="rId8"/>
    <p:sldId id="292" r:id="rId9"/>
    <p:sldId id="308" r:id="rId10"/>
    <p:sldId id="283" r:id="rId11"/>
    <p:sldId id="295" r:id="rId12"/>
    <p:sldId id="302" r:id="rId13"/>
    <p:sldId id="300" r:id="rId14"/>
    <p:sldId id="291" r:id="rId15"/>
    <p:sldId id="284" r:id="rId16"/>
    <p:sldId id="310" r:id="rId17"/>
    <p:sldId id="294" r:id="rId18"/>
    <p:sldId id="305" r:id="rId19"/>
    <p:sldId id="304" r:id="rId20"/>
    <p:sldId id="30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00"/>
    <a:srgbClr val="009ED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78" autoAdjust="0"/>
    <p:restoredTop sz="89807" autoAdjust="0"/>
  </p:normalViewPr>
  <p:slideViewPr>
    <p:cSldViewPr>
      <p:cViewPr varScale="1">
        <p:scale>
          <a:sx n="67" d="100"/>
          <a:sy n="67" d="100"/>
        </p:scale>
        <p:origin x="159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3024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3400" dirty="0">
            <a:latin typeface="NikoshBAN" pitchFamily="2" charset="0"/>
            <a:cs typeface="NikoshBAN" pitchFamily="2" charset="0"/>
          </a:endParaRP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AA046201-5C4D-445E-BF0B-5C6D2B0A1945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sz="3400" dirty="0">
            <a:latin typeface="NikoshBAN" pitchFamily="2" charset="0"/>
            <a:cs typeface="NikoshBAN" pitchFamily="2" charset="0"/>
          </a:endParaRP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bn-BD" sz="3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সংস্কৃতির উপাদান বণর্না করতে পারবে।</a:t>
          </a:r>
          <a:endParaRPr lang="en-US" sz="3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D1776C8F-2B10-4075-8DF7-7F65AB725ED5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sz="3400" dirty="0">
            <a:latin typeface="NikoshBAN" pitchFamily="2" charset="0"/>
            <a:cs typeface="NikoshBAN" pitchFamily="2" charset="0"/>
          </a:endParaRPr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6BE4E373-0656-4EDC-821E-BE09C952B1F6}">
      <dgm:prSet phldrT="[Text]" custT="1"/>
      <dgm:spPr/>
      <dgm:t>
        <a:bodyPr/>
        <a:lstStyle/>
        <a:p>
          <a:pPr algn="just"/>
          <a:r>
            <a:rPr lang="bn-BD" sz="3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বাঙালি সংস্কৃতির বৈশিষ্ট্য ব্যাখ্যা করতে পারবে।</a:t>
          </a:r>
          <a:endParaRPr lang="en-US" sz="3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bn-BD" sz="3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সংস্কৃতি কী তা বলতে পারবে।</a:t>
          </a:r>
          <a:endParaRPr lang="en-US" sz="3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3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en-US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en-US"/>
        </a:p>
      </dgm:t>
    </dgm:pt>
    <dgm:pt modelId="{F5034101-5B7D-4FE7-B47A-5A48CF39606B}" type="pres">
      <dgm:prSet presAssocID="{D1776C8F-2B10-4075-8DF7-7F65AB725ED5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EC6C7BF6-945F-4D80-887F-B35C6E4AE8EF}" type="presOf" srcId="{C59269D0-92A5-481C-BA64-727AFB0DD545}" destId="{B37A5355-225B-4C6F-AED7-6C620F99EECC}" srcOrd="0" destOrd="0" presId="urn:microsoft.com/office/officeart/2005/8/layout/vList5"/>
    <dgm:cxn modelId="{2C14B3FA-6D51-4A45-ACBC-1219E164E109}" type="presOf" srcId="{74EE5CD8-078F-4590-BF9C-A341A294A016}" destId="{7E429971-BC57-430F-BB25-C0574E5E39E3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5AE121F7-68F1-4658-898F-C6534BC6093E}" type="presOf" srcId="{D1776C8F-2B10-4075-8DF7-7F65AB725ED5}" destId="{F5034101-5B7D-4FE7-B47A-5A48CF39606B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6E93DFF5-8F08-4CCD-B88B-6579B759A8F0}" type="presOf" srcId="{F6FEADD9-F67D-41F5-BA4C-3C84956E7F46}" destId="{AAE7A1E6-6847-453D-B55B-8A82BF138C1D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E10CB09F-3C7A-4C00-8C72-D883DCB89461}" type="presOf" srcId="{AA046201-5C4D-445E-BF0B-5C6D2B0A1945}" destId="{C04276DC-EE64-470A-B8BC-09067B8045FA}" srcOrd="0" destOrd="0" presId="urn:microsoft.com/office/officeart/2005/8/layout/vList5"/>
    <dgm:cxn modelId="{C02C1465-5B4D-44D1-8BE4-AB85F2F6C386}" type="presOf" srcId="{6BE4E373-0656-4EDC-821E-BE09C952B1F6}" destId="{C7C3E6FD-D83F-4BDA-907E-B5EE041DA931}" srcOrd="0" destOrd="0" presId="urn:microsoft.com/office/officeart/2005/8/layout/vList5"/>
    <dgm:cxn modelId="{C6DCC00B-E3D5-4297-AD08-721F996BC7B2}" type="presOf" srcId="{1E4D3931-0DBD-4211-A24A-6AF364284B1E}" destId="{D54B1729-BC98-42C1-9C6C-D65DCBA4358F}" srcOrd="0" destOrd="0" presId="urn:microsoft.com/office/officeart/2005/8/layout/vList5"/>
    <dgm:cxn modelId="{727550BA-1C6A-4A3B-B3FE-70572B63A997}" type="presParOf" srcId="{AAE7A1E6-6847-453D-B55B-8A82BF138C1D}" destId="{C4407577-18A2-46E0-8805-2838042EB67A}" srcOrd="0" destOrd="0" presId="urn:microsoft.com/office/officeart/2005/8/layout/vList5"/>
    <dgm:cxn modelId="{3743AB58-0F91-4A14-826D-B64905A28798}" type="presParOf" srcId="{C4407577-18A2-46E0-8805-2838042EB67A}" destId="{7E429971-BC57-430F-BB25-C0574E5E39E3}" srcOrd="0" destOrd="0" presId="urn:microsoft.com/office/officeart/2005/8/layout/vList5"/>
    <dgm:cxn modelId="{9E28DB25-369E-42E3-93F3-F8845066E392}" type="presParOf" srcId="{C4407577-18A2-46E0-8805-2838042EB67A}" destId="{D54B1729-BC98-42C1-9C6C-D65DCBA4358F}" srcOrd="1" destOrd="0" presId="urn:microsoft.com/office/officeart/2005/8/layout/vList5"/>
    <dgm:cxn modelId="{12F97A52-4CE5-43CE-92F7-409C77794A53}" type="presParOf" srcId="{AAE7A1E6-6847-453D-B55B-8A82BF138C1D}" destId="{AB8574CC-D4F2-4555-AEE3-F4EE58B11D03}" srcOrd="1" destOrd="0" presId="urn:microsoft.com/office/officeart/2005/8/layout/vList5"/>
    <dgm:cxn modelId="{FBE4882A-BF55-4D58-B766-4C4A8C743263}" type="presParOf" srcId="{AAE7A1E6-6847-453D-B55B-8A82BF138C1D}" destId="{85B8F607-FDD8-476A-ADBE-E1250824F294}" srcOrd="2" destOrd="0" presId="urn:microsoft.com/office/officeart/2005/8/layout/vList5"/>
    <dgm:cxn modelId="{93600EEA-644E-449D-9A8B-40F2D58E8051}" type="presParOf" srcId="{85B8F607-FDD8-476A-ADBE-E1250824F294}" destId="{C04276DC-EE64-470A-B8BC-09067B8045FA}" srcOrd="0" destOrd="0" presId="urn:microsoft.com/office/officeart/2005/8/layout/vList5"/>
    <dgm:cxn modelId="{3A4643A5-E312-4F6C-8F68-161BACCD54BB}" type="presParOf" srcId="{85B8F607-FDD8-476A-ADBE-E1250824F294}" destId="{B37A5355-225B-4C6F-AED7-6C620F99EECC}" srcOrd="1" destOrd="0" presId="urn:microsoft.com/office/officeart/2005/8/layout/vList5"/>
    <dgm:cxn modelId="{B5B5D488-55EE-4A2D-850D-624641136766}" type="presParOf" srcId="{AAE7A1E6-6847-453D-B55B-8A82BF138C1D}" destId="{5ACAA866-A8A8-4183-97B5-CEEAB1525C60}" srcOrd="3" destOrd="0" presId="urn:microsoft.com/office/officeart/2005/8/layout/vList5"/>
    <dgm:cxn modelId="{7DFED110-E68A-42B9-A7B3-BC15EA3F2C95}" type="presParOf" srcId="{AAE7A1E6-6847-453D-B55B-8A82BF138C1D}" destId="{477213BE-9E91-4950-8451-7F60796F47F4}" srcOrd="4" destOrd="0" presId="urn:microsoft.com/office/officeart/2005/8/layout/vList5"/>
    <dgm:cxn modelId="{D0155DF8-8A8E-45EC-86E7-D0DF514FD550}" type="presParOf" srcId="{477213BE-9E91-4950-8451-7F60796F47F4}" destId="{F5034101-5B7D-4FE7-B47A-5A48CF39606B}" srcOrd="0" destOrd="0" presId="urn:microsoft.com/office/officeart/2005/8/layout/vList5"/>
    <dgm:cxn modelId="{F07B01B5-94D3-4CA9-BCF5-6A284872077D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4392801" y="-2736955"/>
          <a:ext cx="1178718" cy="695177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সংস্কৃতি কী তা বলতে পারবে।</a:t>
          </a:r>
          <a:endParaRPr lang="en-US" sz="3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-5400000">
        <a:off x="1506274" y="149572"/>
        <a:ext cx="6951773" cy="1178718"/>
      </dsp:txXfrm>
    </dsp:sp>
    <dsp:sp modelId="{7E429971-BC57-430F-BB25-C0574E5E39E3}">
      <dsp:nvSpPr>
        <dsp:cNvPr id="0" name=""/>
        <dsp:cNvSpPr/>
      </dsp:nvSpPr>
      <dsp:spPr>
        <a:xfrm>
          <a:off x="152" y="0"/>
          <a:ext cx="1506121" cy="147339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72077" y="71925"/>
        <a:ext cx="1362271" cy="1329548"/>
      </dsp:txXfrm>
    </dsp:sp>
    <dsp:sp modelId="{B37A5355-225B-4C6F-AED7-6C620F99EECC}">
      <dsp:nvSpPr>
        <dsp:cNvPr id="0" name=""/>
        <dsp:cNvSpPr/>
      </dsp:nvSpPr>
      <dsp:spPr>
        <a:xfrm rot="5400000">
          <a:off x="4392801" y="-1189886"/>
          <a:ext cx="1178718" cy="6951773"/>
        </a:xfrm>
        <a:prstGeom prst="rect">
          <a:avLst/>
        </a:prstGeom>
        <a:solidFill>
          <a:schemeClr val="accent3">
            <a:tint val="40000"/>
            <a:alpha val="90000"/>
            <a:hueOff val="3416492"/>
            <a:satOff val="-23690"/>
            <a:lumOff val="-1144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3416492"/>
              <a:satOff val="-23690"/>
              <a:lumOff val="-114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সংস্কৃতির উপাদান বণর্না করতে পারবে।</a:t>
          </a:r>
          <a:endParaRPr lang="en-US" sz="3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-5400000">
        <a:off x="1506274" y="1696641"/>
        <a:ext cx="6951773" cy="1178718"/>
      </dsp:txXfrm>
    </dsp:sp>
    <dsp:sp modelId="{C04276DC-EE64-470A-B8BC-09067B8045FA}">
      <dsp:nvSpPr>
        <dsp:cNvPr id="0" name=""/>
        <dsp:cNvSpPr/>
      </dsp:nvSpPr>
      <dsp:spPr>
        <a:xfrm>
          <a:off x="152" y="1549300"/>
          <a:ext cx="1506121" cy="1473398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72077" y="1621225"/>
        <a:ext cx="1362271" cy="1329548"/>
      </dsp:txXfrm>
    </dsp:sp>
    <dsp:sp modelId="{C7C3E6FD-D83F-4BDA-907E-B5EE041DA931}">
      <dsp:nvSpPr>
        <dsp:cNvPr id="0" name=""/>
        <dsp:cNvSpPr/>
      </dsp:nvSpPr>
      <dsp:spPr>
        <a:xfrm rot="5400000">
          <a:off x="4392801" y="357181"/>
          <a:ext cx="1178718" cy="6951773"/>
        </a:xfrm>
        <a:prstGeom prst="rect">
          <a:avLst/>
        </a:prstGeom>
        <a:solidFill>
          <a:schemeClr val="accent3">
            <a:tint val="40000"/>
            <a:alpha val="90000"/>
            <a:hueOff val="6832984"/>
            <a:satOff val="-47380"/>
            <a:lumOff val="-2289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6832984"/>
              <a:satOff val="-47380"/>
              <a:lumOff val="-228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just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বাঙালি সংস্কৃতির বৈশিষ্ট্য ব্যাখ্যা করতে পারবে।</a:t>
          </a:r>
          <a:endParaRPr lang="en-US" sz="3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-5400000">
        <a:off x="1506274" y="3243708"/>
        <a:ext cx="6951773" cy="1178718"/>
      </dsp:txXfrm>
    </dsp:sp>
    <dsp:sp modelId="{F5034101-5B7D-4FE7-B47A-5A48CF39606B}">
      <dsp:nvSpPr>
        <dsp:cNvPr id="0" name=""/>
        <dsp:cNvSpPr/>
      </dsp:nvSpPr>
      <dsp:spPr>
        <a:xfrm>
          <a:off x="152" y="3096369"/>
          <a:ext cx="1506121" cy="1473398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72077" y="3168294"/>
        <a:ext cx="1362271" cy="1329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857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66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598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64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44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01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62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600" dirty="0" smtClean="0"/>
              <a:t>বাংলায় বিভিন্ন জাতির আগমনের</a:t>
            </a:r>
            <a:r>
              <a:rPr lang="bn-BD" sz="1600" baseline="0" dirty="0" smtClean="0"/>
              <a:t> ফলে অঞ্চলভেদে ভাষা ও সংস্কৃতির মাঝে ভিন্নতা লক্ষ্য করা যায় তাই বাঙালি সংস্কৃতিতেও নানা বৈচিত্র্য বিরাজমান।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50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+mj-lt"/>
              </a:rPr>
              <a:t>ছবিগুলোতে</a:t>
            </a:r>
            <a:r>
              <a:rPr lang="bn-BD" baseline="0" dirty="0" smtClean="0">
                <a:latin typeface="+mj-lt"/>
              </a:rPr>
              <a:t> কোন ধরনের সংস্কৃতি লক্ষ্য করা যাচ্ছে? এভাবে প্রশ্ন করা যেতে পারে-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+mj-lt"/>
              </a:rPr>
              <a:t>তথ্য: নানা জাতের মানুষের কাছ থেকে পাওয়া</a:t>
            </a:r>
            <a:r>
              <a:rPr lang="bn-BD" baseline="0" dirty="0" smtClean="0">
                <a:latin typeface="+mj-lt"/>
              </a:rPr>
              <a:t> সংস্কৃতি ও বিভিন্ন ধর্মের প্রেরণা বাঙালির সাংস্কৃতিক বৈচিত্র্যকে লালন করে্ আসছে। ধর্মীয় সম্প্রীতি বাঙালির সংস্কৃতিকে করেছে বহুগুণে সমৃদ্ধ।</a:t>
            </a:r>
            <a:endParaRPr lang="bn-BD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14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190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504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33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69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478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79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24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60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50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14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14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54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492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76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00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490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400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54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056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856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7800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62778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4142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702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416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9735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6385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3505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381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1002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1925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577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649" r:id="rId19"/>
    <p:sldLayoutId id="2147483651" r:id="rId20"/>
    <p:sldLayoutId id="2147483650" r:id="rId21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jpeg"/><Relationship Id="rId5" Type="http://schemas.openxmlformats.org/officeDocument/2006/relationships/image" Target="../media/image51.jp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1.wma"/><Relationship Id="rId7" Type="http://schemas.openxmlformats.org/officeDocument/2006/relationships/image" Target="../media/image8.jpeg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93358" y="227350"/>
            <a:ext cx="7366767" cy="11811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bn-BD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3358" y="1600200"/>
            <a:ext cx="7366767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24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685800"/>
            <a:ext cx="3733800" cy="2492633"/>
          </a:xfrm>
          <a:prstGeom prst="rect">
            <a:avLst/>
          </a:prstGeom>
          <a:ln w="38100" cap="sq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10" name="Rounded Rectangle 9"/>
          <p:cNvSpPr/>
          <p:nvPr/>
        </p:nvSpPr>
        <p:spPr>
          <a:xfrm>
            <a:off x="4267200" y="4724400"/>
            <a:ext cx="4619172" cy="12954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বাঙালি সংস্কৃতিতে মাটি ও পোড়ামাটির ব্যবহার অনেক বেশি</a:t>
            </a:r>
            <a:endParaRPr lang="en-US" sz="32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703943"/>
            <a:ext cx="4584844" cy="3438633"/>
          </a:xfrm>
          <a:prstGeom prst="rect">
            <a:avLst/>
          </a:prstGeom>
          <a:ln w="38100" cap="sq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2" name="Rectangle 1"/>
          <p:cNvSpPr/>
          <p:nvPr/>
        </p:nvSpPr>
        <p:spPr>
          <a:xfrm>
            <a:off x="66675" y="76201"/>
            <a:ext cx="8991600" cy="6715124"/>
          </a:xfrm>
          <a:prstGeom prst="rect">
            <a:avLst/>
          </a:prstGeom>
          <a:noFill/>
          <a:ln w="139700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3529097"/>
            <a:ext cx="3733800" cy="2643104"/>
          </a:xfrm>
          <a:prstGeom prst="rect">
            <a:avLst/>
          </a:prstGeom>
          <a:ln w="38100" cap="sq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3775" y="2957286"/>
            <a:ext cx="3002597" cy="22519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635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Rounded Rectangle 1"/>
          <p:cNvSpPr/>
          <p:nvPr/>
        </p:nvSpPr>
        <p:spPr>
          <a:xfrm>
            <a:off x="303168" y="5719048"/>
            <a:ext cx="8631799" cy="6858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বাঙালি সংস্কৃতিতে বাঁশ, কাঠ ও বেতের ব্যবহার বহুকালের</a:t>
            </a:r>
            <a:endParaRPr lang="en-US" sz="3200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141" y="2971800"/>
            <a:ext cx="2721105" cy="22519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635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3000829"/>
            <a:ext cx="2605665" cy="22519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635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3" name="Picture 2" descr="D:\All Competition Content\Model Content BOBP_Six\Model Content 4\780_USHDCS-AKHVY(D)-C&amp;B-06-07-11_USHDCS-AKHVY(D)-C&amp;B-06-07-1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740" y="207913"/>
            <a:ext cx="6085860" cy="238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8673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984" y="97971"/>
            <a:ext cx="8986032" cy="6662058"/>
          </a:xfrm>
          <a:prstGeom prst="rect">
            <a:avLst/>
          </a:prstGeom>
          <a:noFill/>
          <a:ln w="114300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37225" y="5155367"/>
            <a:ext cx="8458199" cy="6858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পাঁচটি দেশীয় সাংস্কৃতিক উপাদানের নাম লিখ।</a:t>
            </a:r>
            <a:endParaRPr lang="bn-BD" sz="3200" dirty="0" smtClean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7224" y="230647"/>
            <a:ext cx="8458200" cy="836154"/>
            <a:chOff x="337224" y="230647"/>
            <a:chExt cx="8458200" cy="836154"/>
          </a:xfrm>
        </p:grpSpPr>
        <p:sp>
          <p:nvSpPr>
            <p:cNvPr id="10" name="Rounded Rectangle 9"/>
            <p:cNvSpPr/>
            <p:nvPr/>
          </p:nvSpPr>
          <p:spPr>
            <a:xfrm>
              <a:off x="337224" y="230647"/>
              <a:ext cx="8458200" cy="836154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একক কাজ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086600" y="594852"/>
              <a:ext cx="1708824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সময়: ৫ মিনিট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8125" y="1683530"/>
            <a:ext cx="5700186" cy="296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549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72143" y="3124200"/>
            <a:ext cx="8616664" cy="6096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বাংলার সাধারণ মানুষের মূল তিনটি পেশা</a:t>
            </a:r>
            <a:endParaRPr lang="en-US" sz="3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1056" y="336607"/>
            <a:ext cx="3834209" cy="25589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8984" y="97971"/>
            <a:ext cx="8986032" cy="6662058"/>
          </a:xfrm>
          <a:prstGeom prst="rect">
            <a:avLst/>
          </a:prstGeom>
          <a:noFill/>
          <a:ln w="114300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0671" y="3955145"/>
            <a:ext cx="3842658" cy="25630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458" y="333828"/>
            <a:ext cx="3886200" cy="25589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33829" y="2438400"/>
            <a:ext cx="1785257" cy="439907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জমি চাষ</a:t>
            </a:r>
            <a:endParaRPr lang="en-US" sz="2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11056" y="2438400"/>
            <a:ext cx="1785257" cy="439907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তাঁত চালানো</a:t>
            </a:r>
            <a:endParaRPr lang="en-US" sz="2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82671" y="6049262"/>
            <a:ext cx="1785257" cy="439907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মাছ ধরা</a:t>
            </a:r>
            <a:endParaRPr lang="en-US" sz="2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655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49" y="260197"/>
            <a:ext cx="3839151" cy="2879363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271424" y="2533347"/>
            <a:ext cx="1919575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অষ্ট্রিক জাতি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849" y="3224802"/>
            <a:ext cx="3839151" cy="339474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1850" y="6020261"/>
            <a:ext cx="158188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আর্য জাতি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9094" y="1172336"/>
            <a:ext cx="3582050" cy="541095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246266" y="5972628"/>
            <a:ext cx="202837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দ্রাবিড় জাতি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08792" y="152400"/>
            <a:ext cx="4660088" cy="9541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বাংলার ভাষা ও সংস্কৃতিতে প্রভাব বিস্তারকারী তিনটি প্রাচীন জাতি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579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88170" y="5410200"/>
            <a:ext cx="8627230" cy="711665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বাংলার মুসলিম, বৌদ্ধ ও হিন্দু ধর্মীয় সংস্কৃতি</a:t>
            </a:r>
            <a:endParaRPr lang="en-US" sz="3600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170" y="437239"/>
            <a:ext cx="2836030" cy="43440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All Competition Content\Model Content BOBP_Six\Model Content 4\budist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572" y="437540"/>
            <a:ext cx="3091542" cy="43582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273656" y="4495007"/>
            <a:ext cx="2850544" cy="300832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মুসলিম ধর্মীয় উৎসব</a:t>
            </a:r>
            <a:endParaRPr lang="en-US" sz="2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25800" y="4477205"/>
            <a:ext cx="3113313" cy="318634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বৌদ্ধ ধর্মীয় উৎসব</a:t>
            </a:r>
            <a:endParaRPr lang="en-US" sz="2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76999" y="437239"/>
            <a:ext cx="2438399" cy="4344087"/>
            <a:chOff x="6476999" y="437239"/>
            <a:chExt cx="2438399" cy="4344087"/>
          </a:xfrm>
        </p:grpSpPr>
        <p:grpSp>
          <p:nvGrpSpPr>
            <p:cNvPr id="2" name="Group 1"/>
            <p:cNvGrpSpPr/>
            <p:nvPr/>
          </p:nvGrpSpPr>
          <p:grpSpPr>
            <a:xfrm>
              <a:off x="6476999" y="437239"/>
              <a:ext cx="2438399" cy="4344087"/>
              <a:chOff x="6618889" y="437239"/>
              <a:chExt cx="2296509" cy="4344087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618889" y="437239"/>
                <a:ext cx="2296509" cy="245836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618889" y="3067276"/>
                <a:ext cx="2296509" cy="171405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Rounded Rectangle 10"/>
            <p:cNvSpPr/>
            <p:nvPr/>
          </p:nvSpPr>
          <p:spPr>
            <a:xfrm>
              <a:off x="7848597" y="444345"/>
              <a:ext cx="1066801" cy="300832"/>
            </a:xfrm>
            <a:prstGeom prst="roundRect">
              <a:avLst>
                <a:gd name="adj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b="1" dirty="0" smtClean="0">
                  <a:ln w="1905"/>
                  <a:solidFill>
                    <a:srgbClr val="7030A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রথযাত্রা</a:t>
              </a:r>
              <a:endParaRPr lang="en-US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848597" y="3057710"/>
              <a:ext cx="1066801" cy="300832"/>
            </a:xfrm>
            <a:prstGeom prst="roundRect">
              <a:avLst>
                <a:gd name="adj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b="1" dirty="0" smtClean="0">
                  <a:ln w="1905"/>
                  <a:solidFill>
                    <a:srgbClr val="7030A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দোলযাত্রা</a:t>
              </a:r>
              <a:endParaRPr lang="en-US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6476999" y="4477205"/>
            <a:ext cx="2438401" cy="318634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হিন্দু ধর্মীয় উৎসব</a:t>
            </a:r>
            <a:endParaRPr lang="en-US" sz="2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ll Competition Content\Model Content BOBP_Six\Model Content 4\sj.jpe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41733" y="257629"/>
            <a:ext cx="5916467" cy="367718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All Competition Content\Model Content BOBP_Six\Model Content 4\S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4165601"/>
            <a:ext cx="2952750" cy="2387690"/>
          </a:xfrm>
          <a:prstGeom prst="ellipse">
            <a:avLst/>
          </a:prstGeom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878" y="533400"/>
            <a:ext cx="1825578" cy="5840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3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বাঙালি </a:t>
            </a:r>
            <a:r>
              <a:rPr lang="bn-BD" sz="3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সংস্কৃতির </a:t>
            </a:r>
            <a:r>
              <a:rPr lang="bn-BD" sz="3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অন্যতম বৈশিষ্ট্য আমাদের সম্প্রীতির বাংলাদেশ।</a:t>
            </a:r>
            <a:endParaRPr lang="en-US" sz="36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4" descr="D:\All Competition Content\Model Content BOBP_Six\Model Content 4\ttt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966" y="4114800"/>
            <a:ext cx="2958234" cy="240678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4720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984" y="97971"/>
            <a:ext cx="8986032" cy="6662058"/>
          </a:xfrm>
          <a:prstGeom prst="rect">
            <a:avLst/>
          </a:prstGeom>
          <a:noFill/>
          <a:ln w="114300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5373912"/>
            <a:ext cx="8544232" cy="990600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শত ভেদাভেদ সত্ত্বেও সংস্কৃতি কীভাবে বাঙালিকে এক জাতিতে পরিণত করেছে- ব্যাখ্যা কর।</a:t>
            </a:r>
            <a:endParaRPr lang="bn-BD" sz="3200" dirty="0" smtClean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7224" y="230647"/>
            <a:ext cx="8458200" cy="836154"/>
            <a:chOff x="337224" y="230647"/>
            <a:chExt cx="8458200" cy="836154"/>
          </a:xfrm>
        </p:grpSpPr>
        <p:sp>
          <p:nvSpPr>
            <p:cNvPr id="10" name="Rounded Rectangle 9"/>
            <p:cNvSpPr/>
            <p:nvPr/>
          </p:nvSpPr>
          <p:spPr>
            <a:xfrm>
              <a:off x="337224" y="230647"/>
              <a:ext cx="8458200" cy="836154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দলীয় কাজ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239000" y="594852"/>
              <a:ext cx="1556424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সময়: ৮মিনিট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050" name="Picture 2" descr="D:\All Competition Content\Model Content BOBP_Six\Model Content 4\ffffff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7614"/>
            <a:ext cx="5476875" cy="372778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183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098927" y="303575"/>
            <a:ext cx="6740273" cy="810603"/>
          </a:xfrm>
          <a:custGeom>
            <a:avLst/>
            <a:gdLst>
              <a:gd name="connsiteX0" fmla="*/ 0 w 8350996"/>
              <a:gd name="connsiteY0" fmla="*/ 73994 h 739937"/>
              <a:gd name="connsiteX1" fmla="*/ 73994 w 8350996"/>
              <a:gd name="connsiteY1" fmla="*/ 0 h 739937"/>
              <a:gd name="connsiteX2" fmla="*/ 8277002 w 8350996"/>
              <a:gd name="connsiteY2" fmla="*/ 0 h 739937"/>
              <a:gd name="connsiteX3" fmla="*/ 8350996 w 8350996"/>
              <a:gd name="connsiteY3" fmla="*/ 73994 h 739937"/>
              <a:gd name="connsiteX4" fmla="*/ 8350996 w 8350996"/>
              <a:gd name="connsiteY4" fmla="*/ 665943 h 739937"/>
              <a:gd name="connsiteX5" fmla="*/ 8277002 w 8350996"/>
              <a:gd name="connsiteY5" fmla="*/ 739937 h 739937"/>
              <a:gd name="connsiteX6" fmla="*/ 73994 w 8350996"/>
              <a:gd name="connsiteY6" fmla="*/ 739937 h 739937"/>
              <a:gd name="connsiteX7" fmla="*/ 0 w 8350996"/>
              <a:gd name="connsiteY7" fmla="*/ 665943 h 739937"/>
              <a:gd name="connsiteX8" fmla="*/ 0 w 8350996"/>
              <a:gd name="connsiteY8" fmla="*/ 73994 h 7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0996" h="739937">
                <a:moveTo>
                  <a:pt x="0" y="73994"/>
                </a:moveTo>
                <a:cubicBezTo>
                  <a:pt x="0" y="33128"/>
                  <a:pt x="33128" y="0"/>
                  <a:pt x="73994" y="0"/>
                </a:cubicBezTo>
                <a:lnTo>
                  <a:pt x="8277002" y="0"/>
                </a:lnTo>
                <a:cubicBezTo>
                  <a:pt x="8317868" y="0"/>
                  <a:pt x="8350996" y="33128"/>
                  <a:pt x="8350996" y="73994"/>
                </a:cubicBezTo>
                <a:lnTo>
                  <a:pt x="8350996" y="665943"/>
                </a:lnTo>
                <a:cubicBezTo>
                  <a:pt x="8350996" y="706809"/>
                  <a:pt x="8317868" y="739937"/>
                  <a:pt x="8277002" y="739937"/>
                </a:cubicBezTo>
                <a:lnTo>
                  <a:pt x="73994" y="739937"/>
                </a:lnTo>
                <a:cubicBezTo>
                  <a:pt x="33128" y="739937"/>
                  <a:pt x="0" y="706809"/>
                  <a:pt x="0" y="665943"/>
                </a:cubicBezTo>
                <a:lnTo>
                  <a:pt x="0" y="73994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24542" tIns="90252" rIns="124542" bIns="90252" numCol="1" spcCol="1270" anchor="ctr" anchorCtr="0">
            <a:noAutofit/>
          </a:bodyPr>
          <a:lstStyle/>
          <a:p>
            <a:pPr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98928" y="1307279"/>
            <a:ext cx="1240603" cy="1218740"/>
          </a:xfrm>
          <a:prstGeom prst="roundRect">
            <a:avLst>
              <a:gd name="adj" fmla="val 16670"/>
            </a:avLst>
          </a:prstGeom>
          <a:blipFill>
            <a:blip r:embed="rId3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 5"/>
          <p:cNvSpPr/>
          <p:nvPr/>
        </p:nvSpPr>
        <p:spPr>
          <a:xfrm>
            <a:off x="3615090" y="1510608"/>
            <a:ext cx="5224110" cy="953216"/>
          </a:xfrm>
          <a:custGeom>
            <a:avLst/>
            <a:gdLst>
              <a:gd name="connsiteX0" fmla="*/ 0 w 5224110"/>
              <a:gd name="connsiteY0" fmla="*/ 158901 h 953216"/>
              <a:gd name="connsiteX1" fmla="*/ 158901 w 5224110"/>
              <a:gd name="connsiteY1" fmla="*/ 0 h 953216"/>
              <a:gd name="connsiteX2" fmla="*/ 5065209 w 5224110"/>
              <a:gd name="connsiteY2" fmla="*/ 0 h 953216"/>
              <a:gd name="connsiteX3" fmla="*/ 5224110 w 5224110"/>
              <a:gd name="connsiteY3" fmla="*/ 158901 h 953216"/>
              <a:gd name="connsiteX4" fmla="*/ 5224110 w 5224110"/>
              <a:gd name="connsiteY4" fmla="*/ 794315 h 953216"/>
              <a:gd name="connsiteX5" fmla="*/ 5065209 w 5224110"/>
              <a:gd name="connsiteY5" fmla="*/ 953216 h 953216"/>
              <a:gd name="connsiteX6" fmla="*/ 158901 w 5224110"/>
              <a:gd name="connsiteY6" fmla="*/ 953216 h 953216"/>
              <a:gd name="connsiteX7" fmla="*/ 0 w 5224110"/>
              <a:gd name="connsiteY7" fmla="*/ 794315 h 953216"/>
              <a:gd name="connsiteX8" fmla="*/ 0 w 5224110"/>
              <a:gd name="connsiteY8" fmla="*/ 158901 h 95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110" h="953216">
                <a:moveTo>
                  <a:pt x="0" y="158901"/>
                </a:moveTo>
                <a:cubicBezTo>
                  <a:pt x="0" y="71142"/>
                  <a:pt x="71142" y="0"/>
                  <a:pt x="158901" y="0"/>
                </a:cubicBezTo>
                <a:lnTo>
                  <a:pt x="5065209" y="0"/>
                </a:lnTo>
                <a:cubicBezTo>
                  <a:pt x="5152968" y="0"/>
                  <a:pt x="5224110" y="71142"/>
                  <a:pt x="5224110" y="158901"/>
                </a:cubicBezTo>
                <a:lnTo>
                  <a:pt x="5224110" y="794315"/>
                </a:lnTo>
                <a:cubicBezTo>
                  <a:pt x="5224110" y="882074"/>
                  <a:pt x="5152968" y="953216"/>
                  <a:pt x="5065209" y="953216"/>
                </a:cubicBezTo>
                <a:lnTo>
                  <a:pt x="158901" y="953216"/>
                </a:lnTo>
                <a:cubicBezTo>
                  <a:pt x="71142" y="953216"/>
                  <a:pt x="0" y="882074"/>
                  <a:pt x="0" y="794315"/>
                </a:cubicBezTo>
                <a:lnTo>
                  <a:pt x="0" y="158901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74125" tIns="274125" rIns="274125" bIns="274125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700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বাংলার সাধারণ মানুষের মূল পেশাগুলো কী</a:t>
            </a:r>
            <a:r>
              <a:rPr lang="bn-BD" sz="2700" b="0" kern="1200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700" b="0" kern="1200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98928" y="2654753"/>
            <a:ext cx="1240603" cy="1218740"/>
          </a:xfrm>
          <a:prstGeom prst="roundRect">
            <a:avLst>
              <a:gd name="adj" fmla="val 16670"/>
            </a:avLst>
          </a:prstGeom>
          <a:blipFill>
            <a:blip r:embed="rId4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 8"/>
          <p:cNvSpPr/>
          <p:nvPr/>
        </p:nvSpPr>
        <p:spPr>
          <a:xfrm>
            <a:off x="3579848" y="2795211"/>
            <a:ext cx="5224110" cy="937822"/>
          </a:xfrm>
          <a:custGeom>
            <a:avLst/>
            <a:gdLst>
              <a:gd name="connsiteX0" fmla="*/ 0 w 5224110"/>
              <a:gd name="connsiteY0" fmla="*/ 156335 h 937822"/>
              <a:gd name="connsiteX1" fmla="*/ 156335 w 5224110"/>
              <a:gd name="connsiteY1" fmla="*/ 0 h 937822"/>
              <a:gd name="connsiteX2" fmla="*/ 5067775 w 5224110"/>
              <a:gd name="connsiteY2" fmla="*/ 0 h 937822"/>
              <a:gd name="connsiteX3" fmla="*/ 5224110 w 5224110"/>
              <a:gd name="connsiteY3" fmla="*/ 156335 h 937822"/>
              <a:gd name="connsiteX4" fmla="*/ 5224110 w 5224110"/>
              <a:gd name="connsiteY4" fmla="*/ 781487 h 937822"/>
              <a:gd name="connsiteX5" fmla="*/ 5067775 w 5224110"/>
              <a:gd name="connsiteY5" fmla="*/ 937822 h 937822"/>
              <a:gd name="connsiteX6" fmla="*/ 156335 w 5224110"/>
              <a:gd name="connsiteY6" fmla="*/ 937822 h 937822"/>
              <a:gd name="connsiteX7" fmla="*/ 0 w 5224110"/>
              <a:gd name="connsiteY7" fmla="*/ 781487 h 937822"/>
              <a:gd name="connsiteX8" fmla="*/ 0 w 5224110"/>
              <a:gd name="connsiteY8" fmla="*/ 156335 h 937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110" h="937822">
                <a:moveTo>
                  <a:pt x="0" y="156335"/>
                </a:moveTo>
                <a:cubicBezTo>
                  <a:pt x="0" y="69994"/>
                  <a:pt x="69994" y="0"/>
                  <a:pt x="156335" y="0"/>
                </a:cubicBezTo>
                <a:lnTo>
                  <a:pt x="5067775" y="0"/>
                </a:lnTo>
                <a:cubicBezTo>
                  <a:pt x="5154116" y="0"/>
                  <a:pt x="5224110" y="69994"/>
                  <a:pt x="5224110" y="156335"/>
                </a:cubicBezTo>
                <a:lnTo>
                  <a:pt x="5224110" y="781487"/>
                </a:lnTo>
                <a:cubicBezTo>
                  <a:pt x="5224110" y="867828"/>
                  <a:pt x="5154116" y="937822"/>
                  <a:pt x="5067775" y="937822"/>
                </a:cubicBezTo>
                <a:lnTo>
                  <a:pt x="156335" y="937822"/>
                </a:lnTo>
                <a:cubicBezTo>
                  <a:pt x="69994" y="937822"/>
                  <a:pt x="0" y="867828"/>
                  <a:pt x="0" y="781487"/>
                </a:cubicBezTo>
                <a:lnTo>
                  <a:pt x="0" y="156335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73373" tIns="273373" rIns="273373" bIns="273373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b="0" kern="1200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বাংলায় কারা ইসলাম ধর্ম প্রচার করেছেন?</a:t>
            </a:r>
            <a:endParaRPr lang="en-US" sz="2800" b="0" kern="1200" dirty="0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98928" y="3986986"/>
            <a:ext cx="1240603" cy="1218740"/>
          </a:xfrm>
          <a:prstGeom prst="roundRect">
            <a:avLst>
              <a:gd name="adj" fmla="val 16670"/>
            </a:avLst>
          </a:prstGeom>
          <a:blipFill>
            <a:blip r:embed="rId5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 12"/>
          <p:cNvSpPr/>
          <p:nvPr/>
        </p:nvSpPr>
        <p:spPr>
          <a:xfrm>
            <a:off x="3579848" y="4135491"/>
            <a:ext cx="5224110" cy="921730"/>
          </a:xfrm>
          <a:custGeom>
            <a:avLst/>
            <a:gdLst>
              <a:gd name="connsiteX0" fmla="*/ 0 w 5224110"/>
              <a:gd name="connsiteY0" fmla="*/ 153652 h 921730"/>
              <a:gd name="connsiteX1" fmla="*/ 153652 w 5224110"/>
              <a:gd name="connsiteY1" fmla="*/ 0 h 921730"/>
              <a:gd name="connsiteX2" fmla="*/ 5070458 w 5224110"/>
              <a:gd name="connsiteY2" fmla="*/ 0 h 921730"/>
              <a:gd name="connsiteX3" fmla="*/ 5224110 w 5224110"/>
              <a:gd name="connsiteY3" fmla="*/ 153652 h 921730"/>
              <a:gd name="connsiteX4" fmla="*/ 5224110 w 5224110"/>
              <a:gd name="connsiteY4" fmla="*/ 768078 h 921730"/>
              <a:gd name="connsiteX5" fmla="*/ 5070458 w 5224110"/>
              <a:gd name="connsiteY5" fmla="*/ 921730 h 921730"/>
              <a:gd name="connsiteX6" fmla="*/ 153652 w 5224110"/>
              <a:gd name="connsiteY6" fmla="*/ 921730 h 921730"/>
              <a:gd name="connsiteX7" fmla="*/ 0 w 5224110"/>
              <a:gd name="connsiteY7" fmla="*/ 768078 h 921730"/>
              <a:gd name="connsiteX8" fmla="*/ 0 w 5224110"/>
              <a:gd name="connsiteY8" fmla="*/ 153652 h 92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110" h="921730">
                <a:moveTo>
                  <a:pt x="0" y="153652"/>
                </a:moveTo>
                <a:cubicBezTo>
                  <a:pt x="0" y="68792"/>
                  <a:pt x="68792" y="0"/>
                  <a:pt x="153652" y="0"/>
                </a:cubicBezTo>
                <a:lnTo>
                  <a:pt x="5070458" y="0"/>
                </a:lnTo>
                <a:cubicBezTo>
                  <a:pt x="5155318" y="0"/>
                  <a:pt x="5224110" y="68792"/>
                  <a:pt x="5224110" y="153652"/>
                </a:cubicBezTo>
                <a:lnTo>
                  <a:pt x="5224110" y="768078"/>
                </a:lnTo>
                <a:cubicBezTo>
                  <a:pt x="5224110" y="852938"/>
                  <a:pt x="5155318" y="921730"/>
                  <a:pt x="5070458" y="921730"/>
                </a:cubicBezTo>
                <a:lnTo>
                  <a:pt x="153652" y="921730"/>
                </a:lnTo>
                <a:cubicBezTo>
                  <a:pt x="68792" y="921730"/>
                  <a:pt x="0" y="852938"/>
                  <a:pt x="0" y="768078"/>
                </a:cubicBezTo>
                <a:lnTo>
                  <a:pt x="0" y="153652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72587" tIns="272587" rIns="272587" bIns="272587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b="0" kern="1200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সংস্কৃতি বলতে কী বোঝায়?</a:t>
            </a:r>
            <a:endParaRPr lang="en-US" sz="3200" b="0" kern="1200" dirty="0">
              <a:solidFill>
                <a:srgbClr val="00206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98928" y="5334460"/>
            <a:ext cx="1240603" cy="1218740"/>
          </a:xfrm>
          <a:prstGeom prst="roundRect">
            <a:avLst>
              <a:gd name="adj" fmla="val 16670"/>
            </a:avLst>
          </a:prstGeom>
          <a:blipFill>
            <a:blip r:embed="rId6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>
            <a:off x="3579848" y="5334000"/>
            <a:ext cx="5224110" cy="1142540"/>
          </a:xfrm>
          <a:custGeom>
            <a:avLst/>
            <a:gdLst>
              <a:gd name="connsiteX0" fmla="*/ 0 w 5224110"/>
              <a:gd name="connsiteY0" fmla="*/ 203164 h 1218740"/>
              <a:gd name="connsiteX1" fmla="*/ 203164 w 5224110"/>
              <a:gd name="connsiteY1" fmla="*/ 0 h 1218740"/>
              <a:gd name="connsiteX2" fmla="*/ 5020946 w 5224110"/>
              <a:gd name="connsiteY2" fmla="*/ 0 h 1218740"/>
              <a:gd name="connsiteX3" fmla="*/ 5224110 w 5224110"/>
              <a:gd name="connsiteY3" fmla="*/ 203164 h 1218740"/>
              <a:gd name="connsiteX4" fmla="*/ 5224110 w 5224110"/>
              <a:gd name="connsiteY4" fmla="*/ 1015576 h 1218740"/>
              <a:gd name="connsiteX5" fmla="*/ 5020946 w 5224110"/>
              <a:gd name="connsiteY5" fmla="*/ 1218740 h 1218740"/>
              <a:gd name="connsiteX6" fmla="*/ 203164 w 5224110"/>
              <a:gd name="connsiteY6" fmla="*/ 1218740 h 1218740"/>
              <a:gd name="connsiteX7" fmla="*/ 0 w 5224110"/>
              <a:gd name="connsiteY7" fmla="*/ 1015576 h 1218740"/>
              <a:gd name="connsiteX8" fmla="*/ 0 w 5224110"/>
              <a:gd name="connsiteY8" fmla="*/ 203164 h 121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110" h="1218740">
                <a:moveTo>
                  <a:pt x="0" y="203164"/>
                </a:moveTo>
                <a:cubicBezTo>
                  <a:pt x="0" y="90960"/>
                  <a:pt x="90960" y="0"/>
                  <a:pt x="203164" y="0"/>
                </a:cubicBezTo>
                <a:lnTo>
                  <a:pt x="5020946" y="0"/>
                </a:lnTo>
                <a:cubicBezTo>
                  <a:pt x="5133150" y="0"/>
                  <a:pt x="5224110" y="90960"/>
                  <a:pt x="5224110" y="203164"/>
                </a:cubicBezTo>
                <a:lnTo>
                  <a:pt x="5224110" y="1015576"/>
                </a:lnTo>
                <a:cubicBezTo>
                  <a:pt x="5224110" y="1127780"/>
                  <a:pt x="5133150" y="1218740"/>
                  <a:pt x="5020946" y="1218740"/>
                </a:cubicBezTo>
                <a:lnTo>
                  <a:pt x="203164" y="1218740"/>
                </a:lnTo>
                <a:cubicBezTo>
                  <a:pt x="90960" y="1218740"/>
                  <a:pt x="0" y="1127780"/>
                  <a:pt x="0" y="1015576"/>
                </a:cubicBezTo>
                <a:lnTo>
                  <a:pt x="0" y="203164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87089" tIns="287089" rIns="287089" bIns="287089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b="0" kern="1200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বাঙালি সংস্কৃতির প্রধান বৈশিষ্ট্য কী?</a:t>
            </a:r>
            <a:endParaRPr lang="en-US" sz="3200" b="0" kern="12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D:\All Competition Content\Model Content BOBP_Six\Model Content 4\dancing-baul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1307279"/>
            <a:ext cx="1676400" cy="516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672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81000" y="304800"/>
            <a:ext cx="8382000" cy="810603"/>
          </a:xfrm>
          <a:custGeom>
            <a:avLst/>
            <a:gdLst>
              <a:gd name="connsiteX0" fmla="*/ 0 w 8350996"/>
              <a:gd name="connsiteY0" fmla="*/ 73994 h 739937"/>
              <a:gd name="connsiteX1" fmla="*/ 73994 w 8350996"/>
              <a:gd name="connsiteY1" fmla="*/ 0 h 739937"/>
              <a:gd name="connsiteX2" fmla="*/ 8277002 w 8350996"/>
              <a:gd name="connsiteY2" fmla="*/ 0 h 739937"/>
              <a:gd name="connsiteX3" fmla="*/ 8350996 w 8350996"/>
              <a:gd name="connsiteY3" fmla="*/ 73994 h 739937"/>
              <a:gd name="connsiteX4" fmla="*/ 8350996 w 8350996"/>
              <a:gd name="connsiteY4" fmla="*/ 665943 h 739937"/>
              <a:gd name="connsiteX5" fmla="*/ 8277002 w 8350996"/>
              <a:gd name="connsiteY5" fmla="*/ 739937 h 739937"/>
              <a:gd name="connsiteX6" fmla="*/ 73994 w 8350996"/>
              <a:gd name="connsiteY6" fmla="*/ 739937 h 739937"/>
              <a:gd name="connsiteX7" fmla="*/ 0 w 8350996"/>
              <a:gd name="connsiteY7" fmla="*/ 665943 h 739937"/>
              <a:gd name="connsiteX8" fmla="*/ 0 w 8350996"/>
              <a:gd name="connsiteY8" fmla="*/ 73994 h 7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0996" h="739937">
                <a:moveTo>
                  <a:pt x="0" y="73994"/>
                </a:moveTo>
                <a:cubicBezTo>
                  <a:pt x="0" y="33128"/>
                  <a:pt x="33128" y="0"/>
                  <a:pt x="73994" y="0"/>
                </a:cubicBezTo>
                <a:lnTo>
                  <a:pt x="8277002" y="0"/>
                </a:lnTo>
                <a:cubicBezTo>
                  <a:pt x="8317868" y="0"/>
                  <a:pt x="8350996" y="33128"/>
                  <a:pt x="8350996" y="73994"/>
                </a:cubicBezTo>
                <a:lnTo>
                  <a:pt x="8350996" y="665943"/>
                </a:lnTo>
                <a:cubicBezTo>
                  <a:pt x="8350996" y="706809"/>
                  <a:pt x="8317868" y="739937"/>
                  <a:pt x="8277002" y="739937"/>
                </a:cubicBezTo>
                <a:lnTo>
                  <a:pt x="73994" y="739937"/>
                </a:lnTo>
                <a:cubicBezTo>
                  <a:pt x="33128" y="739937"/>
                  <a:pt x="0" y="706809"/>
                  <a:pt x="0" y="665943"/>
                </a:cubicBezTo>
                <a:lnTo>
                  <a:pt x="0" y="73994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24542" tIns="90252" rIns="124542" bIns="90252" numCol="1" spcCol="1270" anchor="ctr" anchorCtr="0">
            <a:no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3370" y="1295400"/>
            <a:ext cx="5485471" cy="35753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ube 27"/>
          <p:cNvSpPr/>
          <p:nvPr/>
        </p:nvSpPr>
        <p:spPr>
          <a:xfrm>
            <a:off x="381000" y="4861560"/>
            <a:ext cx="8382000" cy="1539240"/>
          </a:xfrm>
          <a:prstGeom prst="cube">
            <a:avLst>
              <a:gd name="adj" fmla="val 5833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bn-BD" sz="36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"সংস্কৃতির মাধ্যমেই একটি জাতির জীবন চিত্র ফুটে উঠে- উক্তিটি বিশ্লেষণ কর।</a:t>
            </a:r>
            <a:endParaRPr lang="en-US" sz="36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701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9906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ts val="200"/>
              </a:spcBef>
            </a:pP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742026" y="4169226"/>
            <a:ext cx="3962400" cy="23077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আহমেদ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marL="0" indent="0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কুলাঘাট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লালমনিরহাট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83328" y="5812974"/>
            <a:ext cx="39068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 : ৩, পাঠ: ১, সময়: ৫০ মিনিট</a:t>
            </a:r>
            <a:endParaRPr lang="en-US" sz="2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3765" y="5638800"/>
            <a:ext cx="3637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পাঠ: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3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সময়: ৫০ মিনিট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1356632"/>
            <a:ext cx="4038600" cy="512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923294" y="6035835"/>
            <a:ext cx="3962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 : ১, পাঠ: </a:t>
            </a:r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সময়: ৫০ মিনিট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43000"/>
            <a:ext cx="2624138" cy="27574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922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2414">
        <p14:ripple/>
      </p:transition>
    </mc:Choice>
    <mc:Fallback>
      <p:transition spd="slow" advTm="324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0950" y="1605527"/>
            <a:ext cx="6998959" cy="47952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5482" y="401122"/>
            <a:ext cx="8703524" cy="348507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bn-BD" sz="1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Segoe UI" pitchFamily="34" charset="0"/>
                <a:cs typeface="NikoshBAN" pitchFamily="2" charset="0"/>
              </a:rPr>
              <a:t>ধন্যবাদ</a:t>
            </a:r>
            <a:endParaRPr lang="en-US" sz="16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ea typeface="Segoe UI" pitchFamily="34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65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All Competition Content\Model Content BOBP_Six\Model Content 4\1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2" y="522601"/>
            <a:ext cx="7761288" cy="5823912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71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3886200"/>
            <a:ext cx="3922010" cy="2699266"/>
          </a:xfrm>
          <a:prstGeom prst="snip2DiagRect">
            <a:avLst>
              <a:gd name="adj1" fmla="val 0"/>
              <a:gd name="adj2" fmla="val 6484"/>
            </a:avLst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2756" y="287361"/>
            <a:ext cx="6395259" cy="33586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304800" y="457200"/>
            <a:ext cx="838199" cy="2514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বাং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লা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র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D:\All Competition Content\Model Content BOBP_Six\Model Content 4\jhg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882483"/>
            <a:ext cx="4423063" cy="2702983"/>
          </a:xfrm>
          <a:prstGeom prst="round2DiagRect">
            <a:avLst>
              <a:gd name="adj1" fmla="val 8166"/>
              <a:gd name="adj2" fmla="val 0"/>
            </a:avLst>
          </a:prstGeom>
          <a:ln w="1905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7979226" y="457200"/>
            <a:ext cx="838199" cy="2514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সং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স্কৃ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তি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7089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All Competition Content\Model Content BOBP_Six\Model Content 4\-হিন্দু-ধর্মাবলম্বীদের-ঘরে-ঘরে-ভাই-ফোটা-উৎসব-e14142155146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799"/>
            <a:ext cx="8305800" cy="47469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457200" y="5562600"/>
            <a:ext cx="830580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b="1" dirty="0" smtClean="0"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ভাই ফোটা হিন্দুদের ধর্মীয় সংস্কৃতি</a:t>
            </a:r>
            <a:endParaRPr lang="bn-BD" b="1" dirty="0">
              <a:effectLst>
                <a:innerShdw blurRad="114300">
                  <a:prstClr val="black"/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2547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66700" y="5156202"/>
            <a:ext cx="8724900" cy="12954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9600" b="1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সংস্কৃতির কথা</a:t>
            </a:r>
            <a:endParaRPr kumimoji="0" lang="en-US" sz="6600" b="1" i="0" u="none" strike="noStrike" kern="1200" spc="50" normalizeH="0" baseline="0" noProof="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1740489"/>
            <a:ext cx="4794140" cy="32900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266700" y="304800"/>
            <a:ext cx="8572500" cy="10156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60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পাঠ......</a:t>
            </a:r>
            <a:endParaRPr lang="en-US" sz="60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381000"/>
            <a:ext cx="84582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.....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83270498"/>
              </p:ext>
            </p:extLst>
          </p:nvPr>
        </p:nvGraphicFramePr>
        <p:xfrm>
          <a:off x="457200" y="1752600"/>
          <a:ext cx="8458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162" y="586101"/>
            <a:ext cx="2647384" cy="41564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sp>
        <p:nvSpPr>
          <p:cNvPr id="2" name="Rounded Rectangle 1"/>
          <p:cNvSpPr/>
          <p:nvPr/>
        </p:nvSpPr>
        <p:spPr>
          <a:xfrm>
            <a:off x="357716" y="5334000"/>
            <a:ext cx="2625830" cy="609599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উপজাতি</a:t>
            </a:r>
            <a:endParaRPr lang="en-US" sz="28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7742" y="586102"/>
            <a:ext cx="2971800" cy="41564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1" y="608353"/>
            <a:ext cx="2514599" cy="41341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sp>
        <p:nvSpPr>
          <p:cNvPr id="7" name="Rounded Rectangle 6"/>
          <p:cNvSpPr/>
          <p:nvPr/>
        </p:nvSpPr>
        <p:spPr>
          <a:xfrm>
            <a:off x="3276600" y="5334000"/>
            <a:ext cx="2647384" cy="609599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হিন্দু নারী</a:t>
            </a:r>
            <a:endParaRPr lang="en-US" sz="28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13370" y="5334000"/>
            <a:ext cx="2435755" cy="609599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মুসলিম নারী</a:t>
            </a:r>
            <a:endParaRPr lang="en-US" sz="28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6430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458" y="4876800"/>
            <a:ext cx="848567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 যেভাবে জীবন যাপন করে, যেসব জিনিস ব্যবহার করে, যেসব আচার-অনুষ্ঠান পালন </a:t>
            </a:r>
            <a:r>
              <a:rPr lang="bn-BD" sz="36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 এবং </a:t>
            </a:r>
            <a:r>
              <a:rPr lang="bn-BD" sz="360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 কিছু সৃষ্টি করে সব </a:t>
            </a:r>
            <a:r>
              <a:rPr lang="bn-BD" sz="36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 </a:t>
            </a:r>
            <a:r>
              <a:rPr lang="bn-BD" sz="360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নিয়েই তার সংস্কৃতি</a:t>
            </a:r>
            <a:r>
              <a:rPr lang="bn-BD" sz="36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9997" y="304800"/>
            <a:ext cx="2378960" cy="2117275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972" y="318467"/>
            <a:ext cx="2729178" cy="2103608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arthonitiprotidin.com/wp-content/uploads/2013/10/pic-1-7-630x29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72" y="2669915"/>
            <a:ext cx="3962400" cy="2054485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4572" y="304800"/>
            <a:ext cx="2895600" cy="2117275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2972" y="2669915"/>
            <a:ext cx="4264606" cy="2054485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6608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355</Words>
  <Application>Microsoft Office PowerPoint</Application>
  <PresentationFormat>On-screen Show (4:3)</PresentationFormat>
  <Paragraphs>80</Paragraphs>
  <Slides>20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Century Gothic</vt:lpstr>
      <vt:lpstr>Georgia</vt:lpstr>
      <vt:lpstr>NikoshBAN</vt:lpstr>
      <vt:lpstr>Segoe UI</vt:lpstr>
      <vt:lpstr>Vrinda</vt:lpstr>
      <vt:lpstr>Wingdings 3</vt:lpstr>
      <vt:lpstr>Ion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2013-06-23T15:13:12Z</dcterms:created>
  <dcterms:modified xsi:type="dcterms:W3CDTF">2021-02-06T12:02:46Z</dcterms:modified>
</cp:coreProperties>
</file>