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7" r:id="rId2"/>
    <p:sldId id="284" r:id="rId3"/>
    <p:sldId id="283" r:id="rId4"/>
    <p:sldId id="281" r:id="rId5"/>
    <p:sldId id="260" r:id="rId6"/>
    <p:sldId id="282" r:id="rId7"/>
    <p:sldId id="267" r:id="rId8"/>
    <p:sldId id="264" r:id="rId9"/>
    <p:sldId id="278" r:id="rId10"/>
    <p:sldId id="256" r:id="rId11"/>
    <p:sldId id="266" r:id="rId12"/>
    <p:sldId id="270" r:id="rId13"/>
    <p:sldId id="272" r:id="rId14"/>
    <p:sldId id="273" r:id="rId15"/>
    <p:sldId id="25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FFFF"/>
    <a:srgbClr val="99FF33"/>
    <a:srgbClr val="C2FF85"/>
    <a:srgbClr val="FABCFC"/>
    <a:srgbClr val="070BAF"/>
    <a:srgbClr val="F4DDFF"/>
    <a:srgbClr val="C1FFC1"/>
    <a:srgbClr val="CCECFF"/>
    <a:srgbClr val="97FFFF"/>
    <a:srgbClr val="EEF5C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122" y="11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381621-2094-4109-875B-788A13F037F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DFE6B21-E0F6-4875-994B-8621E3DE147B}">
      <dgm:prSet custT="1"/>
      <dgm:spPr/>
      <dgm:t>
        <a:bodyPr/>
        <a:lstStyle/>
        <a:p>
          <a:pPr rtl="0"/>
          <a:r>
            <a:rPr lang="bn-BD" sz="6000" b="1" dirty="0" smtClean="0">
              <a:latin typeface="NikoshBAN" pitchFamily="2" charset="0"/>
              <a:cs typeface="NikoshBAN" pitchFamily="2" charset="0"/>
            </a:rPr>
            <a:t>শিক্ষক পরিচিতি</a:t>
          </a:r>
          <a:endParaRPr lang="en-US" sz="6000" b="1" dirty="0">
            <a:latin typeface="NikoshBAN" pitchFamily="2" charset="0"/>
            <a:cs typeface="NikoshBAN" pitchFamily="2" charset="0"/>
          </a:endParaRPr>
        </a:p>
      </dgm:t>
    </dgm:pt>
    <dgm:pt modelId="{21983098-F923-4BBD-B1DA-7D9B27301533}" type="parTrans" cxnId="{DE14EA3C-9457-46A3-9117-03ECDADD63C0}">
      <dgm:prSet/>
      <dgm:spPr/>
      <dgm:t>
        <a:bodyPr/>
        <a:lstStyle/>
        <a:p>
          <a:endParaRPr lang="en-US"/>
        </a:p>
      </dgm:t>
    </dgm:pt>
    <dgm:pt modelId="{75E8556A-A817-47E1-8F1C-F04A8BEB1F67}" type="sibTrans" cxnId="{DE14EA3C-9457-46A3-9117-03ECDADD63C0}">
      <dgm:prSet/>
      <dgm:spPr/>
      <dgm:t>
        <a:bodyPr/>
        <a:lstStyle/>
        <a:p>
          <a:endParaRPr lang="en-US"/>
        </a:p>
      </dgm:t>
    </dgm:pt>
    <dgm:pt modelId="{8DFCCAED-F535-46A6-BA67-99266374D745}" type="pres">
      <dgm:prSet presAssocID="{93381621-2094-4109-875B-788A13F037F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A67E9D-E872-465B-9934-FC86C9F7744A}" type="pres">
      <dgm:prSet presAssocID="{3DFE6B21-E0F6-4875-994B-8621E3DE147B}" presName="parentText" presStyleLbl="node1" presStyleIdx="0" presStyleCnt="1" custLinFactNeighborX="-9231" custLinFactNeighborY="-81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C9B8E5-FF67-477E-B238-A732C3488F69}" type="presOf" srcId="{3DFE6B21-E0F6-4875-994B-8621E3DE147B}" destId="{28A67E9D-E872-465B-9934-FC86C9F7744A}" srcOrd="0" destOrd="0" presId="urn:microsoft.com/office/officeart/2005/8/layout/vList2"/>
    <dgm:cxn modelId="{DE14EA3C-9457-46A3-9117-03ECDADD63C0}" srcId="{93381621-2094-4109-875B-788A13F037FA}" destId="{3DFE6B21-E0F6-4875-994B-8621E3DE147B}" srcOrd="0" destOrd="0" parTransId="{21983098-F923-4BBD-B1DA-7D9B27301533}" sibTransId="{75E8556A-A817-47E1-8F1C-F04A8BEB1F67}"/>
    <dgm:cxn modelId="{FB6ABA34-600A-46E3-8F30-097AC0984A1F}" type="presOf" srcId="{93381621-2094-4109-875B-788A13F037FA}" destId="{8DFCCAED-F535-46A6-BA67-99266374D745}" srcOrd="0" destOrd="0" presId="urn:microsoft.com/office/officeart/2005/8/layout/vList2"/>
    <dgm:cxn modelId="{AA9F351E-EE52-4B6C-97BC-13637724886B}" type="presParOf" srcId="{8DFCCAED-F535-46A6-BA67-99266374D745}" destId="{28A67E9D-E872-465B-9934-FC86C9F7744A}" srcOrd="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F9B67-38C7-4951-BD2B-5C6262416A6A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2EFF9-CCAC-4EC8-B192-C4D73C9C5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237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প্রদত্ত চিত্র দ্বারা মধকের</a:t>
            </a:r>
            <a:r>
              <a:rPr lang="bn-IN" baseline="0" dirty="0" smtClean="0"/>
              <a:t> ধারনা ব্যাখ্যা করা যেতে পারে।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5259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প্রদত্ত উপাত্ত দ্বারা মধকের</a:t>
            </a:r>
            <a:r>
              <a:rPr lang="bn-IN" baseline="0" dirty="0" smtClean="0"/>
              <a:t> সূত্র ব্যাখ্যা করা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2247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প্রদত্ত উপাত্ত দ্বারা মধকের</a:t>
            </a:r>
            <a:r>
              <a:rPr lang="bn-IN" baseline="0" dirty="0" smtClean="0"/>
              <a:t> সূত্র ব্যাখ্যা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8028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বেলুন দ্বারা প্রচুরক জানার আগ্রহ সৃষ্টি</a:t>
            </a:r>
            <a:r>
              <a:rPr lang="bn-IN" baseline="0" dirty="0" smtClean="0"/>
              <a:t> </a:t>
            </a:r>
            <a:r>
              <a:rPr lang="bn-IN" dirty="0" smtClean="0"/>
              <a:t>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0465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বোর্ড</a:t>
            </a:r>
            <a:r>
              <a:rPr lang="bn-IN" baseline="0" dirty="0" smtClean="0"/>
              <a:t> ব্যাবহার করে সমস্যাটি সমাধানে সহায়াতা করবেন।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8865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সময় – ২ মিনিট।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2664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0697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9328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8230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750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9519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269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657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4753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5556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0905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0715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1003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6737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.gif"/><Relationship Id="rId7" Type="http://schemas.openxmlformats.org/officeDocument/2006/relationships/diagramColors" Target="../diagrams/colors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76200"/>
            <a:ext cx="9067800" cy="6781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90800" y="2590800"/>
            <a:ext cx="3581400" cy="1569660"/>
          </a:xfrm>
          <a:prstGeom prst="rect">
            <a:avLst/>
          </a:prstGeom>
          <a:noFill/>
        </p:spPr>
        <p:txBody>
          <a:bodyPr wrap="none">
            <a:prstTxWarp prst="textWave2">
              <a:avLst/>
            </a:prstTxWarp>
            <a:spAutoFit/>
          </a:bodyPr>
          <a:lstStyle/>
          <a:p>
            <a:pPr algn="ctr"/>
            <a:r>
              <a:rPr lang="bn-BD" sz="9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r>
              <a:rPr lang="bn-BD" sz="96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9600" dirty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bn-BD" sz="9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9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863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2282" y="5105400"/>
            <a:ext cx="8001000" cy="584775"/>
          </a:xfrm>
          <a:prstGeom prst="rect">
            <a:avLst/>
          </a:prstGeom>
          <a:solidFill>
            <a:srgbClr val="C1FFC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প্রচুরক হলো প্রদত্ত উপাত্তের মধ্যে যে সংখ্যা সর্বাধিকবার থাকে।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78427" y="773862"/>
            <a:ext cx="1413164" cy="1715984"/>
            <a:chOff x="578427" y="570016"/>
            <a:chExt cx="1413164" cy="171598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0962" t="-1604" r="6685" b="1604"/>
            <a:stretch/>
          </p:blipFill>
          <p:spPr>
            <a:xfrm>
              <a:off x="578427" y="570016"/>
              <a:ext cx="1413164" cy="171598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038307" y="1135620"/>
              <a:ext cx="3882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40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905000" y="747172"/>
            <a:ext cx="1413164" cy="1715984"/>
            <a:chOff x="578427" y="570016"/>
            <a:chExt cx="1413164" cy="1715984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0962" t="-1604" r="6685" b="1604"/>
            <a:stretch/>
          </p:blipFill>
          <p:spPr>
            <a:xfrm>
              <a:off x="578427" y="570016"/>
              <a:ext cx="1413164" cy="1715984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038307" y="1135620"/>
              <a:ext cx="3882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40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934200" y="690653"/>
            <a:ext cx="1413164" cy="1715984"/>
            <a:chOff x="578427" y="570016"/>
            <a:chExt cx="1413164" cy="1715984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0962" t="-1604" r="6685" b="1604"/>
            <a:stretch/>
          </p:blipFill>
          <p:spPr>
            <a:xfrm>
              <a:off x="578427" y="570016"/>
              <a:ext cx="1413164" cy="1715984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038307" y="1135620"/>
              <a:ext cx="3882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40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235040" y="773862"/>
            <a:ext cx="1260760" cy="1689294"/>
            <a:chOff x="3390900" y="570016"/>
            <a:chExt cx="1260760" cy="168929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9798" t="2021" r="29192" b="43029"/>
            <a:stretch/>
          </p:blipFill>
          <p:spPr>
            <a:xfrm>
              <a:off x="3390900" y="570016"/>
              <a:ext cx="1260760" cy="168929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876849" y="116324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070BA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454240" y="703998"/>
            <a:ext cx="1260760" cy="1689294"/>
            <a:chOff x="3390900" y="570016"/>
            <a:chExt cx="1260760" cy="1689294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9798" t="2021" r="29192" b="43029"/>
            <a:stretch/>
          </p:blipFill>
          <p:spPr>
            <a:xfrm>
              <a:off x="3390900" y="570016"/>
              <a:ext cx="1260760" cy="1689294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876849" y="116324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070BA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715000" y="690653"/>
            <a:ext cx="1260760" cy="1689294"/>
            <a:chOff x="3390900" y="570016"/>
            <a:chExt cx="1260760" cy="1689294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9798" t="2021" r="29192" b="43029"/>
            <a:stretch/>
          </p:blipFill>
          <p:spPr>
            <a:xfrm>
              <a:off x="3390900" y="570016"/>
              <a:ext cx="1260760" cy="1689294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3876849" y="116324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070BA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235040" y="2958906"/>
            <a:ext cx="1260760" cy="1689294"/>
            <a:chOff x="3390900" y="570016"/>
            <a:chExt cx="1260760" cy="1689294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9798" t="2021" r="29192" b="43029"/>
            <a:stretch/>
          </p:blipFill>
          <p:spPr>
            <a:xfrm>
              <a:off x="3390900" y="570016"/>
              <a:ext cx="1260760" cy="1689294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3876849" y="116324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070BA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045040" y="2882706"/>
            <a:ext cx="1260760" cy="1689294"/>
            <a:chOff x="3390900" y="570016"/>
            <a:chExt cx="1260760" cy="1689294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9798" t="2021" r="29192" b="43029"/>
            <a:stretch/>
          </p:blipFill>
          <p:spPr>
            <a:xfrm>
              <a:off x="3390900" y="570016"/>
              <a:ext cx="1260760" cy="1689294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3876849" y="116324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070BA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606" r="13879" b="3333"/>
          <a:stretch/>
        </p:blipFill>
        <p:spPr>
          <a:xfrm>
            <a:off x="592282" y="2965353"/>
            <a:ext cx="1240222" cy="16764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606" r="13879" b="3333"/>
          <a:stretch/>
        </p:blipFill>
        <p:spPr>
          <a:xfrm>
            <a:off x="1905000" y="3037102"/>
            <a:ext cx="1240222" cy="16764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606" r="13879" b="3333"/>
          <a:stretch/>
        </p:blipFill>
        <p:spPr>
          <a:xfrm>
            <a:off x="4520889" y="2981095"/>
            <a:ext cx="1230054" cy="168791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606" r="13879" b="3333"/>
          <a:stretch/>
        </p:blipFill>
        <p:spPr>
          <a:xfrm>
            <a:off x="5846378" y="2870846"/>
            <a:ext cx="1240222" cy="16764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905653" y="3048000"/>
            <a:ext cx="1204279" cy="14834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630291" y="2981095"/>
            <a:ext cx="1204279" cy="14834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5853286" y="2913347"/>
            <a:ext cx="1204279" cy="14834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548237" y="3048000"/>
            <a:ext cx="1204279" cy="14834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993423" y="3455155"/>
            <a:ext cx="433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392732" y="3526904"/>
            <a:ext cx="433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908222" y="3412491"/>
            <a:ext cx="484925" cy="734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247519" y="3360648"/>
            <a:ext cx="433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784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55" grpId="0" animBg="1"/>
      <p:bldP spid="56" grpId="0" animBg="1"/>
      <p:bldP spid="57" grpId="0" animBg="1"/>
      <p:bldP spid="58" grpId="0"/>
      <p:bldP spid="59" grpId="0"/>
      <p:bldP spid="60" grpId="0"/>
      <p:bldP spid="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41020" y="362331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367790" y="362331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202180" y="356235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002280" y="357759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802380" y="358521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406390" y="358902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606290" y="358902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221730" y="362331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006590" y="362331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806690" y="358521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326380" y="4579620"/>
            <a:ext cx="800100" cy="72009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972300" y="456819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172200" y="456819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33400" y="459867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806690" y="457200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141220" y="4579620"/>
            <a:ext cx="800100" cy="720090"/>
          </a:xfrm>
          <a:prstGeom prst="ellipse">
            <a:avLst/>
          </a:prstGeom>
          <a:solidFill>
            <a:srgbClr val="99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960370" y="461391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344930" y="4613910"/>
            <a:ext cx="800100" cy="720090"/>
          </a:xfrm>
          <a:prstGeom prst="ellipse">
            <a:avLst/>
          </a:prstGeom>
          <a:solidFill>
            <a:srgbClr val="99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741420" y="461391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541520" y="4575810"/>
            <a:ext cx="800100" cy="72009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09600" y="72009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508760" y="72771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438400" y="67437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390900" y="68199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181600" y="68580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05300" y="68580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096000" y="72009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7010400" y="72009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7886700" y="68199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181600" y="1722120"/>
            <a:ext cx="800100" cy="72009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934200" y="1710690"/>
            <a:ext cx="800100" cy="7200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057900" y="1710690"/>
            <a:ext cx="800100" cy="72009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7848600" y="1676400"/>
            <a:ext cx="800100" cy="72009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1524000" y="1722120"/>
            <a:ext cx="800100" cy="72009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2438400" y="1718310"/>
            <a:ext cx="800100" cy="72009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09600" y="1756410"/>
            <a:ext cx="800100" cy="72009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3352800" y="1718310"/>
            <a:ext cx="800100" cy="72009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4267200" y="1718310"/>
            <a:ext cx="800100" cy="72009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09600" y="2768025"/>
            <a:ext cx="799719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প্রচুরক  = ৫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0985" y="5511225"/>
            <a:ext cx="7997190" cy="584775"/>
          </a:xfrm>
          <a:prstGeom prst="rect">
            <a:avLst/>
          </a:prstGeom>
          <a:solidFill>
            <a:srgbClr val="EEF5CB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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 প্রচুরক = ২ অথবা ৫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234814" y="1624965"/>
            <a:ext cx="1746885" cy="914400"/>
          </a:xfrm>
          <a:prstGeom prst="roundRect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4532947" y="4471035"/>
            <a:ext cx="1639253" cy="914400"/>
          </a:xfrm>
          <a:prstGeom prst="roundRect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1333500" y="4495800"/>
            <a:ext cx="1626870" cy="914400"/>
          </a:xfrm>
          <a:prstGeom prst="roundRect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113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90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0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000"/>
                            </p:stCondLst>
                            <p:childTnLst>
                              <p:par>
                                <p:cTn id="1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7000"/>
                            </p:stCondLst>
                            <p:childTnLst>
                              <p:par>
                                <p:cTn id="1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8000"/>
                            </p:stCondLst>
                            <p:childTnLst>
                              <p:par>
                                <p:cTn id="1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900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4" grpId="0" animBg="1"/>
      <p:bldP spid="45" grpId="0" animBg="1"/>
      <p:bldP spid="43" grpId="0" animBg="1"/>
      <p:bldP spid="64" grpId="0" animBg="1"/>
      <p:bldP spid="6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210" y="685800"/>
            <a:ext cx="8001000" cy="707886"/>
          </a:xfrm>
          <a:prstGeom prst="rect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8607" y="2225100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৯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12387" y="2225100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৭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93893" y="2225100"/>
            <a:ext cx="487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8970" y="2225100"/>
            <a:ext cx="492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১০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78035" y="2225100"/>
            <a:ext cx="492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১৯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034" y="2753380"/>
            <a:ext cx="487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২১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18341" y="2225100"/>
            <a:ext cx="494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২৪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10400" y="2225100"/>
            <a:ext cx="514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১৬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57197" y="2753380"/>
            <a:ext cx="513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৫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39539" y="2753380"/>
            <a:ext cx="519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১৩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0" y="2230160"/>
            <a:ext cx="470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১১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8924" y="2225100"/>
            <a:ext cx="540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২৩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07200" y="2225100"/>
            <a:ext cx="510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২০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39145" y="2225100"/>
            <a:ext cx="476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১৪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56606" y="2225100"/>
            <a:ext cx="495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১৫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8470" y="4648200"/>
            <a:ext cx="8001000" cy="707886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প্রদত্ত উপাত্তগুলোর মধ্যক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প্রচুরক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নির্ণয় কর।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877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416" y="44885"/>
            <a:ext cx="8763000" cy="707886"/>
          </a:xfrm>
          <a:prstGeom prst="rect">
            <a:avLst/>
          </a:prstGeom>
          <a:solidFill>
            <a:srgbClr val="C1FFC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3416" y="1096357"/>
            <a:ext cx="8865767" cy="6494085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৪,৬,৭,৯,১২ সংখ্যাগুলোর মধ্যক কোনটি?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ক.    ৭     খ.     ৬     গ.     ৯      ঘ.     ১২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৪,৫,৮,৬,৭,৫,১২ সংখ্যাগুলোর প্রচুরক কোনটি?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ক.    ৮     খ.   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৭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গ.     ৬      ঘ.       ৫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৮,১২,১১,১২,১৪,১৮ সংখ্যাগুলোর মধ্যক কোনটি?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ক.    ৮     খ.     ১১    গ.    ১২      ঘ.      ১৪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৪। সংগৃহীত উপাত্তের মধ্যম মানকে কী বলে?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ক.   গড়    খ.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মধ্যক   গ.  প্রচুরক    ঘ. বিন্যস্ত উপাত্ত</a:t>
            </a: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685800" y="6400038"/>
            <a:ext cx="7696200" cy="915924"/>
          </a:xfrm>
          <a:prstGeom prst="wedgeRectCallout">
            <a:avLst>
              <a:gd name="adj1" fmla="val 88707"/>
              <a:gd name="adj2" fmla="val 933"/>
            </a:avLst>
          </a:prstGeom>
          <a:solidFill>
            <a:srgbClr val="00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পেতে ক্লিক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4800600" y="5635752"/>
            <a:ext cx="914400" cy="612648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5715000" y="5635752"/>
            <a:ext cx="914400" cy="612648"/>
          </a:xfrm>
          <a:prstGeom prst="flowChartAlternateProcess">
            <a:avLst/>
          </a:prstGeom>
          <a:solidFill>
            <a:srgbClr val="F4DD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6629400" y="5635752"/>
            <a:ext cx="914400" cy="612648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7570470" y="5647182"/>
            <a:ext cx="914400" cy="612648"/>
          </a:xfrm>
          <a:prstGeom prst="flowChartAlternateProcess">
            <a:avLst/>
          </a:prstGeom>
          <a:solidFill>
            <a:srgbClr val="97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62000" y="1752600"/>
            <a:ext cx="800100" cy="609600"/>
          </a:xfrm>
          <a:prstGeom prst="ellipse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257800" y="2743200"/>
            <a:ext cx="800100" cy="609600"/>
          </a:xfrm>
          <a:prstGeom prst="ellipse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733800" y="3733800"/>
            <a:ext cx="800100" cy="609600"/>
          </a:xfrm>
          <a:prstGeom prst="ellipse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209800" y="4724400"/>
            <a:ext cx="800100" cy="609600"/>
          </a:xfrm>
          <a:prstGeom prst="ellipse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849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4" grpId="0" animBg="1"/>
      <p:bldP spid="5" grpId="0" animBg="1"/>
      <p:bldP spid="6" grpId="0" animBg="1"/>
      <p:bldP spid="7" grpId="0" animBg="1"/>
      <p:bldP spid="11" grpId="0" animBg="1"/>
      <p:bldP spid="8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29491"/>
            <a:ext cx="7924800" cy="707886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057400"/>
            <a:ext cx="8686800" cy="4031873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বার্ষিক পরীক্ষায় ২০ জন শিক্ষার্থীর গণিতে প্রাপ্ত নম্বর হলোঃ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৩০,৪০,৩৫,৫০,৫৫,৬০,৬৫,৭৩,৬২,৭০,৪৫,৩৫,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৮৫,৭৪,৯৮,৯২,৯০,৮৩,৪৫,৫৭।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উপাত্তগুলোকে মানের উর্ধক্রম ও অধঃক্রম অনূসারে সাজাও।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উপাত্তগুলোর মধ্যক নির্ণয় কর।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উপাত্তগুলোর প্রচুরক নির্ণয় কর।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218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64" y="914400"/>
            <a:ext cx="8610600" cy="618065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732895">
            <a:off x="1941718" y="3127646"/>
            <a:ext cx="4852393" cy="1493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024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228600" y="1600200"/>
            <a:ext cx="8915400" cy="5257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1905000"/>
            <a:ext cx="5943600" cy="12191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মোহাম্মদ আলী জিন্নাহ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flower23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505450"/>
            <a:ext cx="1371600" cy="1276350"/>
          </a:xfrm>
          <a:prstGeom prst="rect">
            <a:avLst/>
          </a:prstGeom>
        </p:spPr>
      </p:pic>
      <p:pic>
        <p:nvPicPr>
          <p:cNvPr id="16" name="Picture 15" descr="flower23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95250"/>
            <a:ext cx="1371600" cy="1276350"/>
          </a:xfrm>
          <a:prstGeom prst="rect">
            <a:avLst/>
          </a:prstGeom>
        </p:spPr>
      </p:pic>
      <p:pic>
        <p:nvPicPr>
          <p:cNvPr id="20" name="Picture 19" descr="flower23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171450"/>
            <a:ext cx="1371600" cy="1276350"/>
          </a:xfrm>
          <a:prstGeom prst="rect">
            <a:avLst/>
          </a:prstGeom>
        </p:spPr>
      </p:pic>
      <p:pic>
        <p:nvPicPr>
          <p:cNvPr id="21" name="Picture 20" descr="flower23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5505450"/>
            <a:ext cx="1371600" cy="127635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238500" y="2719162"/>
            <a:ext cx="5676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bn-BD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গণিত)        </a:t>
            </a:r>
          </a:p>
          <a:p>
            <a:r>
              <a:rPr lang="bn-BD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আফড়া ইসলামিয়া সিঃ আলিম মাদ্রাসা</a:t>
            </a:r>
          </a:p>
          <a:p>
            <a:r>
              <a:rPr lang="bn-BD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রাজবাড়ি সদর, রাজবাড়ি।                  </a:t>
            </a:r>
            <a:endParaRPr lang="en-US" sz="3600" b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663812303"/>
              </p:ext>
            </p:extLst>
          </p:nvPr>
        </p:nvGraphicFramePr>
        <p:xfrm>
          <a:off x="2971800" y="339804"/>
          <a:ext cx="4953000" cy="1412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6" name="Picture 2" descr="E:\zinna\jpg\72488080_749353452156205_5341442657560297472_n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" y="1600200"/>
            <a:ext cx="2722312" cy="3505200"/>
          </a:xfrm>
          <a:prstGeom prst="rect">
            <a:avLst/>
          </a:prstGeom>
          <a:noFill/>
        </p:spPr>
      </p:pic>
      <p:cxnSp>
        <p:nvCxnSpPr>
          <p:cNvPr id="14" name="Elbow Connector 13"/>
          <p:cNvCxnSpPr/>
          <p:nvPr/>
        </p:nvCxnSpPr>
        <p:spPr>
          <a:xfrm>
            <a:off x="10363200" y="1676400"/>
            <a:ext cx="914400" cy="9144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2536448"/>
            <a:ext cx="7772400" cy="3108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BD" sz="32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ষষ্ঠ</a:t>
            </a:r>
            <a:endParaRPr lang="bn-IN" sz="320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 গণিত</a:t>
            </a:r>
          </a:p>
          <a:p>
            <a:pPr algn="ctr"/>
            <a:r>
              <a:rPr lang="bn-IN" sz="32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BD" sz="32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অষ্ট</a:t>
            </a:r>
            <a:r>
              <a:rPr lang="en-US" sz="32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bn-BD" sz="320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বিশেষ পাঠঃ</a:t>
            </a:r>
            <a:r>
              <a:rPr lang="en-US" sz="32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পরিসংখ্যান</a:t>
            </a:r>
            <a:endParaRPr lang="bn-IN" sz="320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32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40</a:t>
            </a:r>
            <a:r>
              <a:rPr lang="bn-IN" sz="32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মিনি</a:t>
            </a:r>
            <a:r>
              <a:rPr lang="bn-IN" sz="36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</a:t>
            </a:r>
          </a:p>
          <a:p>
            <a:pPr algn="ctr"/>
            <a:r>
              <a:rPr lang="bn-BD" sz="32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bn-IN" sz="32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24200" y="1447800"/>
            <a:ext cx="2819400" cy="83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480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bn-BD" sz="4800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72" t="12276" r="17558" b="14258"/>
          <a:stretch/>
        </p:blipFill>
        <p:spPr>
          <a:xfrm>
            <a:off x="1412025" y="3594764"/>
            <a:ext cx="1102575" cy="10078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56" t="29843" r="13906" b="20000"/>
          <a:stretch/>
        </p:blipFill>
        <p:spPr>
          <a:xfrm>
            <a:off x="2578740" y="3298567"/>
            <a:ext cx="1002660" cy="13040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01" t="9800" r="5042" b="12800"/>
          <a:stretch/>
        </p:blipFill>
        <p:spPr>
          <a:xfrm>
            <a:off x="3766205" y="3029962"/>
            <a:ext cx="1329746" cy="15726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00" r="18800"/>
          <a:stretch/>
        </p:blipFill>
        <p:spPr>
          <a:xfrm>
            <a:off x="5030793" y="2362200"/>
            <a:ext cx="1293807" cy="22403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333" r="15112"/>
          <a:stretch/>
        </p:blipFill>
        <p:spPr>
          <a:xfrm>
            <a:off x="6387154" y="1981199"/>
            <a:ext cx="1004246" cy="26213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95" r="17208"/>
          <a:stretch/>
        </p:blipFill>
        <p:spPr>
          <a:xfrm>
            <a:off x="7524750" y="1371600"/>
            <a:ext cx="1085850" cy="32309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774" b="6326"/>
          <a:stretch/>
        </p:blipFill>
        <p:spPr>
          <a:xfrm>
            <a:off x="428894" y="3906474"/>
            <a:ext cx="866506" cy="69609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28895" y="515362"/>
            <a:ext cx="8181706" cy="1015663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মাঝখানে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7641" y="4551219"/>
            <a:ext cx="369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29571" y="4551218"/>
            <a:ext cx="391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71800" y="4516582"/>
            <a:ext cx="433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৩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21085" y="4551219"/>
            <a:ext cx="377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93190" y="4529362"/>
            <a:ext cx="401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৫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83169" y="4551219"/>
            <a:ext cx="381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৭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88741" y="4495800"/>
            <a:ext cx="425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7186" y="5818560"/>
            <a:ext cx="8181706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সংগৃহীত উপাত্তের মধ্যম মান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886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" grpId="0"/>
      <p:bldP spid="22" grpId="0"/>
      <p:bldP spid="23" grpId="0"/>
      <p:bldP spid="25" grpId="0"/>
      <p:bldP spid="26" grpId="0"/>
      <p:bldP spid="27" grpId="0"/>
      <p:bldP spid="28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999" y="990521"/>
            <a:ext cx="8077201" cy="4825504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1" y="5816025"/>
            <a:ext cx="7848600" cy="584775"/>
          </a:xfrm>
          <a:prstGeom prst="rect">
            <a:avLst/>
          </a:prstGeom>
          <a:solidFill>
            <a:srgbClr val="FABCFC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গোলাপী ফুল প্রচুরক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399" y="228600"/>
            <a:ext cx="7924801" cy="70788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ABCFC"/>
                </a:solidFill>
              </a:rPr>
              <a:t>কোন রঙ্গের ফুল সবচেয়ে বেশি ?</a:t>
            </a:r>
            <a:endParaRPr lang="en-US" sz="4000" dirty="0">
              <a:solidFill>
                <a:srgbClr val="FABCF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827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2670463"/>
            <a:ext cx="4038600" cy="37060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7200" y="2566554"/>
            <a:ext cx="3886200" cy="381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533400"/>
            <a:ext cx="8839200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মধ্যক ও প্রচুরক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215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52400"/>
            <a:ext cx="7696200" cy="6248400"/>
          </a:xfrm>
          <a:prstGeom prst="rect">
            <a:avLst/>
          </a:prstGeom>
          <a:gradFill flip="none" rotWithShape="1">
            <a:gsLst>
              <a:gs pos="0">
                <a:srgbClr val="00FF99">
                  <a:tint val="66000"/>
                  <a:satMod val="160000"/>
                </a:srgbClr>
              </a:gs>
              <a:gs pos="50000">
                <a:srgbClr val="00FF99">
                  <a:tint val="44500"/>
                  <a:satMod val="160000"/>
                </a:srgbClr>
              </a:gs>
              <a:gs pos="100000">
                <a:srgbClr val="00FF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800" dirty="0" smtClean="0">
                <a:ln w="1143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  <a:p>
            <a:pPr algn="ctr"/>
            <a:endParaRPr lang="bn-BD" sz="240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ln w="11430"/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-</a:t>
            </a:r>
            <a:endParaRPr lang="bn-BD" sz="4000" dirty="0" smtClean="0">
              <a:ln w="11430"/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2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মধ্যক  </a:t>
            </a:r>
            <a:r>
              <a:rPr lang="bn-IN" sz="32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কী তা বলতে</a:t>
            </a:r>
            <a:r>
              <a:rPr lang="bn-BD" sz="32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bn-IN" sz="32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3200" dirty="0" smtClean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200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প্রচুরক </a:t>
            </a:r>
            <a:r>
              <a:rPr lang="bn-IN" sz="3200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কী তা বলতে</a:t>
            </a:r>
            <a:r>
              <a:rPr lang="bn-BD" sz="3200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bn-IN" sz="32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3200" dirty="0" smtClean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2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অবিন্যস্ত উপাত্তের মধ্যক নির্ণয় করতে পারবে</a:t>
            </a:r>
            <a:r>
              <a:rPr lang="bn-IN" sz="32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3200" dirty="0" smtClean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2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অবিন্যস্ত উপাত্তের প্রচুরক নির্ণয় করতে পারবে</a:t>
            </a:r>
            <a:r>
              <a:rPr lang="bn-IN" sz="3200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644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609600" y="6553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508760" y="66294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438400" y="60960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390900" y="6172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181600" y="62103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4305300" y="62103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6096000" y="6553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7010400" y="6553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7886700" y="6172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১৩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5093277" y="3322320"/>
            <a:ext cx="800100" cy="7200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845877" y="3310890"/>
            <a:ext cx="800100" cy="7200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5969577" y="3310890"/>
            <a:ext cx="800100" cy="7200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১৩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7760277" y="3276600"/>
            <a:ext cx="800100" cy="7200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1435677" y="3322320"/>
            <a:ext cx="800100" cy="72009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2350077" y="3318510"/>
            <a:ext cx="800100" cy="72009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521277" y="3356610"/>
            <a:ext cx="800100" cy="72009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3264477" y="3318510"/>
            <a:ext cx="800100" cy="72009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4178877" y="3318510"/>
            <a:ext cx="800100" cy="72009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5055177" y="3671801"/>
            <a:ext cx="3505200" cy="34290"/>
          </a:xfrm>
          <a:prstGeom prst="straightConnector1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609600" y="3699510"/>
            <a:ext cx="3505200" cy="3429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99555" y="4229100"/>
            <a:ext cx="799719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মধ্যক  =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১০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88082" y="1676401"/>
            <a:ext cx="280866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সর্বোচ্চ উপাত্ত = ১৫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65364" y="1676400"/>
            <a:ext cx="280866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সর্ব নিম্ন উপাত্ত = ৬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09600" y="2514600"/>
            <a:ext cx="7997190" cy="584775"/>
          </a:xfrm>
          <a:prstGeom prst="rect">
            <a:avLst/>
          </a:prstGeom>
          <a:solidFill>
            <a:srgbClr val="FABCF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উপাত্তগুলোকে মানের ক্রমানুসারে সাজিয়ে পাই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2" name="Rectangle 51"/>
              <p:cNvSpPr/>
              <p:nvPr/>
            </p:nvSpPr>
            <p:spPr>
              <a:xfrm>
                <a:off x="609600" y="4964701"/>
                <a:ext cx="7895013" cy="14360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১। উপাত্ত সংখ্যা বিজোড় হলে,</a:t>
                </a:r>
              </a:p>
              <a:p>
                <a:pPr algn="ctr"/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  মধ্যক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bn-BD" sz="3200" dirty="0">
                            <a:latin typeface="NikoshBAN" pitchFamily="2" charset="0"/>
                            <a:cs typeface="NikoshBAN" pitchFamily="2" charset="0"/>
                          </a:rPr>
                          <m:t>উপাত্ত সংখ্যা</m:t>
                        </m:r>
                        <m:r>
                          <a:rPr lang="bn-IN" sz="3200" b="0" i="1" dirty="0" smtClean="0">
                            <a:latin typeface="Cambria Math"/>
                            <a:cs typeface="NikoshBAN" pitchFamily="2" charset="0"/>
                          </a:rPr>
                          <m:t> + </m:t>
                        </m:r>
                        <m:r>
                          <a:rPr lang="bn-IN" sz="3200" b="0" i="1" dirty="0" smtClean="0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3200" b="0" i="1" smtClean="0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/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964701"/>
                <a:ext cx="7895013" cy="1436099"/>
              </a:xfrm>
              <a:prstGeom prst="rect">
                <a:avLst/>
              </a:prstGeom>
              <a:blipFill>
                <a:blip r:embed="rId3"/>
                <a:stretch>
                  <a:fillRect t="-4564" b="-4149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82763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0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55" grpId="0" animBg="1"/>
      <p:bldP spid="46" grpId="0" animBg="1"/>
      <p:bldP spid="50" grpId="0" animBg="1"/>
      <p:bldP spid="51" grpId="0" animBg="1"/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381000" y="5029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219200" y="51054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057400" y="45720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2895600" y="4648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572000" y="46863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3733800" y="46863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5410200" y="5029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248400" y="5029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7086600" y="4648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0" y="6400800"/>
            <a:ext cx="8932545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মধ্যক  =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(৫+১২) 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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২ = ৮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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৫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88082" y="1371601"/>
            <a:ext cx="280866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সর্বোচ্চ উপাত্ত = ১৫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65364" y="1371600"/>
            <a:ext cx="280866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সর্ব নিম্ন উপাত্ত = ৬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6200" y="2192168"/>
            <a:ext cx="8915399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উপাত্তগুলোকে মানের ক্রমানুসারে সাজিয়ে পাই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7886700" y="5029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419100" y="28651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257300" y="287274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2095500" y="281940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2933700" y="28270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4610100" y="283083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3771900" y="283083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7" name="Straight Arrow Connector 46"/>
          <p:cNvCxnSpPr>
            <a:endCxn id="53" idx="2"/>
          </p:cNvCxnSpPr>
          <p:nvPr/>
        </p:nvCxnSpPr>
        <p:spPr>
          <a:xfrm flipV="1">
            <a:off x="419100" y="3190875"/>
            <a:ext cx="3352800" cy="5444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5448300" y="28651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6286500" y="28651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7124700" y="28270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7924800" y="28651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3" name="Straight Arrow Connector 42"/>
          <p:cNvCxnSpPr>
            <a:stCxn id="54" idx="2"/>
          </p:cNvCxnSpPr>
          <p:nvPr/>
        </p:nvCxnSpPr>
        <p:spPr>
          <a:xfrm>
            <a:off x="5448300" y="3225165"/>
            <a:ext cx="3238500" cy="6023"/>
          </a:xfrm>
          <a:prstGeom prst="straightConnector1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209550" y="3695694"/>
            <a:ext cx="8724900" cy="255454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২। উপাত্ত সংখ্যা জোড় হলে,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 মধ্যক = মধ্যম পদ দুটির গড়মান ।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অর্থাৎ, (উপাত্ত সংখ্যা/২)তম পদ ও (উপাত্ত সংখ্যা/২ + ১)তম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 পদের গড়মান হল মধ্যক।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99738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55" grpId="0" animBg="1"/>
      <p:bldP spid="46" grpId="0" animBg="1"/>
      <p:bldP spid="50" grpId="0" animBg="1"/>
      <p:bldP spid="51" grpId="0" animBg="1"/>
      <p:bldP spid="35" grpId="0" animBg="1"/>
      <p:bldP spid="42" grpId="0" animBg="1"/>
      <p:bldP spid="44" grpId="0" animBg="1"/>
      <p:bldP spid="45" grpId="0" animBg="1"/>
      <p:bldP spid="48" grpId="0" animBg="1"/>
      <p:bldP spid="49" grpId="0" animBg="1"/>
      <p:bldP spid="53" grpId="0" animBg="1"/>
      <p:bldP spid="54" grpId="0" animBg="1"/>
      <p:bldP spid="56" grpId="0" animBg="1"/>
      <p:bldP spid="57" grpId="0" animBg="1"/>
      <p:bldP spid="58" grpId="0" animBg="1"/>
      <p:bldP spid="5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1894</TotalTime>
  <Words>506</Words>
  <Application>Microsoft Office PowerPoint</Application>
  <PresentationFormat>On-screen Show (4:3)</PresentationFormat>
  <Paragraphs>190</Paragraphs>
  <Slides>15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MH Habib</dc:creator>
  <cp:lastModifiedBy>jinnah</cp:lastModifiedBy>
  <cp:revision>208</cp:revision>
  <dcterms:created xsi:type="dcterms:W3CDTF">2006-08-16T00:00:00Z</dcterms:created>
  <dcterms:modified xsi:type="dcterms:W3CDTF">2020-12-30T12:59:05Z</dcterms:modified>
</cp:coreProperties>
</file>