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58" r:id="rId4"/>
    <p:sldId id="264" r:id="rId5"/>
    <p:sldId id="265" r:id="rId6"/>
    <p:sldId id="266" r:id="rId7"/>
    <p:sldId id="267" r:id="rId8"/>
    <p:sldId id="268" r:id="rId9"/>
    <p:sldId id="272" r:id="rId10"/>
    <p:sldId id="269" r:id="rId11"/>
    <p:sldId id="273" r:id="rId12"/>
    <p:sldId id="274" r:id="rId13"/>
    <p:sldId id="270" r:id="rId14"/>
    <p:sldId id="275" r:id="rId15"/>
    <p:sldId id="271" r:id="rId16"/>
    <p:sldId id="280"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FF0066"/>
    <a:srgbClr val="00FF00"/>
    <a:srgbClr val="003300"/>
    <a:srgbClr val="006600"/>
    <a:srgbClr val="339966"/>
    <a:srgbClr val="6699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8" d="100"/>
          <a:sy n="68" d="100"/>
        </p:scale>
        <p:origin x="-1446"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375477223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984278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055696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1895783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dirty="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314921623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2/7/2021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971319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GB" dirty="0"/>
              <a:t>Click to edit Master title style</a:t>
            </a:r>
            <a:endParaRPr lang="en-US" dirty="0"/>
          </a:p>
        </p:txBody>
      </p:sp>
    </p:spTree>
    <p:extLst>
      <p:ext uri="{BB962C8B-B14F-4D97-AF65-F5344CB8AC3E}">
        <p14:creationId xmlns:p14="http://schemas.microsoft.com/office/powerpoint/2010/main" val="40140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68785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270338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dirty="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2/7/2021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796548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dirty="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2/7/2021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386710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2/7/2021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extLst>
      <p:ext uri="{BB962C8B-B14F-4D97-AF65-F5344CB8AC3E}">
        <p14:creationId xmlns:p14="http://schemas.microsoft.com/office/powerpoint/2010/main" val="23373363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jpeg" /><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784FE4-E098-0443-BDAF-4E4A50899C96}"/>
              </a:ext>
            </a:extLst>
          </p:cNvPr>
          <p:cNvSpPr/>
          <p:nvPr/>
        </p:nvSpPr>
        <p:spPr>
          <a:xfrm>
            <a:off x="1424213" y="1277497"/>
            <a:ext cx="7176401" cy="45702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0">
                <a:solidFill>
                  <a:srgbClr val="006600"/>
                </a:solidFill>
              </a:rPr>
              <a:t>স্বাগতম </a:t>
            </a:r>
            <a:endParaRPr lang="en-US" sz="8000">
              <a:solidFill>
                <a:srgbClr val="003300"/>
              </a:solidFill>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975" y="923330"/>
            <a:ext cx="9144000" cy="6001643"/>
          </a:xfrm>
          <a:prstGeom prst="rect">
            <a:avLst/>
          </a:prstGeom>
          <a:blipFill>
            <a:blip r:embed="rId2"/>
            <a:tile tx="0" ty="0" sx="100000" sy="100000" flip="none" algn="tl"/>
          </a:blipFill>
        </p:spPr>
        <p:txBody>
          <a:bodyPr wrap="square">
            <a:spAutoFit/>
          </a:bodyPr>
          <a:lstStyle/>
          <a:p>
            <a:endParaRPr lang="bn-BD" sz="3200" dirty="0">
              <a:solidFill>
                <a:srgbClr val="FF0066"/>
              </a:solidFill>
              <a:latin typeface="NikoshBAN" pitchFamily="2" charset="0"/>
              <a:cs typeface="NikoshBAN" pitchFamily="2" charset="0"/>
            </a:endParaRPr>
          </a:p>
          <a:p>
            <a:endParaRPr lang="bn-BD" sz="800" dirty="0">
              <a:solidFill>
                <a:srgbClr val="FF0066"/>
              </a:solidFill>
              <a:latin typeface="NikoshBAN" pitchFamily="2" charset="0"/>
              <a:cs typeface="NikoshBAN" pitchFamily="2" charset="0"/>
            </a:endParaRPr>
          </a:p>
          <a:p>
            <a:r>
              <a:rPr lang="as-IN" sz="3200" dirty="0">
                <a:solidFill>
                  <a:srgbClr val="FF0000"/>
                </a:solidFill>
                <a:latin typeface="NikoshBAN" pitchFamily="2" charset="0"/>
                <a:cs typeface="NikoshBAN" pitchFamily="2" charset="0"/>
              </a:rPr>
              <a:t>মধ্যযুগের অ্যালকেমিস্টরা হিরাকস্ বা ফেরাস সালফেটের সঙ্গে </a:t>
            </a:r>
            <a:r>
              <a:rPr lang="bn-BD" sz="3200" dirty="0">
                <a:solidFill>
                  <a:srgbClr val="FF0000"/>
                </a:solidFill>
                <a:latin typeface="NikoshBAN" pitchFamily="2" charset="0"/>
                <a:cs typeface="NikoshBAN" pitchFamily="2" charset="0"/>
              </a:rPr>
              <a:t>ফি</a:t>
            </a:r>
            <a:r>
              <a:rPr lang="as-IN" sz="3200" dirty="0">
                <a:solidFill>
                  <a:srgbClr val="FF0000"/>
                </a:solidFill>
                <a:latin typeface="NikoshBAN" pitchFamily="2" charset="0"/>
                <a:cs typeface="NikoshBAN" pitchFamily="2" charset="0"/>
              </a:rPr>
              <a:t>টকিরি মিশিয়ে সেই</a:t>
            </a:r>
            <a:r>
              <a:rPr lang="bn-BD" sz="3200" dirty="0">
                <a:solidFill>
                  <a:srgbClr val="FF0000"/>
                </a:solidFill>
                <a:latin typeface="NikoshBAN" pitchFamily="2" charset="0"/>
                <a:cs typeface="NikoshBAN" pitchFamily="2" charset="0"/>
              </a:rPr>
              <a:t> </a:t>
            </a:r>
            <a:r>
              <a:rPr lang="as-IN" sz="3200" dirty="0">
                <a:solidFill>
                  <a:srgbClr val="FF0000"/>
                </a:solidFill>
                <a:latin typeface="NikoshBAN" pitchFamily="2" charset="0"/>
                <a:cs typeface="NikoshBAN" pitchFamily="2" charset="0"/>
              </a:rPr>
              <a:t>মিশ্রণকে</a:t>
            </a:r>
            <a:r>
              <a:rPr lang="bn-BD" sz="3200" dirty="0">
                <a:solidFill>
                  <a:srgbClr val="FF0000"/>
                </a:solidFill>
                <a:latin typeface="NikoshBAN" pitchFamily="2" charset="0"/>
                <a:cs typeface="NikoshBAN" pitchFamily="2" charset="0"/>
              </a:rPr>
              <a:t> </a:t>
            </a:r>
            <a:r>
              <a:rPr lang="as-IN" sz="3200" dirty="0">
                <a:solidFill>
                  <a:srgbClr val="FF0000"/>
                </a:solidFill>
                <a:latin typeface="NikoshBAN" pitchFamily="2" charset="0"/>
                <a:cs typeface="NikoshBAN" pitchFamily="2" charset="0"/>
              </a:rPr>
              <a:t>পাতিত করে</a:t>
            </a:r>
            <a:r>
              <a:rPr lang="bn-BD" sz="3200" dirty="0">
                <a:solidFill>
                  <a:srgbClr val="FF0000"/>
                </a:solidFill>
                <a:latin typeface="NikoshBAN" pitchFamily="2" charset="0"/>
                <a:cs typeface="NikoshBAN" pitchFamily="2" charset="0"/>
              </a:rPr>
              <a:t> </a:t>
            </a:r>
            <a:r>
              <a:rPr lang="as-IN" sz="3200" dirty="0">
                <a:solidFill>
                  <a:srgbClr val="FF0000"/>
                </a:solidFill>
                <a:latin typeface="NikoshBAN" pitchFamily="2" charset="0"/>
                <a:cs typeface="NikoshBAN" pitchFamily="2" charset="0"/>
              </a:rPr>
              <a:t>সর্ব</a:t>
            </a:r>
            <a:r>
              <a:rPr lang="bn-BD" sz="3200" dirty="0">
                <a:solidFill>
                  <a:srgbClr val="FF0000"/>
                </a:solidFill>
                <a:latin typeface="NikoshBAN" pitchFamily="2" charset="0"/>
                <a:cs typeface="NikoshBAN" pitchFamily="2" charset="0"/>
              </a:rPr>
              <a:t> </a:t>
            </a:r>
            <a:r>
              <a:rPr lang="as-IN" sz="3200" dirty="0">
                <a:solidFill>
                  <a:srgbClr val="FF0000"/>
                </a:solidFill>
                <a:latin typeface="NikoshBAN" pitchFamily="2" charset="0"/>
                <a:cs typeface="NikoshBAN" pitchFamily="2" charset="0"/>
              </a:rPr>
              <a:t>প্রথম </a:t>
            </a:r>
            <a:r>
              <a:rPr lang="bn-BD" sz="3200" dirty="0">
                <a:solidFill>
                  <a:srgbClr val="FF0000"/>
                </a:solidFill>
                <a:latin typeface="NikoshBAN" pitchFamily="2" charset="0"/>
                <a:cs typeface="NikoshBAN" pitchFamily="2" charset="0"/>
              </a:rPr>
              <a:t> </a:t>
            </a:r>
            <a:r>
              <a:rPr lang="as-IN" sz="3200" dirty="0">
                <a:solidFill>
                  <a:srgbClr val="FF0000"/>
                </a:solidFill>
                <a:latin typeface="NikoshBAN" pitchFamily="2" charset="0"/>
                <a:cs typeface="NikoshBAN" pitchFamily="2" charset="0"/>
              </a:rPr>
              <a:t>সালফিউরিক </a:t>
            </a:r>
            <a:r>
              <a:rPr lang="bn-BD" sz="3200" dirty="0">
                <a:solidFill>
                  <a:srgbClr val="FF0000"/>
                </a:solidFill>
                <a:latin typeface="NikoshBAN" pitchFamily="2" charset="0"/>
                <a:cs typeface="NikoshBAN" pitchFamily="2" charset="0"/>
              </a:rPr>
              <a:t>এ</a:t>
            </a:r>
            <a:r>
              <a:rPr lang="as-IN" sz="3200" dirty="0">
                <a:solidFill>
                  <a:srgbClr val="FF0000"/>
                </a:solidFill>
                <a:latin typeface="NikoshBAN" pitchFamily="2" charset="0"/>
                <a:cs typeface="NikoshBAN" pitchFamily="2" charset="0"/>
              </a:rPr>
              <a:t>সিড প্রস্তুত করেন । ফেরাস সালফেট ভিট্রিয়ল নামে পরিচিত । তাই ফেরাস সালফেট থেকে এই </a:t>
            </a:r>
            <a:r>
              <a:rPr lang="bn-BD" sz="3200" dirty="0">
                <a:solidFill>
                  <a:srgbClr val="FF0000"/>
                </a:solidFill>
                <a:latin typeface="NikoshBAN" pitchFamily="2" charset="0"/>
                <a:cs typeface="NikoshBAN" pitchFamily="2" charset="0"/>
              </a:rPr>
              <a:t>এ</a:t>
            </a:r>
            <a:r>
              <a:rPr lang="as-IN" sz="3200" dirty="0">
                <a:solidFill>
                  <a:srgbClr val="FF0000"/>
                </a:solidFill>
                <a:latin typeface="NikoshBAN" pitchFamily="2" charset="0"/>
                <a:cs typeface="NikoshBAN" pitchFamily="2" charset="0"/>
              </a:rPr>
              <a:t>সিড পাওয়া যায় বলে,সালফিউরিক </a:t>
            </a:r>
            <a:r>
              <a:rPr lang="bn-BD" sz="3200" dirty="0">
                <a:solidFill>
                  <a:srgbClr val="FF0000"/>
                </a:solidFill>
                <a:latin typeface="NikoshBAN" pitchFamily="2" charset="0"/>
                <a:cs typeface="NikoshBAN" pitchFamily="2" charset="0"/>
              </a:rPr>
              <a:t>এ</a:t>
            </a:r>
            <a:r>
              <a:rPr lang="as-IN" sz="3200" dirty="0">
                <a:solidFill>
                  <a:srgbClr val="FF0000"/>
                </a:solidFill>
                <a:latin typeface="NikoshBAN" pitchFamily="2" charset="0"/>
                <a:cs typeface="NikoshBAN" pitchFamily="2" charset="0"/>
              </a:rPr>
              <a:t>সিডকে অয়েল</a:t>
            </a:r>
            <a:r>
              <a:rPr lang="bn-BD" sz="3200" dirty="0">
                <a:solidFill>
                  <a:srgbClr val="FF0000"/>
                </a:solidFill>
                <a:latin typeface="NikoshBAN" pitchFamily="2" charset="0"/>
                <a:cs typeface="NikoshBAN" pitchFamily="2" charset="0"/>
              </a:rPr>
              <a:t> </a:t>
            </a:r>
            <a:r>
              <a:rPr lang="as-IN" sz="3200" dirty="0">
                <a:solidFill>
                  <a:srgbClr val="FF0000"/>
                </a:solidFill>
                <a:latin typeface="NikoshBAN" pitchFamily="2" charset="0"/>
                <a:cs typeface="NikoshBAN" pitchFamily="2" charset="0"/>
              </a:rPr>
              <a:t>অফ</a:t>
            </a:r>
            <a:r>
              <a:rPr lang="bn-BD" sz="3200" dirty="0">
                <a:solidFill>
                  <a:srgbClr val="FF0000"/>
                </a:solidFill>
                <a:latin typeface="NikoshBAN" pitchFamily="2" charset="0"/>
                <a:cs typeface="NikoshBAN" pitchFamily="2" charset="0"/>
              </a:rPr>
              <a:t> </a:t>
            </a:r>
            <a:r>
              <a:rPr lang="as-IN" sz="3200" dirty="0">
                <a:solidFill>
                  <a:srgbClr val="FF0000"/>
                </a:solidFill>
                <a:latin typeface="NikoshBAN" pitchFamily="2" charset="0"/>
                <a:cs typeface="NikoshBAN" pitchFamily="2" charset="0"/>
              </a:rPr>
              <a:t>ভিট্রিয়ল বলা হয়।অজৈব </a:t>
            </a:r>
            <a:r>
              <a:rPr lang="bn-BD" sz="3200" dirty="0">
                <a:solidFill>
                  <a:srgbClr val="FF0000"/>
                </a:solidFill>
                <a:latin typeface="NikoshBAN" pitchFamily="2" charset="0"/>
                <a:cs typeface="NikoshBAN" pitchFamily="2" charset="0"/>
              </a:rPr>
              <a:t>এ</a:t>
            </a:r>
            <a:r>
              <a:rPr lang="as-IN" sz="3200" dirty="0">
                <a:solidFill>
                  <a:srgbClr val="FF0000"/>
                </a:solidFill>
                <a:latin typeface="NikoshBAN" pitchFamily="2" charset="0"/>
                <a:cs typeface="NikoshBAN" pitchFamily="2" charset="0"/>
              </a:rPr>
              <a:t>সিডের মধ্যে সালফিউরিক </a:t>
            </a:r>
            <a:r>
              <a:rPr lang="bn-BD" sz="3200" dirty="0">
                <a:solidFill>
                  <a:srgbClr val="FF0000"/>
                </a:solidFill>
                <a:latin typeface="NikoshBAN" pitchFamily="2" charset="0"/>
                <a:cs typeface="NikoshBAN" pitchFamily="2" charset="0"/>
              </a:rPr>
              <a:t>এ</a:t>
            </a:r>
            <a:r>
              <a:rPr lang="as-IN" sz="3200" dirty="0">
                <a:solidFill>
                  <a:srgbClr val="FF0000"/>
                </a:solidFill>
                <a:latin typeface="NikoshBAN" pitchFamily="2" charset="0"/>
                <a:cs typeface="NikoshBAN" pitchFamily="2" charset="0"/>
              </a:rPr>
              <a:t>সিড </a:t>
            </a:r>
            <a:r>
              <a:rPr lang="bn-BD" sz="2400" dirty="0">
                <a:solidFill>
                  <a:srgbClr val="FF0000"/>
                </a:solidFill>
                <a:latin typeface="NikoshBAN" pitchFamily="2" charset="0"/>
                <a:cs typeface="NikoshBAN" pitchFamily="2" charset="0"/>
              </a:rPr>
              <a:t>(</a:t>
            </a:r>
            <a:r>
              <a:rPr lang="en-US" sz="2400" dirty="0">
                <a:solidFill>
                  <a:srgbClr val="FF0000"/>
                </a:solidFill>
                <a:latin typeface="Times New Roman" pitchFamily="18" charset="0"/>
                <a:cs typeface="Times New Roman" pitchFamily="18" charset="0"/>
              </a:rPr>
              <a:t>H</a:t>
            </a:r>
            <a:r>
              <a:rPr lang="en-US" sz="2400" baseline="-25000" dirty="0">
                <a:solidFill>
                  <a:srgbClr val="FF0000"/>
                </a:solidFill>
                <a:latin typeface="Times New Roman" pitchFamily="18" charset="0"/>
                <a:cs typeface="Times New Roman" pitchFamily="18" charset="0"/>
              </a:rPr>
              <a:t>2</a:t>
            </a:r>
            <a:r>
              <a:rPr lang="en-US" sz="2400" dirty="0">
                <a:solidFill>
                  <a:srgbClr val="FF0000"/>
                </a:solidFill>
                <a:latin typeface="Times New Roman" pitchFamily="18" charset="0"/>
                <a:cs typeface="Times New Roman" pitchFamily="18" charset="0"/>
              </a:rPr>
              <a:t>SO</a:t>
            </a:r>
            <a:r>
              <a:rPr lang="en-US" sz="2400" baseline="-25000" dirty="0">
                <a:solidFill>
                  <a:srgbClr val="FF0000"/>
                </a:solidFill>
                <a:latin typeface="Times New Roman" pitchFamily="18" charset="0"/>
                <a:cs typeface="Times New Roman" pitchFamily="18" charset="0"/>
              </a:rPr>
              <a:t>4</a:t>
            </a:r>
            <a:r>
              <a:rPr lang="bn-BD" sz="2400" dirty="0">
                <a:solidFill>
                  <a:srgbClr val="FF0000"/>
                </a:solidFill>
                <a:latin typeface="Times New Roman" pitchFamily="18" charset="0"/>
                <a:cs typeface="Times New Roman" pitchFamily="18" charset="0"/>
              </a:rPr>
              <a:t>)</a:t>
            </a:r>
            <a:r>
              <a:rPr lang="en-US" sz="3200" dirty="0">
                <a:solidFill>
                  <a:srgbClr val="FF0000"/>
                </a:solidFill>
                <a:latin typeface="NikoshBAN" pitchFamily="2" charset="0"/>
                <a:cs typeface="NikoshBAN" pitchFamily="2" charset="0"/>
              </a:rPr>
              <a:t>-</a:t>
            </a:r>
            <a:r>
              <a:rPr lang="as-IN" sz="3200" dirty="0">
                <a:solidFill>
                  <a:srgbClr val="FF0000"/>
                </a:solidFill>
                <a:latin typeface="NikoshBAN" pitchFamily="2" charset="0"/>
                <a:cs typeface="NikoshBAN" pitchFamily="2" charset="0"/>
              </a:rPr>
              <a:t>এর ব্যবহার </a:t>
            </a:r>
            <a:r>
              <a:rPr lang="bn-BD" sz="3200" dirty="0">
                <a:solidFill>
                  <a:srgbClr val="FF0000"/>
                </a:solidFill>
                <a:latin typeface="NikoshBAN" pitchFamily="2" charset="0"/>
                <a:cs typeface="NikoshBAN" pitchFamily="2" charset="0"/>
              </a:rPr>
              <a:t> </a:t>
            </a:r>
            <a:r>
              <a:rPr lang="as-IN" sz="3200" dirty="0">
                <a:solidFill>
                  <a:srgbClr val="FF0000"/>
                </a:solidFill>
                <a:latin typeface="NikoshBAN" pitchFamily="2" charset="0"/>
                <a:cs typeface="NikoshBAN" pitchFamily="2" charset="0"/>
              </a:rPr>
              <a:t>সবচেয়ে বেশি । সে জন্য সালফিউরিক </a:t>
            </a:r>
            <a:r>
              <a:rPr lang="en-US" sz="3200" dirty="0">
                <a:solidFill>
                  <a:srgbClr val="FF0000"/>
                </a:solidFill>
                <a:latin typeface="NikoshBAN" pitchFamily="2" charset="0"/>
                <a:cs typeface="NikoshBAN" pitchFamily="2" charset="0"/>
              </a:rPr>
              <a:t>এ</a:t>
            </a:r>
            <a:r>
              <a:rPr lang="as-IN" sz="3200" dirty="0">
                <a:solidFill>
                  <a:srgbClr val="FF0000"/>
                </a:solidFill>
                <a:latin typeface="NikoshBAN" pitchFamily="2" charset="0"/>
                <a:cs typeface="NikoshBAN" pitchFamily="2" charset="0"/>
              </a:rPr>
              <a:t>সিডকে রসায়নের রাজা </a:t>
            </a:r>
            <a:r>
              <a:rPr lang="bn-BD" sz="3200" dirty="0">
                <a:solidFill>
                  <a:srgbClr val="FF0000"/>
                </a:solidFill>
                <a:latin typeface="NikoshBAN" pitchFamily="2" charset="0"/>
                <a:cs typeface="NikoshBAN" pitchFamily="2" charset="0"/>
              </a:rPr>
              <a:t> </a:t>
            </a:r>
            <a:r>
              <a:rPr lang="as-IN" sz="3200" dirty="0">
                <a:solidFill>
                  <a:srgbClr val="FF0000"/>
                </a:solidFill>
                <a:latin typeface="NikoshBAN" pitchFamily="2" charset="0"/>
                <a:cs typeface="NikoshBAN" pitchFamily="2" charset="0"/>
              </a:rPr>
              <a:t>বলা হয়ে থাকে ।</a:t>
            </a:r>
            <a:r>
              <a:rPr lang="en-US" sz="3200" dirty="0">
                <a:solidFill>
                  <a:srgbClr val="FF0000"/>
                </a:solidFill>
                <a:latin typeface="NikoshBAN" pitchFamily="2" charset="0"/>
                <a:cs typeface="NikoshBAN" pitchFamily="2" charset="0"/>
              </a:rPr>
              <a:t> </a:t>
            </a:r>
            <a:endParaRPr lang="as-IN" sz="3200" dirty="0">
              <a:solidFill>
                <a:srgbClr val="FF0000"/>
              </a:solidFill>
              <a:latin typeface="NikoshBAN" pitchFamily="2" charset="0"/>
              <a:cs typeface="NikoshBAN" pitchFamily="2" charset="0"/>
            </a:endParaRPr>
          </a:p>
          <a:p>
            <a:r>
              <a:rPr lang="as-IN" sz="3200" dirty="0">
                <a:solidFill>
                  <a:srgbClr val="FF0000"/>
                </a:solidFill>
                <a:latin typeface="NikoshBAN" pitchFamily="2" charset="0"/>
                <a:cs typeface="NikoshBAN" pitchFamily="2" charset="0"/>
              </a:rPr>
              <a:t>সালফিউরিক </a:t>
            </a:r>
            <a:r>
              <a:rPr lang="bn-BD" sz="3200" dirty="0">
                <a:solidFill>
                  <a:srgbClr val="FF0000"/>
                </a:solidFill>
                <a:latin typeface="NikoshBAN" pitchFamily="2" charset="0"/>
                <a:cs typeface="NikoshBAN" pitchFamily="2" charset="0"/>
              </a:rPr>
              <a:t>এ</a:t>
            </a:r>
            <a:r>
              <a:rPr lang="as-IN" sz="3200" dirty="0">
                <a:solidFill>
                  <a:srgbClr val="FF0000"/>
                </a:solidFill>
                <a:latin typeface="NikoshBAN" pitchFamily="2" charset="0"/>
                <a:cs typeface="NikoshBAN" pitchFamily="2" charset="0"/>
              </a:rPr>
              <a:t>সিডর আণবিক ভর</a:t>
            </a:r>
            <a:r>
              <a:rPr lang="bn-BD" sz="3200" dirty="0">
                <a:solidFill>
                  <a:srgbClr val="FF0000"/>
                </a:solidFill>
                <a:latin typeface="NikoshBAN" pitchFamily="2" charset="0"/>
                <a:cs typeface="NikoshBAN" pitchFamily="2" charset="0"/>
              </a:rPr>
              <a:t> - </a:t>
            </a:r>
            <a:r>
              <a:rPr lang="as-IN" sz="3200" dirty="0">
                <a:solidFill>
                  <a:srgbClr val="FF0000"/>
                </a:solidFill>
                <a:latin typeface="NikoshBAN" pitchFamily="2" charset="0"/>
                <a:cs typeface="NikoshBAN" pitchFamily="2" charset="0"/>
              </a:rPr>
              <a:t>98 এবং</a:t>
            </a:r>
            <a:r>
              <a:rPr lang="bn-BD" sz="3200" dirty="0">
                <a:solidFill>
                  <a:srgbClr val="FF0000"/>
                </a:solidFill>
                <a:latin typeface="NikoshBAN" pitchFamily="2" charset="0"/>
                <a:cs typeface="NikoshBAN" pitchFamily="2" charset="0"/>
              </a:rPr>
              <a:t> </a:t>
            </a:r>
            <a:r>
              <a:rPr lang="as-IN" sz="3200" dirty="0">
                <a:solidFill>
                  <a:srgbClr val="FF0000"/>
                </a:solidFill>
                <a:latin typeface="NikoshBAN" pitchFamily="2" charset="0"/>
                <a:cs typeface="NikoshBAN" pitchFamily="2" charset="0"/>
              </a:rPr>
              <a:t>আণবিক সংকেত</a:t>
            </a:r>
            <a:r>
              <a:rPr lang="bn-BD" sz="3200" dirty="0">
                <a:solidFill>
                  <a:srgbClr val="FF0000"/>
                </a:solidFill>
                <a:latin typeface="NikoshBAN" pitchFamily="2" charset="0"/>
                <a:cs typeface="NikoshBAN" pitchFamily="2" charset="0"/>
              </a:rPr>
              <a:t> </a:t>
            </a:r>
            <a:r>
              <a:rPr lang="en-US" sz="3200" dirty="0">
                <a:solidFill>
                  <a:srgbClr val="FF0000"/>
                </a:solidFill>
                <a:latin typeface="NikoshBAN" pitchFamily="2" charset="0"/>
                <a:cs typeface="NikoshBAN" pitchFamily="2" charset="0"/>
              </a:rPr>
              <a:t>- </a:t>
            </a:r>
            <a:r>
              <a:rPr lang="bn-BD" sz="3200" dirty="0">
                <a:solidFill>
                  <a:srgbClr val="FF0000"/>
                </a:solidFill>
                <a:latin typeface="NikoshBAN" pitchFamily="2" charset="0"/>
                <a:cs typeface="NikoshBAN" pitchFamily="2" charset="0"/>
              </a:rPr>
              <a:t> </a:t>
            </a:r>
            <a:r>
              <a:rPr lang="en-US" sz="2400" dirty="0">
                <a:solidFill>
                  <a:srgbClr val="FF0000"/>
                </a:solidFill>
                <a:latin typeface="Times New Roman" pitchFamily="18" charset="0"/>
                <a:cs typeface="Times New Roman" pitchFamily="18" charset="0"/>
              </a:rPr>
              <a:t>H</a:t>
            </a:r>
            <a:r>
              <a:rPr lang="en-US" sz="2400" baseline="-25000" dirty="0">
                <a:solidFill>
                  <a:srgbClr val="FF0000"/>
                </a:solidFill>
                <a:latin typeface="Times New Roman" pitchFamily="18" charset="0"/>
                <a:cs typeface="Times New Roman" pitchFamily="18" charset="0"/>
              </a:rPr>
              <a:t>2</a:t>
            </a:r>
            <a:r>
              <a:rPr lang="en-US" sz="2400" dirty="0">
                <a:solidFill>
                  <a:srgbClr val="FF0000"/>
                </a:solidFill>
                <a:latin typeface="Times New Roman" pitchFamily="18" charset="0"/>
                <a:cs typeface="Times New Roman" pitchFamily="18" charset="0"/>
              </a:rPr>
              <a:t>SO</a:t>
            </a:r>
            <a:r>
              <a:rPr lang="en-US" sz="2400" baseline="-25000" dirty="0">
                <a:solidFill>
                  <a:srgbClr val="FF0000"/>
                </a:solidFill>
                <a:latin typeface="Times New Roman" pitchFamily="18" charset="0"/>
                <a:cs typeface="Times New Roman" pitchFamily="18" charset="0"/>
              </a:rPr>
              <a:t>4</a:t>
            </a:r>
            <a:r>
              <a:rPr lang="en-US" sz="3200" dirty="0">
                <a:solidFill>
                  <a:srgbClr val="FF0000"/>
                </a:solidFill>
                <a:latin typeface="NikoshBAN" pitchFamily="2" charset="0"/>
                <a:cs typeface="NikoshBAN" pitchFamily="2" charset="0"/>
              </a:rPr>
              <a:t>।</a:t>
            </a:r>
            <a:r>
              <a:rPr lang="as-IN" sz="3200" dirty="0">
                <a:solidFill>
                  <a:srgbClr val="FF0000"/>
                </a:solidFill>
                <a:latin typeface="NikoshBAN" pitchFamily="2" charset="0"/>
                <a:cs typeface="NikoshBAN" pitchFamily="2" charset="0"/>
              </a:rPr>
              <a:t> </a:t>
            </a:r>
            <a:endParaRPr lang="bn-BD" sz="3200" dirty="0">
              <a:solidFill>
                <a:srgbClr val="FF0000"/>
              </a:solidFill>
              <a:latin typeface="NikoshBAN" pitchFamily="2" charset="0"/>
              <a:cs typeface="NikoshBAN" pitchFamily="2" charset="0"/>
            </a:endParaRPr>
          </a:p>
          <a:p>
            <a:endParaRPr lang="bn-BD" sz="800" dirty="0">
              <a:solidFill>
                <a:srgbClr val="FF0000"/>
              </a:solidFill>
              <a:latin typeface="NikoshBAN" pitchFamily="2" charset="0"/>
              <a:cs typeface="NikoshBAN" pitchFamily="2" charset="0"/>
            </a:endParaRPr>
          </a:p>
          <a:p>
            <a:endParaRPr lang="bn-BD" sz="800" dirty="0">
              <a:solidFill>
                <a:srgbClr val="FF0000"/>
              </a:solidFill>
              <a:latin typeface="NikoshBAN" pitchFamily="2" charset="0"/>
              <a:cs typeface="NikoshBAN" pitchFamily="2" charset="0"/>
            </a:endParaRPr>
          </a:p>
          <a:p>
            <a:endParaRPr lang="bn-BD" sz="800" dirty="0">
              <a:solidFill>
                <a:srgbClr val="FF0066"/>
              </a:solidFill>
              <a:latin typeface="NikoshBAN" pitchFamily="2" charset="0"/>
              <a:cs typeface="NikoshBAN" pitchFamily="2" charset="0"/>
            </a:endParaRPr>
          </a:p>
          <a:p>
            <a:endParaRPr lang="bn-BD" sz="800" dirty="0">
              <a:solidFill>
                <a:srgbClr val="FF0066"/>
              </a:solidFill>
              <a:latin typeface="NikoshBAN" pitchFamily="2" charset="0"/>
              <a:cs typeface="NikoshBAN" pitchFamily="2" charset="0"/>
            </a:endParaRPr>
          </a:p>
          <a:p>
            <a:endParaRPr lang="bn-BD" sz="800" dirty="0">
              <a:solidFill>
                <a:srgbClr val="FF0066"/>
              </a:solidFill>
              <a:latin typeface="NikoshBAN" pitchFamily="2" charset="0"/>
              <a:cs typeface="NikoshBAN" pitchFamily="2" charset="0"/>
            </a:endParaRPr>
          </a:p>
          <a:p>
            <a:endParaRPr lang="bn-BD" sz="800" dirty="0">
              <a:solidFill>
                <a:srgbClr val="FF0066"/>
              </a:solidFill>
              <a:latin typeface="NikoshBAN" pitchFamily="2" charset="0"/>
              <a:cs typeface="NikoshBAN" pitchFamily="2" charset="0"/>
            </a:endParaRPr>
          </a:p>
          <a:p>
            <a:endParaRPr lang="bn-BD" sz="800" dirty="0">
              <a:solidFill>
                <a:srgbClr val="FF0066"/>
              </a:solidFill>
              <a:latin typeface="NikoshBAN" pitchFamily="2" charset="0"/>
              <a:cs typeface="NikoshBAN" pitchFamily="2" charset="0"/>
            </a:endParaRPr>
          </a:p>
        </p:txBody>
      </p:sp>
      <p:sp>
        <p:nvSpPr>
          <p:cNvPr id="3" name="Rectangle 2"/>
          <p:cNvSpPr/>
          <p:nvPr/>
        </p:nvSpPr>
        <p:spPr>
          <a:xfrm>
            <a:off x="0" y="0"/>
            <a:ext cx="9144000" cy="923330"/>
          </a:xfrm>
          <a:prstGeom prst="rect">
            <a:avLst/>
          </a:prstGeom>
          <a:solidFill>
            <a:srgbClr val="339966"/>
          </a:solidFill>
        </p:spPr>
        <p:txBody>
          <a:bodyPr wrap="square">
            <a:spAutoFit/>
          </a:bodyPr>
          <a:lstStyle/>
          <a:p>
            <a:pPr algn="ctr"/>
            <a:r>
              <a:rPr lang="as-IN" sz="5400" b="1" dirty="0">
                <a:solidFill>
                  <a:srgbClr val="FFFF00"/>
                </a:solidFill>
                <a:latin typeface="NikoshBAN" pitchFamily="2" charset="0"/>
                <a:cs typeface="NikoshBAN" pitchFamily="2" charset="0"/>
              </a:rPr>
              <a:t>সালফিউরিক </a:t>
            </a:r>
            <a:r>
              <a:rPr lang="en-US" sz="5400" b="1" dirty="0">
                <a:solidFill>
                  <a:srgbClr val="FFFF00"/>
                </a:solidFill>
                <a:latin typeface="NikoshBAN" pitchFamily="2" charset="0"/>
                <a:cs typeface="NikoshBAN" pitchFamily="2" charset="0"/>
              </a:rPr>
              <a:t>এ</a:t>
            </a:r>
            <a:r>
              <a:rPr lang="as-IN" sz="5400" b="1" dirty="0">
                <a:solidFill>
                  <a:srgbClr val="FFFF00"/>
                </a:solidFill>
                <a:latin typeface="NikoshBAN" pitchFamily="2" charset="0"/>
                <a:cs typeface="NikoshBAN" pitchFamily="2" charset="0"/>
              </a:rPr>
              <a:t>সিড</a:t>
            </a:r>
            <a:r>
              <a:rPr lang="as-IN" sz="5400" dirty="0">
                <a:solidFill>
                  <a:srgbClr val="FFFF00"/>
                </a:solidFill>
                <a:latin typeface="NikoshBAN" pitchFamily="2" charset="0"/>
                <a:cs typeface="NikoshBAN" pitchFamily="2" charset="0"/>
              </a:rPr>
              <a:t> </a:t>
            </a:r>
            <a:r>
              <a:rPr lang="bn-BD" sz="5400" dirty="0">
                <a:solidFill>
                  <a:srgbClr val="FFFF00"/>
                </a:solidFill>
                <a:latin typeface="NikoshBAN" pitchFamily="2" charset="0"/>
                <a:cs typeface="NikoshBAN" pitchFamily="2" charset="0"/>
              </a:rPr>
              <a:t>(</a:t>
            </a:r>
            <a:r>
              <a:rPr lang="en-US" sz="4400" dirty="0" err="1">
                <a:solidFill>
                  <a:srgbClr val="FFFF00"/>
                </a:solidFill>
                <a:latin typeface="NikoshBAN" pitchFamily="2" charset="0"/>
                <a:cs typeface="NikoshBAN" pitchFamily="2" charset="0"/>
              </a:rPr>
              <a:t>Sulphuric</a:t>
            </a:r>
            <a:r>
              <a:rPr lang="en-US" sz="4400" dirty="0">
                <a:solidFill>
                  <a:srgbClr val="FFFF00"/>
                </a:solidFill>
                <a:latin typeface="NikoshBAN" pitchFamily="2" charset="0"/>
                <a:cs typeface="NikoshBAN" pitchFamily="2" charset="0"/>
              </a:rPr>
              <a:t> Acid</a:t>
            </a:r>
            <a:r>
              <a:rPr lang="bn-BD" sz="5400" dirty="0">
                <a:solidFill>
                  <a:srgbClr val="FFFF00"/>
                </a:solidFill>
                <a:latin typeface="NikoshBAN" pitchFamily="2" charset="0"/>
                <a:cs typeface="NikoshBAN" pitchFamily="2" charset="0"/>
              </a:rPr>
              <a:t>)</a:t>
            </a:r>
            <a:r>
              <a:rPr lang="en-US" sz="5400" dirty="0">
                <a:solidFill>
                  <a:srgbClr val="FFFF00"/>
                </a:solidFill>
                <a:latin typeface="NikoshBAN" pitchFamily="2" charset="0"/>
                <a:cs typeface="NikoshBAN" pitchFamily="2" charset="0"/>
              </a:rPr>
              <a:t> </a:t>
            </a:r>
            <a:endParaRPr lang="bn-BD" sz="5400" dirty="0">
              <a:solidFill>
                <a:srgbClr val="FFFF00"/>
              </a:solidFill>
              <a:latin typeface="NikoshBAN" pitchFamily="2" charset="0"/>
              <a:cs typeface="NikoshBAN" pitchFamily="2" charset="0"/>
            </a:endParaRPr>
          </a:p>
        </p:txBody>
      </p:sp>
    </p:spTree>
  </p:cSld>
  <p:clrMapOvr>
    <a:masterClrMapping/>
  </p:clrMapOvr>
  <p:transition>
    <p:comb/>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4400"/>
            <a:ext cx="9144000" cy="6001643"/>
          </a:xfrm>
          <a:prstGeom prst="rect">
            <a:avLst/>
          </a:prstGeom>
          <a:blipFill>
            <a:blip r:embed="rId2"/>
            <a:tile tx="0" ty="0" sx="100000" sy="100000" flip="none" algn="tl"/>
          </a:blipFill>
        </p:spPr>
        <p:txBody>
          <a:bodyPr wrap="square">
            <a:spAutoFit/>
          </a:bodyPr>
          <a:lstStyle/>
          <a:p>
            <a:r>
              <a:rPr lang="bn-BD" sz="3200" dirty="0">
                <a:solidFill>
                  <a:srgbClr val="FF0066"/>
                </a:solidFill>
                <a:latin typeface="NikoshBAN" pitchFamily="2" charset="0"/>
                <a:cs typeface="NikoshBAN" pitchFamily="2" charset="0"/>
              </a:rPr>
              <a:t>শিল্পকারখানায় কঠিন সালফার থেকে সালফিউরিক এসিডকে প্রস্তুত করা হয়। এই পদ্ধতিকে স্পর্শ পদ্ধতি বলে। ইহা কয়েকটি ধাপে সম্পন্ন হয়।</a:t>
            </a:r>
          </a:p>
          <a:p>
            <a:endParaRPr lang="bn-BD" sz="3200" dirty="0">
              <a:solidFill>
                <a:srgbClr val="FF0066"/>
              </a:solidFill>
              <a:latin typeface="NikoshBAN" pitchFamily="2" charset="0"/>
              <a:cs typeface="NikoshBAN" pitchFamily="2" charset="0"/>
            </a:endParaRPr>
          </a:p>
          <a:p>
            <a:endParaRPr lang="bn-BD" sz="3200" dirty="0">
              <a:solidFill>
                <a:srgbClr val="FF0066"/>
              </a:solidFill>
              <a:latin typeface="NikoshBAN" pitchFamily="2" charset="0"/>
              <a:cs typeface="NikoshBAN" pitchFamily="2" charset="0"/>
            </a:endParaRPr>
          </a:p>
          <a:p>
            <a:endParaRPr lang="bn-BD" sz="3200" dirty="0">
              <a:solidFill>
                <a:srgbClr val="FF0066"/>
              </a:solidFill>
              <a:latin typeface="NikoshBAN" pitchFamily="2" charset="0"/>
              <a:cs typeface="NikoshBAN" pitchFamily="2" charset="0"/>
            </a:endParaRPr>
          </a:p>
          <a:p>
            <a:endParaRPr lang="bn-BD" sz="3200" dirty="0">
              <a:solidFill>
                <a:srgbClr val="FF0066"/>
              </a:solidFill>
              <a:latin typeface="NikoshBAN" pitchFamily="2" charset="0"/>
              <a:cs typeface="NikoshBAN" pitchFamily="2" charset="0"/>
            </a:endParaRPr>
          </a:p>
          <a:p>
            <a:endParaRPr lang="bn-BD" sz="3200" dirty="0">
              <a:solidFill>
                <a:srgbClr val="FF0066"/>
              </a:solidFill>
              <a:latin typeface="NikoshBAN" pitchFamily="2" charset="0"/>
              <a:cs typeface="NikoshBAN" pitchFamily="2" charset="0"/>
            </a:endParaRPr>
          </a:p>
          <a:p>
            <a:endParaRPr lang="bn-BD" sz="3200" dirty="0">
              <a:solidFill>
                <a:srgbClr val="FF0066"/>
              </a:solidFill>
              <a:latin typeface="NikoshBAN" pitchFamily="2" charset="0"/>
              <a:cs typeface="NikoshBAN" pitchFamily="2" charset="0"/>
            </a:endParaRPr>
          </a:p>
          <a:p>
            <a:endParaRPr lang="bn-BD" sz="3200" dirty="0">
              <a:solidFill>
                <a:srgbClr val="FF0066"/>
              </a:solidFill>
              <a:latin typeface="NikoshBAN" pitchFamily="2" charset="0"/>
              <a:cs typeface="NikoshBAN" pitchFamily="2" charset="0"/>
            </a:endParaRPr>
          </a:p>
          <a:p>
            <a:endParaRPr lang="bn-BD" sz="3200" dirty="0">
              <a:solidFill>
                <a:srgbClr val="FF0066"/>
              </a:solidFill>
              <a:latin typeface="NikoshBAN" pitchFamily="2" charset="0"/>
              <a:cs typeface="NikoshBAN" pitchFamily="2" charset="0"/>
            </a:endParaRPr>
          </a:p>
          <a:p>
            <a:endParaRPr lang="bn-BD" sz="3200" dirty="0">
              <a:solidFill>
                <a:srgbClr val="FF0066"/>
              </a:solidFill>
              <a:latin typeface="NikoshBAN" pitchFamily="2" charset="0"/>
              <a:cs typeface="NikoshBAN" pitchFamily="2" charset="0"/>
            </a:endParaRPr>
          </a:p>
          <a:p>
            <a:endParaRPr lang="as-IN" sz="3200" dirty="0">
              <a:solidFill>
                <a:srgbClr val="FF0066"/>
              </a:solidFill>
              <a:latin typeface="NikoshBAN" pitchFamily="2" charset="0"/>
              <a:cs typeface="NikoshBAN" pitchFamily="2" charset="0"/>
            </a:endParaRPr>
          </a:p>
        </p:txBody>
      </p:sp>
      <p:sp>
        <p:nvSpPr>
          <p:cNvPr id="3" name="Rectangle 2"/>
          <p:cNvSpPr/>
          <p:nvPr/>
        </p:nvSpPr>
        <p:spPr>
          <a:xfrm>
            <a:off x="0" y="0"/>
            <a:ext cx="9144000" cy="923330"/>
          </a:xfrm>
          <a:prstGeom prst="rect">
            <a:avLst/>
          </a:prstGeom>
          <a:solidFill>
            <a:srgbClr val="339966"/>
          </a:solidFill>
        </p:spPr>
        <p:txBody>
          <a:bodyPr wrap="square">
            <a:spAutoFit/>
          </a:bodyPr>
          <a:lstStyle/>
          <a:p>
            <a:r>
              <a:rPr lang="as-IN" sz="5400" dirty="0">
                <a:solidFill>
                  <a:srgbClr val="00B0F0"/>
                </a:solidFill>
                <a:latin typeface="NikoshBAN" pitchFamily="2" charset="0"/>
                <a:cs typeface="NikoshBAN" pitchFamily="2" charset="0"/>
              </a:rPr>
              <a:t>স্পর্শ পদ্ধতিতে সালফিউরিক </a:t>
            </a:r>
            <a:r>
              <a:rPr lang="en-US" sz="5400" dirty="0">
                <a:solidFill>
                  <a:srgbClr val="00B0F0"/>
                </a:solidFill>
                <a:latin typeface="NikoshBAN" pitchFamily="2" charset="0"/>
                <a:cs typeface="NikoshBAN" pitchFamily="2" charset="0"/>
              </a:rPr>
              <a:t>এ</a:t>
            </a:r>
            <a:r>
              <a:rPr lang="as-IN" sz="5400" dirty="0">
                <a:solidFill>
                  <a:srgbClr val="00B0F0"/>
                </a:solidFill>
                <a:latin typeface="NikoshBAN" pitchFamily="2" charset="0"/>
                <a:cs typeface="NikoshBAN" pitchFamily="2" charset="0"/>
              </a:rPr>
              <a:t>সিড প্রস্তুতি</a:t>
            </a:r>
            <a:r>
              <a:rPr lang="en-US" sz="5400" dirty="0">
                <a:solidFill>
                  <a:srgbClr val="00B0F0"/>
                </a:solidFill>
                <a:latin typeface="NikoshBAN" pitchFamily="2" charset="0"/>
                <a:cs typeface="NikoshBAN" pitchFamily="2" charset="0"/>
              </a:rPr>
              <a:t> </a:t>
            </a:r>
            <a:endParaRPr lang="en-US" sz="5400" dirty="0">
              <a:solidFill>
                <a:srgbClr val="00B0F0"/>
              </a:solidFill>
            </a:endParaRPr>
          </a:p>
        </p:txBody>
      </p:sp>
      <p:pic>
        <p:nvPicPr>
          <p:cNvPr id="1026" name="Picture 2" descr="C:\Users\Akter\Downloads\1 copy.jpg"/>
          <p:cNvPicPr>
            <a:picLocks noChangeAspect="1" noChangeArrowheads="1"/>
          </p:cNvPicPr>
          <p:nvPr/>
        </p:nvPicPr>
        <p:blipFill>
          <a:blip r:embed="rId3"/>
          <a:srcRect/>
          <a:stretch>
            <a:fillRect/>
          </a:stretch>
        </p:blipFill>
        <p:spPr bwMode="auto">
          <a:xfrm>
            <a:off x="27686" y="1905001"/>
            <a:ext cx="9116313" cy="5029200"/>
          </a:xfrm>
          <a:prstGeom prst="rect">
            <a:avLst/>
          </a:prstGeom>
          <a:noFill/>
        </p:spPr>
      </p:pic>
      <p:sp>
        <p:nvSpPr>
          <p:cNvPr id="5" name="Rectangle 4"/>
          <p:cNvSpPr/>
          <p:nvPr/>
        </p:nvSpPr>
        <p:spPr>
          <a:xfrm>
            <a:off x="0" y="3581400"/>
            <a:ext cx="758541" cy="369332"/>
          </a:xfrm>
          <a:prstGeom prst="rect">
            <a:avLst/>
          </a:prstGeom>
        </p:spPr>
        <p:txBody>
          <a:bodyPr wrap="none">
            <a:spAutoFit/>
          </a:bodyPr>
          <a:lstStyle/>
          <a:p>
            <a:r>
              <a:rPr lang="bn-BD" dirty="0">
                <a:solidFill>
                  <a:srgbClr val="FF0066"/>
                </a:solidFill>
                <a:latin typeface="NikoshBAN" pitchFamily="2" charset="0"/>
                <a:cs typeface="NikoshBAN" pitchFamily="2" charset="0"/>
              </a:rPr>
              <a:t>সালফার</a:t>
            </a:r>
            <a:endParaRPr lang="en-US" dirty="0"/>
          </a:p>
        </p:txBody>
      </p:sp>
      <p:sp>
        <p:nvSpPr>
          <p:cNvPr id="6" name="Rectangle 5"/>
          <p:cNvSpPr/>
          <p:nvPr/>
        </p:nvSpPr>
        <p:spPr>
          <a:xfrm>
            <a:off x="0" y="4648200"/>
            <a:ext cx="832279" cy="369332"/>
          </a:xfrm>
          <a:prstGeom prst="rect">
            <a:avLst/>
          </a:prstGeom>
        </p:spPr>
        <p:txBody>
          <a:bodyPr wrap="none">
            <a:spAutoFit/>
          </a:bodyPr>
          <a:lstStyle/>
          <a:p>
            <a:r>
              <a:rPr lang="bn-BD" dirty="0">
                <a:solidFill>
                  <a:srgbClr val="FF0066"/>
                </a:solidFill>
                <a:latin typeface="NikoshBAN" pitchFamily="2" charset="0"/>
                <a:cs typeface="NikoshBAN" pitchFamily="2" charset="0"/>
              </a:rPr>
              <a:t>মুক্ত বায়ু </a:t>
            </a:r>
            <a:endParaRPr lang="en-US" dirty="0"/>
          </a:p>
        </p:txBody>
      </p:sp>
      <p:sp>
        <p:nvSpPr>
          <p:cNvPr id="7" name="Rectangle 6"/>
          <p:cNvSpPr/>
          <p:nvPr/>
        </p:nvSpPr>
        <p:spPr>
          <a:xfrm>
            <a:off x="8001000" y="3429000"/>
            <a:ext cx="514885" cy="369332"/>
          </a:xfrm>
          <a:prstGeom prst="rect">
            <a:avLst/>
          </a:prstGeom>
        </p:spPr>
        <p:txBody>
          <a:bodyPr wrap="none">
            <a:spAutoFit/>
          </a:bodyPr>
          <a:lstStyle/>
          <a:p>
            <a:r>
              <a:rPr lang="bn-BD" b="1" dirty="0">
                <a:solidFill>
                  <a:srgbClr val="FF0066"/>
                </a:solidFill>
                <a:latin typeface="NikoshBAN" pitchFamily="2" charset="0"/>
                <a:cs typeface="NikoshBAN" pitchFamily="2" charset="0"/>
              </a:rPr>
              <a:t>বাষ্প</a:t>
            </a:r>
            <a:endParaRPr lang="en-US" dirty="0"/>
          </a:p>
        </p:txBody>
      </p:sp>
      <p:sp>
        <p:nvSpPr>
          <p:cNvPr id="8" name="Rectangle 7"/>
          <p:cNvSpPr/>
          <p:nvPr/>
        </p:nvSpPr>
        <p:spPr>
          <a:xfrm>
            <a:off x="7848600" y="4876800"/>
            <a:ext cx="829073" cy="369332"/>
          </a:xfrm>
          <a:prstGeom prst="rect">
            <a:avLst/>
          </a:prstGeom>
        </p:spPr>
        <p:txBody>
          <a:bodyPr wrap="none">
            <a:spAutoFit/>
          </a:bodyPr>
          <a:lstStyle/>
          <a:p>
            <a:r>
              <a:rPr lang="bn-BD" b="1" dirty="0">
                <a:solidFill>
                  <a:srgbClr val="FF0066"/>
                </a:solidFill>
                <a:latin typeface="NikoshBAN" pitchFamily="2" charset="0"/>
                <a:cs typeface="NikoshBAN" pitchFamily="2" charset="0"/>
              </a:rPr>
              <a:t>অলিয়াম </a:t>
            </a:r>
            <a:endParaRPr lang="en-US" dirty="0"/>
          </a:p>
        </p:txBody>
      </p:sp>
      <p:sp>
        <p:nvSpPr>
          <p:cNvPr id="9" name="Rectangle 8"/>
          <p:cNvSpPr/>
          <p:nvPr/>
        </p:nvSpPr>
        <p:spPr>
          <a:xfrm>
            <a:off x="1600200" y="5334000"/>
            <a:ext cx="1066800" cy="584775"/>
          </a:xfrm>
          <a:prstGeom prst="rect">
            <a:avLst/>
          </a:prstGeom>
        </p:spPr>
        <p:txBody>
          <a:bodyPr wrap="square">
            <a:spAutoFit/>
          </a:bodyPr>
          <a:lstStyle/>
          <a:p>
            <a:r>
              <a:rPr lang="bn-BD" sz="3200" b="1" dirty="0">
                <a:solidFill>
                  <a:srgbClr val="FF0066"/>
                </a:solidFill>
                <a:latin typeface="NikoshBAN" pitchFamily="2" charset="0"/>
                <a:cs typeface="NikoshBAN" pitchFamily="2" charset="0"/>
              </a:rPr>
              <a:t>চুল্লি</a:t>
            </a:r>
            <a:endParaRPr lang="en-US" sz="3200" dirty="0"/>
          </a:p>
        </p:txBody>
      </p:sp>
      <p:sp>
        <p:nvSpPr>
          <p:cNvPr id="10" name="Rectangle 9"/>
          <p:cNvSpPr/>
          <p:nvPr/>
        </p:nvSpPr>
        <p:spPr>
          <a:xfrm>
            <a:off x="5105400" y="1981200"/>
            <a:ext cx="1441420" cy="646331"/>
          </a:xfrm>
          <a:prstGeom prst="rect">
            <a:avLst/>
          </a:prstGeom>
        </p:spPr>
        <p:txBody>
          <a:bodyPr wrap="none">
            <a:spAutoFit/>
          </a:bodyPr>
          <a:lstStyle/>
          <a:p>
            <a:r>
              <a:rPr lang="as-IN" b="1" dirty="0">
                <a:solidFill>
                  <a:srgbClr val="FF0066"/>
                </a:solidFill>
                <a:latin typeface="NikoshBAN" pitchFamily="2" charset="0"/>
                <a:cs typeface="NikoshBAN" pitchFamily="2" charset="0"/>
              </a:rPr>
              <a:t>ভ্যানডিয়াম পে</a:t>
            </a:r>
            <a:r>
              <a:rPr lang="bn-BD" b="1" dirty="0">
                <a:solidFill>
                  <a:srgbClr val="FF0066"/>
                </a:solidFill>
                <a:latin typeface="NikoshBAN" pitchFamily="2" charset="0"/>
                <a:cs typeface="NikoshBAN" pitchFamily="2" charset="0"/>
              </a:rPr>
              <a:t>ন্টা </a:t>
            </a:r>
          </a:p>
          <a:p>
            <a:r>
              <a:rPr lang="bn-BD" b="1" dirty="0">
                <a:solidFill>
                  <a:srgbClr val="FF0066"/>
                </a:solidFill>
                <a:latin typeface="NikoshBAN" pitchFamily="2" charset="0"/>
                <a:cs typeface="NikoshBAN" pitchFamily="2" charset="0"/>
              </a:rPr>
              <a:t>অ</a:t>
            </a:r>
            <a:r>
              <a:rPr lang="as-IN" b="1" dirty="0">
                <a:solidFill>
                  <a:srgbClr val="FF0066"/>
                </a:solidFill>
                <a:latin typeface="NikoshBAN" pitchFamily="2" charset="0"/>
                <a:cs typeface="NikoshBAN" pitchFamily="2" charset="0"/>
              </a:rPr>
              <a:t>ক্সাইড</a:t>
            </a:r>
            <a:r>
              <a:rPr lang="bn-BD" b="1" dirty="0">
                <a:solidFill>
                  <a:srgbClr val="FF0066"/>
                </a:solidFill>
                <a:latin typeface="NikoshBAN" pitchFamily="2" charset="0"/>
                <a:cs typeface="NikoshBAN" pitchFamily="2" charset="0"/>
              </a:rPr>
              <a:t> প্রভাবক</a:t>
            </a:r>
            <a:r>
              <a:rPr lang="as-IN" b="1" dirty="0">
                <a:solidFill>
                  <a:srgbClr val="FF0066"/>
                </a:solidFill>
                <a:latin typeface="NikoshBAN" pitchFamily="2" charset="0"/>
                <a:cs typeface="NikoshBAN" pitchFamily="2" charset="0"/>
              </a:rPr>
              <a:t> </a:t>
            </a:r>
            <a:endParaRPr lang="en-US" b="1" dirty="0"/>
          </a:p>
        </p:txBody>
      </p:sp>
      <p:sp>
        <p:nvSpPr>
          <p:cNvPr id="13" name="Bent Arrow 12"/>
          <p:cNvSpPr/>
          <p:nvPr/>
        </p:nvSpPr>
        <p:spPr>
          <a:xfrm rot="10800000">
            <a:off x="5638801" y="2590800"/>
            <a:ext cx="152400" cy="1447800"/>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Rectangle 13"/>
          <p:cNvSpPr/>
          <p:nvPr/>
        </p:nvSpPr>
        <p:spPr>
          <a:xfrm>
            <a:off x="6629400" y="2057400"/>
            <a:ext cx="1856598" cy="369332"/>
          </a:xfrm>
          <a:prstGeom prst="rect">
            <a:avLst/>
          </a:prstGeom>
        </p:spPr>
        <p:txBody>
          <a:bodyPr wrap="none">
            <a:spAutoFit/>
          </a:bodyPr>
          <a:lstStyle/>
          <a:p>
            <a:r>
              <a:rPr lang="bn-BD" b="1" dirty="0">
                <a:solidFill>
                  <a:srgbClr val="FF0066"/>
                </a:solidFill>
                <a:latin typeface="NikoshBAN" pitchFamily="2" charset="0"/>
                <a:cs typeface="NikoshBAN" pitchFamily="2" charset="0"/>
              </a:rPr>
              <a:t>ঘন সালফিউরিক এসিড </a:t>
            </a:r>
            <a:endParaRPr lang="en-US" dirty="0"/>
          </a:p>
        </p:txBody>
      </p:sp>
      <p:sp>
        <p:nvSpPr>
          <p:cNvPr id="15" name="Down Arrow 14"/>
          <p:cNvSpPr/>
          <p:nvPr/>
        </p:nvSpPr>
        <p:spPr>
          <a:xfrm flipH="1">
            <a:off x="7010400" y="2438400"/>
            <a:ext cx="76200" cy="685800"/>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8061011" y="5943600"/>
            <a:ext cx="1061509" cy="584775"/>
          </a:xfrm>
          <a:prstGeom prst="rect">
            <a:avLst/>
          </a:prstGeom>
        </p:spPr>
        <p:txBody>
          <a:bodyPr wrap="none">
            <a:spAutoFit/>
          </a:bodyPr>
          <a:lstStyle/>
          <a:p>
            <a:r>
              <a:rPr lang="as-IN" sz="1600" b="1" dirty="0">
                <a:solidFill>
                  <a:srgbClr val="FF0066"/>
                </a:solidFill>
                <a:latin typeface="NikoshBAN" pitchFamily="2" charset="0"/>
                <a:cs typeface="NikoshBAN" pitchFamily="2" charset="0"/>
              </a:rPr>
              <a:t>সালফিউরিক </a:t>
            </a:r>
            <a:endParaRPr lang="bn-BD" sz="1600" b="1" dirty="0">
              <a:solidFill>
                <a:srgbClr val="FF0066"/>
              </a:solidFill>
              <a:latin typeface="NikoshBAN" pitchFamily="2" charset="0"/>
              <a:cs typeface="NikoshBAN" pitchFamily="2" charset="0"/>
            </a:endParaRPr>
          </a:p>
          <a:p>
            <a:r>
              <a:rPr lang="bn-BD" sz="1600" b="1" dirty="0">
                <a:solidFill>
                  <a:srgbClr val="FF0066"/>
                </a:solidFill>
                <a:latin typeface="NikoshBAN" pitchFamily="2" charset="0"/>
                <a:cs typeface="NikoshBAN" pitchFamily="2" charset="0"/>
              </a:rPr>
              <a:t> এ</a:t>
            </a:r>
            <a:r>
              <a:rPr lang="as-IN" sz="1600" b="1" dirty="0">
                <a:solidFill>
                  <a:srgbClr val="FF0066"/>
                </a:solidFill>
                <a:latin typeface="NikoshBAN" pitchFamily="2" charset="0"/>
                <a:cs typeface="NikoshBAN" pitchFamily="2" charset="0"/>
              </a:rPr>
              <a:t>সিড</a:t>
            </a:r>
            <a:r>
              <a:rPr lang="bn-BD" sz="1200" b="1" dirty="0">
                <a:solidFill>
                  <a:srgbClr val="FF0066"/>
                </a:solidFill>
                <a:latin typeface="NikoshBAN" pitchFamily="2" charset="0"/>
                <a:cs typeface="NikoshBAN" pitchFamily="2" charset="0"/>
              </a:rPr>
              <a:t> </a:t>
            </a:r>
            <a:r>
              <a:rPr lang="en-US" sz="1200" b="1" dirty="0">
                <a:solidFill>
                  <a:srgbClr val="FF0066"/>
                </a:solidFill>
                <a:latin typeface="Times New Roman" pitchFamily="18" charset="0"/>
                <a:cs typeface="Times New Roman" pitchFamily="18" charset="0"/>
              </a:rPr>
              <a:t>H</a:t>
            </a:r>
            <a:r>
              <a:rPr lang="en-US" sz="1200" b="1" baseline="-25000" dirty="0">
                <a:solidFill>
                  <a:srgbClr val="FF0066"/>
                </a:solidFill>
                <a:latin typeface="Times New Roman" pitchFamily="18" charset="0"/>
                <a:cs typeface="Times New Roman" pitchFamily="18" charset="0"/>
              </a:rPr>
              <a:t>2</a:t>
            </a:r>
            <a:r>
              <a:rPr lang="en-US" sz="1200" b="1" dirty="0">
                <a:solidFill>
                  <a:srgbClr val="FF0066"/>
                </a:solidFill>
                <a:latin typeface="Times New Roman" pitchFamily="18" charset="0"/>
                <a:cs typeface="Times New Roman" pitchFamily="18" charset="0"/>
              </a:rPr>
              <a:t>SO</a:t>
            </a:r>
            <a:r>
              <a:rPr lang="en-US" sz="1200" b="1" baseline="-25000" dirty="0">
                <a:solidFill>
                  <a:srgbClr val="FF0066"/>
                </a:solidFill>
                <a:latin typeface="Times New Roman" pitchFamily="18" charset="0"/>
                <a:cs typeface="Times New Roman" pitchFamily="18" charset="0"/>
              </a:rPr>
              <a:t>4</a:t>
            </a:r>
            <a:endParaRPr lang="en-US" sz="1600" b="1" dirty="0">
              <a:solidFill>
                <a:srgbClr val="FF0066"/>
              </a:solidFill>
            </a:endParaRPr>
          </a:p>
        </p:txBody>
      </p:sp>
      <p:sp>
        <p:nvSpPr>
          <p:cNvPr id="17" name="Rectangle 16"/>
          <p:cNvSpPr/>
          <p:nvPr/>
        </p:nvSpPr>
        <p:spPr>
          <a:xfrm>
            <a:off x="5562600" y="5638800"/>
            <a:ext cx="567784" cy="369332"/>
          </a:xfrm>
          <a:prstGeom prst="rect">
            <a:avLst/>
          </a:prstGeom>
        </p:spPr>
        <p:txBody>
          <a:bodyPr wrap="none">
            <a:spAutoFit/>
          </a:bodyPr>
          <a:lstStyle/>
          <a:p>
            <a:r>
              <a:rPr lang="bn-BD" b="1" dirty="0">
                <a:solidFill>
                  <a:srgbClr val="FF0066"/>
                </a:solidFill>
                <a:latin typeface="NikoshBAN" pitchFamily="2" charset="0"/>
                <a:cs typeface="NikoshBAN" pitchFamily="2" charset="0"/>
              </a:rPr>
              <a:t>পানি </a:t>
            </a:r>
            <a:endParaRPr lang="en-US" dirty="0"/>
          </a:p>
        </p:txBody>
      </p:sp>
      <p:sp>
        <p:nvSpPr>
          <p:cNvPr id="18" name="Rectangle 17"/>
          <p:cNvSpPr/>
          <p:nvPr/>
        </p:nvSpPr>
        <p:spPr>
          <a:xfrm>
            <a:off x="1143000" y="6410980"/>
            <a:ext cx="5867400" cy="523220"/>
          </a:xfrm>
          <a:prstGeom prst="rect">
            <a:avLst/>
          </a:prstGeom>
        </p:spPr>
        <p:txBody>
          <a:bodyPr wrap="square">
            <a:spAutoFit/>
          </a:bodyPr>
          <a:lstStyle/>
          <a:p>
            <a:r>
              <a:rPr lang="as-IN" sz="2800" dirty="0">
                <a:solidFill>
                  <a:srgbClr val="C00000"/>
                </a:solidFill>
                <a:latin typeface="NikoshBAN" pitchFamily="2" charset="0"/>
                <a:cs typeface="NikoshBAN" pitchFamily="2" charset="0"/>
              </a:rPr>
              <a:t>স্পর্শ পদ্ধতিতে সালফিউরিক </a:t>
            </a:r>
            <a:r>
              <a:rPr lang="en-US" sz="2800" dirty="0">
                <a:solidFill>
                  <a:srgbClr val="C00000"/>
                </a:solidFill>
                <a:latin typeface="NikoshBAN" pitchFamily="2" charset="0"/>
                <a:cs typeface="NikoshBAN" pitchFamily="2" charset="0"/>
              </a:rPr>
              <a:t>এ</a:t>
            </a:r>
            <a:r>
              <a:rPr lang="as-IN" sz="2800" dirty="0">
                <a:solidFill>
                  <a:srgbClr val="C00000"/>
                </a:solidFill>
                <a:latin typeface="NikoshBAN" pitchFamily="2" charset="0"/>
                <a:cs typeface="NikoshBAN" pitchFamily="2" charset="0"/>
              </a:rPr>
              <a:t>সিড</a:t>
            </a:r>
            <a:r>
              <a:rPr lang="en-US" sz="2800" dirty="0">
                <a:solidFill>
                  <a:srgbClr val="FF0000"/>
                </a:solidFill>
                <a:latin typeface="Times New Roman" pitchFamily="18" charset="0"/>
                <a:cs typeface="Times New Roman" pitchFamily="18" charset="0"/>
              </a:rPr>
              <a:t> </a:t>
            </a:r>
            <a:r>
              <a:rPr lang="bn-BD" sz="2400" dirty="0">
                <a:solidFill>
                  <a:srgbClr val="C00000"/>
                </a:solidFill>
                <a:latin typeface="Times New Roman" pitchFamily="18" charset="0"/>
                <a:cs typeface="Times New Roman" pitchFamily="18" charset="0"/>
              </a:rPr>
              <a:t>(</a:t>
            </a:r>
            <a:r>
              <a:rPr lang="en-US" sz="2400" dirty="0">
                <a:solidFill>
                  <a:srgbClr val="C00000"/>
                </a:solidFill>
                <a:latin typeface="Times New Roman" pitchFamily="18" charset="0"/>
                <a:cs typeface="Times New Roman" pitchFamily="18" charset="0"/>
              </a:rPr>
              <a:t>H</a:t>
            </a:r>
            <a:r>
              <a:rPr lang="en-US" sz="2400" baseline="-25000" dirty="0">
                <a:solidFill>
                  <a:srgbClr val="C00000"/>
                </a:solidFill>
                <a:latin typeface="Times New Roman" pitchFamily="18" charset="0"/>
                <a:cs typeface="Times New Roman" pitchFamily="18" charset="0"/>
              </a:rPr>
              <a:t>2</a:t>
            </a:r>
            <a:r>
              <a:rPr lang="en-US" sz="2400" dirty="0">
                <a:solidFill>
                  <a:srgbClr val="C00000"/>
                </a:solidFill>
                <a:latin typeface="Times New Roman" pitchFamily="18" charset="0"/>
                <a:cs typeface="Times New Roman" pitchFamily="18" charset="0"/>
              </a:rPr>
              <a:t>SO</a:t>
            </a:r>
            <a:r>
              <a:rPr lang="en-US" sz="2400" baseline="-25000" dirty="0">
                <a:solidFill>
                  <a:srgbClr val="C00000"/>
                </a:solidFill>
                <a:latin typeface="Times New Roman" pitchFamily="18" charset="0"/>
                <a:cs typeface="Times New Roman" pitchFamily="18" charset="0"/>
              </a:rPr>
              <a:t>4</a:t>
            </a:r>
            <a:r>
              <a:rPr lang="bn-BD" sz="2400" dirty="0">
                <a:solidFill>
                  <a:srgbClr val="C00000"/>
                </a:solidFill>
                <a:latin typeface="Times New Roman" pitchFamily="18" charset="0"/>
                <a:cs typeface="Times New Roman" pitchFamily="18" charset="0"/>
              </a:rPr>
              <a:t>)</a:t>
            </a:r>
            <a:r>
              <a:rPr lang="as-IN" sz="2400" dirty="0">
                <a:solidFill>
                  <a:srgbClr val="C00000"/>
                </a:solidFill>
                <a:latin typeface="NikoshBAN" pitchFamily="2" charset="0"/>
                <a:cs typeface="NikoshBAN" pitchFamily="2" charset="0"/>
              </a:rPr>
              <a:t> </a:t>
            </a:r>
            <a:r>
              <a:rPr lang="as-IN" sz="2800" dirty="0">
                <a:solidFill>
                  <a:srgbClr val="C00000"/>
                </a:solidFill>
                <a:latin typeface="NikoshBAN" pitchFamily="2" charset="0"/>
                <a:cs typeface="NikoshBAN" pitchFamily="2" charset="0"/>
              </a:rPr>
              <a:t>প্রস্তুতি</a:t>
            </a:r>
            <a:r>
              <a:rPr lang="en-US" sz="2800" dirty="0">
                <a:solidFill>
                  <a:srgbClr val="C00000"/>
                </a:solidFill>
                <a:latin typeface="NikoshBAN" pitchFamily="2" charset="0"/>
                <a:cs typeface="NikoshBAN" pitchFamily="2" charset="0"/>
              </a:rPr>
              <a:t> </a:t>
            </a:r>
            <a:endParaRPr lang="en-US" sz="2800" dirty="0">
              <a:solidFill>
                <a:srgbClr val="C00000"/>
              </a:solidFill>
            </a:endParaRPr>
          </a:p>
        </p:txBody>
      </p:sp>
    </p:spTree>
  </p:cSld>
  <p:clrMapOvr>
    <a:masterClrMapping/>
  </p:clrMapOvr>
  <p:transition>
    <p:blinds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24973"/>
          </a:xfrm>
          <a:prstGeom prst="rect">
            <a:avLst/>
          </a:prstGeom>
          <a:blipFill>
            <a:blip r:embed="rId2"/>
            <a:tile tx="0" ty="0" sx="100000" sy="100000" flip="none" algn="tl"/>
          </a:blipFill>
        </p:spPr>
        <p:txBody>
          <a:bodyPr wrap="square">
            <a:spAutoFit/>
          </a:bodyPr>
          <a:lstStyle/>
          <a:p>
            <a:r>
              <a:rPr lang="bn-BD" sz="2800" b="1" dirty="0">
                <a:solidFill>
                  <a:srgbClr val="00B0F0"/>
                </a:solidFill>
                <a:latin typeface="NikoshBAN" pitchFamily="2" charset="0"/>
                <a:cs typeface="NikoshBAN" pitchFamily="2" charset="0"/>
              </a:rPr>
              <a:t>ধাপ - </a:t>
            </a:r>
            <a:r>
              <a:rPr lang="en-US" sz="2800" b="1" dirty="0">
                <a:solidFill>
                  <a:srgbClr val="00B0F0"/>
                </a:solidFill>
                <a:latin typeface="Times New Roman" pitchFamily="18" charset="0"/>
                <a:cs typeface="Times New Roman" pitchFamily="18" charset="0"/>
              </a:rPr>
              <a:t>1:</a:t>
            </a:r>
            <a:r>
              <a:rPr lang="en-US" sz="2800" dirty="0">
                <a:solidFill>
                  <a:srgbClr val="00B0F0"/>
                </a:solidFill>
                <a:latin typeface="NikoshBAN" pitchFamily="2" charset="0"/>
                <a:cs typeface="NikoshBAN" pitchFamily="2" charset="0"/>
              </a:rPr>
              <a:t> </a:t>
            </a:r>
            <a:r>
              <a:rPr lang="en-US" sz="2800" dirty="0" err="1">
                <a:solidFill>
                  <a:srgbClr val="FFFF00"/>
                </a:solidFill>
                <a:latin typeface="NikoshBAN" pitchFamily="2" charset="0"/>
                <a:cs typeface="NikoshBAN" pitchFamily="2" charset="0"/>
              </a:rPr>
              <a:t>প্রথমে</a:t>
            </a:r>
            <a:r>
              <a:rPr lang="en-US" sz="2800" dirty="0">
                <a:solidFill>
                  <a:srgbClr val="FFFF00"/>
                </a:solidFill>
                <a:latin typeface="NikoshBAN" pitchFamily="2" charset="0"/>
                <a:cs typeface="NikoshBAN" pitchFamily="2" charset="0"/>
              </a:rPr>
              <a:t> </a:t>
            </a:r>
            <a:r>
              <a:rPr lang="en-US" sz="2800" dirty="0" err="1">
                <a:solidFill>
                  <a:srgbClr val="FFFF00"/>
                </a:solidFill>
                <a:latin typeface="NikoshBAN" pitchFamily="2" charset="0"/>
                <a:cs typeface="NikoshBAN" pitchFamily="2" charset="0"/>
              </a:rPr>
              <a:t>একটি</a:t>
            </a:r>
            <a:r>
              <a:rPr lang="en-US" sz="2800" dirty="0">
                <a:solidFill>
                  <a:srgbClr val="FFFF00"/>
                </a:solidFill>
                <a:latin typeface="NikoshBAN" pitchFamily="2" charset="0"/>
                <a:cs typeface="NikoshBAN" pitchFamily="2" charset="0"/>
              </a:rPr>
              <a:t> </a:t>
            </a:r>
            <a:r>
              <a:rPr lang="en-US" sz="2800" dirty="0" err="1">
                <a:solidFill>
                  <a:srgbClr val="FFFF00"/>
                </a:solidFill>
                <a:latin typeface="NikoshBAN" pitchFamily="2" charset="0"/>
                <a:cs typeface="NikoshBAN" pitchFamily="2" charset="0"/>
              </a:rPr>
              <a:t>চুল্লিতে</a:t>
            </a:r>
            <a:r>
              <a:rPr lang="en-US" sz="2800" dirty="0">
                <a:solidFill>
                  <a:srgbClr val="FFFF00"/>
                </a:solidFill>
                <a:latin typeface="NikoshBAN" pitchFamily="2" charset="0"/>
                <a:cs typeface="NikoshBAN" pitchFamily="2" charset="0"/>
              </a:rPr>
              <a:t> </a:t>
            </a:r>
            <a:r>
              <a:rPr lang="as-IN" sz="2800" dirty="0">
                <a:solidFill>
                  <a:srgbClr val="FFFF00"/>
                </a:solidFill>
                <a:latin typeface="NikoshBAN" pitchFamily="2" charset="0"/>
                <a:cs typeface="NikoshBAN" pitchFamily="2" charset="0"/>
              </a:rPr>
              <a:t>সালফার</a:t>
            </a:r>
            <a:r>
              <a:rPr lang="en-US" sz="2800" dirty="0">
                <a:solidFill>
                  <a:srgbClr val="FFFF00"/>
                </a:solidFill>
                <a:latin typeface="NikoshBAN" pitchFamily="2" charset="0"/>
                <a:cs typeface="NikoshBAN" pitchFamily="2" charset="0"/>
              </a:rPr>
              <a:t> </a:t>
            </a:r>
            <a:r>
              <a:rPr lang="en-US" sz="2800" dirty="0" err="1">
                <a:solidFill>
                  <a:srgbClr val="FFFF00"/>
                </a:solidFill>
                <a:latin typeface="NikoshBAN" pitchFamily="2" charset="0"/>
                <a:cs typeface="NikoshBAN" pitchFamily="2" charset="0"/>
              </a:rPr>
              <a:t>এবং</a:t>
            </a:r>
            <a:r>
              <a:rPr lang="en-US" sz="2800" dirty="0">
                <a:solidFill>
                  <a:srgbClr val="FFFF00"/>
                </a:solidFill>
                <a:latin typeface="NikoshBAN" pitchFamily="2" charset="0"/>
                <a:cs typeface="NikoshBAN" pitchFamily="2" charset="0"/>
              </a:rPr>
              <a:t> </a:t>
            </a:r>
            <a:r>
              <a:rPr lang="en-US" sz="2800" dirty="0" err="1">
                <a:solidFill>
                  <a:srgbClr val="FFFF00"/>
                </a:solidFill>
                <a:latin typeface="NikoshBAN" pitchFamily="2" charset="0"/>
                <a:cs typeface="NikoshBAN" pitchFamily="2" charset="0"/>
              </a:rPr>
              <a:t>শুষ্ক</a:t>
            </a:r>
            <a:r>
              <a:rPr lang="as-IN" sz="2800" dirty="0">
                <a:solidFill>
                  <a:srgbClr val="FFFF00"/>
                </a:solidFill>
                <a:latin typeface="NikoshBAN" pitchFamily="2" charset="0"/>
                <a:cs typeface="NikoshBAN" pitchFamily="2" charset="0"/>
              </a:rPr>
              <a:t> বায়ু</a:t>
            </a:r>
            <a:r>
              <a:rPr lang="en-US" sz="2800" dirty="0">
                <a:solidFill>
                  <a:srgbClr val="FFFF00"/>
                </a:solidFill>
                <a:latin typeface="NikoshBAN" pitchFamily="2" charset="0"/>
                <a:cs typeface="NikoshBAN" pitchFamily="2" charset="0"/>
              </a:rPr>
              <a:t> </a:t>
            </a:r>
            <a:r>
              <a:rPr lang="en-US" sz="2800" dirty="0" err="1">
                <a:solidFill>
                  <a:srgbClr val="FFFF00"/>
                </a:solidFill>
                <a:latin typeface="NikoshBAN" pitchFamily="2" charset="0"/>
                <a:cs typeface="NikoshBAN" pitchFamily="2" charset="0"/>
              </a:rPr>
              <a:t>প্রবাহিত</a:t>
            </a:r>
            <a:r>
              <a:rPr lang="en-US" sz="2800" dirty="0">
                <a:solidFill>
                  <a:srgbClr val="FFFF00"/>
                </a:solidFill>
                <a:latin typeface="NikoshBAN" pitchFamily="2" charset="0"/>
                <a:cs typeface="NikoshBAN" pitchFamily="2" charset="0"/>
              </a:rPr>
              <a:t> </a:t>
            </a:r>
            <a:r>
              <a:rPr lang="en-US" sz="2800" dirty="0" err="1">
                <a:solidFill>
                  <a:srgbClr val="FFFF00"/>
                </a:solidFill>
                <a:latin typeface="NikoshBAN" pitchFamily="2" charset="0"/>
                <a:cs typeface="NikoshBAN" pitchFamily="2" charset="0"/>
              </a:rPr>
              <a:t>করা</a:t>
            </a:r>
            <a:r>
              <a:rPr lang="en-US" sz="2800" dirty="0">
                <a:solidFill>
                  <a:srgbClr val="FFFF00"/>
                </a:solidFill>
                <a:latin typeface="NikoshBAN" pitchFamily="2" charset="0"/>
                <a:cs typeface="NikoshBAN" pitchFamily="2" charset="0"/>
              </a:rPr>
              <a:t> </a:t>
            </a:r>
            <a:r>
              <a:rPr lang="en-US" sz="2800" dirty="0" err="1">
                <a:solidFill>
                  <a:srgbClr val="FFFF00"/>
                </a:solidFill>
                <a:latin typeface="NikoshBAN" pitchFamily="2" charset="0"/>
                <a:cs typeface="NikoshBAN" pitchFamily="2" charset="0"/>
              </a:rPr>
              <a:t>হয়</a:t>
            </a:r>
            <a:r>
              <a:rPr lang="en-US" sz="2800" dirty="0">
                <a:solidFill>
                  <a:srgbClr val="FFFF00"/>
                </a:solidFill>
                <a:latin typeface="NikoshBAN" pitchFamily="2" charset="0"/>
                <a:cs typeface="NikoshBAN" pitchFamily="2" charset="0"/>
              </a:rPr>
              <a:t>। </a:t>
            </a:r>
            <a:r>
              <a:rPr lang="en-US" sz="2800" dirty="0" err="1">
                <a:solidFill>
                  <a:srgbClr val="FFFF00"/>
                </a:solidFill>
                <a:latin typeface="NikoshBAN" pitchFamily="2" charset="0"/>
                <a:cs typeface="NikoshBAN" pitchFamily="2" charset="0"/>
              </a:rPr>
              <a:t>এই</a:t>
            </a:r>
            <a:r>
              <a:rPr lang="en-US" sz="2800" dirty="0">
                <a:solidFill>
                  <a:srgbClr val="FFFF00"/>
                </a:solidFill>
                <a:latin typeface="NikoshBAN" pitchFamily="2" charset="0"/>
                <a:cs typeface="NikoshBAN" pitchFamily="2" charset="0"/>
              </a:rPr>
              <a:t> </a:t>
            </a:r>
            <a:r>
              <a:rPr lang="en-US" sz="2800" dirty="0" err="1">
                <a:solidFill>
                  <a:srgbClr val="FFFF00"/>
                </a:solidFill>
                <a:latin typeface="NikoshBAN" pitchFamily="2" charset="0"/>
                <a:cs typeface="NikoshBAN" pitchFamily="2" charset="0"/>
              </a:rPr>
              <a:t>চুল্লিতে</a:t>
            </a:r>
            <a:r>
              <a:rPr lang="en-US" sz="2800" dirty="0">
                <a:solidFill>
                  <a:srgbClr val="FFFF00"/>
                </a:solidFill>
                <a:latin typeface="NikoshBAN" pitchFamily="2" charset="0"/>
                <a:cs typeface="NikoshBAN" pitchFamily="2" charset="0"/>
              </a:rPr>
              <a:t> </a:t>
            </a:r>
            <a:r>
              <a:rPr lang="en-US" sz="2800" dirty="0" err="1">
                <a:solidFill>
                  <a:srgbClr val="FFFF00"/>
                </a:solidFill>
                <a:latin typeface="NikoshBAN" pitchFamily="2" charset="0"/>
                <a:cs typeface="NikoshBAN" pitchFamily="2" charset="0"/>
              </a:rPr>
              <a:t>সালফার</a:t>
            </a:r>
            <a:r>
              <a:rPr lang="en-US" sz="2800" dirty="0">
                <a:solidFill>
                  <a:srgbClr val="FFFF00"/>
                </a:solidFill>
                <a:latin typeface="NikoshBAN" pitchFamily="2" charset="0"/>
                <a:cs typeface="NikoshBAN" pitchFamily="2" charset="0"/>
              </a:rPr>
              <a:t> </a:t>
            </a:r>
            <a:r>
              <a:rPr lang="en-US" sz="2800" dirty="0" err="1">
                <a:solidFill>
                  <a:srgbClr val="FFFF00"/>
                </a:solidFill>
                <a:latin typeface="NikoshBAN" pitchFamily="2" charset="0"/>
                <a:cs typeface="NikoshBAN" pitchFamily="2" charset="0"/>
              </a:rPr>
              <a:t>এবং</a:t>
            </a:r>
            <a:r>
              <a:rPr lang="en-US" sz="2800" dirty="0">
                <a:solidFill>
                  <a:srgbClr val="FFFF00"/>
                </a:solidFill>
                <a:latin typeface="NikoshBAN" pitchFamily="2" charset="0"/>
                <a:cs typeface="NikoshBAN" pitchFamily="2" charset="0"/>
              </a:rPr>
              <a:t> </a:t>
            </a:r>
            <a:r>
              <a:rPr lang="en-US" sz="2800" dirty="0" err="1">
                <a:solidFill>
                  <a:srgbClr val="FFFF00"/>
                </a:solidFill>
                <a:latin typeface="NikoshBAN" pitchFamily="2" charset="0"/>
                <a:cs typeface="NikoshBAN" pitchFamily="2" charset="0"/>
              </a:rPr>
              <a:t>অক্সিজেন</a:t>
            </a:r>
            <a:r>
              <a:rPr lang="en-US" sz="2800" dirty="0">
                <a:solidFill>
                  <a:srgbClr val="FFFF00"/>
                </a:solidFill>
                <a:latin typeface="NikoshBAN" pitchFamily="2" charset="0"/>
                <a:cs typeface="NikoshBAN" pitchFamily="2" charset="0"/>
              </a:rPr>
              <a:t> </a:t>
            </a:r>
            <a:r>
              <a:rPr lang="en-US" sz="2800" dirty="0" err="1">
                <a:solidFill>
                  <a:srgbClr val="FFFF00"/>
                </a:solidFill>
                <a:latin typeface="NikoshBAN" pitchFamily="2" charset="0"/>
                <a:cs typeface="NikoshBAN" pitchFamily="2" charset="0"/>
              </a:rPr>
              <a:t>বিক্রিয়া</a:t>
            </a:r>
            <a:r>
              <a:rPr lang="en-US" sz="2800" dirty="0">
                <a:solidFill>
                  <a:srgbClr val="FFFF00"/>
                </a:solidFill>
                <a:latin typeface="NikoshBAN" pitchFamily="2" charset="0"/>
                <a:cs typeface="NikoshBAN" pitchFamily="2" charset="0"/>
              </a:rPr>
              <a:t> </a:t>
            </a:r>
            <a:r>
              <a:rPr lang="en-US" sz="2800" dirty="0" err="1">
                <a:solidFill>
                  <a:srgbClr val="FFFF00"/>
                </a:solidFill>
                <a:latin typeface="NikoshBAN" pitchFamily="2" charset="0"/>
                <a:cs typeface="NikoshBAN" pitchFamily="2" charset="0"/>
              </a:rPr>
              <a:t>করে</a:t>
            </a:r>
            <a:r>
              <a:rPr lang="as-IN" sz="2800" dirty="0">
                <a:solidFill>
                  <a:srgbClr val="FFFF00"/>
                </a:solidFill>
                <a:latin typeface="NikoshBAN" pitchFamily="2" charset="0"/>
                <a:cs typeface="NikoshBAN" pitchFamily="2" charset="0"/>
              </a:rPr>
              <a:t> সালফার ডাই</a:t>
            </a:r>
            <a:r>
              <a:rPr lang="en-US" sz="2800" dirty="0">
                <a:solidFill>
                  <a:srgbClr val="FFFF00"/>
                </a:solidFill>
                <a:latin typeface="NikoshBAN" pitchFamily="2" charset="0"/>
                <a:cs typeface="NikoshBAN" pitchFamily="2" charset="0"/>
              </a:rPr>
              <a:t>-</a:t>
            </a:r>
            <a:r>
              <a:rPr lang="as-IN" sz="2800" dirty="0">
                <a:solidFill>
                  <a:srgbClr val="FFFF00"/>
                </a:solidFill>
                <a:latin typeface="NikoshBAN" pitchFamily="2" charset="0"/>
                <a:cs typeface="NikoshBAN" pitchFamily="2" charset="0"/>
              </a:rPr>
              <a:t>অক্সাইড</a:t>
            </a:r>
            <a:r>
              <a:rPr lang="en-US" sz="2800" dirty="0">
                <a:solidFill>
                  <a:srgbClr val="FFFF00"/>
                </a:solidFill>
                <a:latin typeface="NikoshBAN" pitchFamily="2" charset="0"/>
                <a:cs typeface="NikoshBAN" pitchFamily="2" charset="0"/>
              </a:rPr>
              <a:t> </a:t>
            </a:r>
            <a:r>
              <a:rPr lang="as-IN" sz="2800" dirty="0">
                <a:solidFill>
                  <a:srgbClr val="FFFF00"/>
                </a:solidFill>
                <a:latin typeface="NikoshBAN" pitchFamily="2" charset="0"/>
                <a:cs typeface="NikoshBAN" pitchFamily="2" charset="0"/>
              </a:rPr>
              <a:t> </a:t>
            </a:r>
            <a:r>
              <a:rPr lang="en-US" sz="2800" dirty="0">
                <a:solidFill>
                  <a:srgbClr val="FFFF00"/>
                </a:solidFill>
                <a:latin typeface="NikoshBAN" pitchFamily="2" charset="0"/>
                <a:cs typeface="NikoshBAN" pitchFamily="2" charset="0"/>
              </a:rPr>
              <a:t>(</a:t>
            </a:r>
            <a:r>
              <a:rPr lang="en-US" sz="2400" dirty="0">
                <a:solidFill>
                  <a:srgbClr val="FFFF00"/>
                </a:solidFill>
                <a:latin typeface="Times New Roman" pitchFamily="18" charset="0"/>
                <a:cs typeface="Times New Roman" pitchFamily="18" charset="0"/>
              </a:rPr>
              <a:t>SO</a:t>
            </a:r>
            <a:r>
              <a:rPr lang="en-US" sz="2400" baseline="-25000" dirty="0">
                <a:solidFill>
                  <a:srgbClr val="FFFF00"/>
                </a:solidFill>
                <a:latin typeface="Times New Roman" pitchFamily="18" charset="0"/>
                <a:cs typeface="Times New Roman" pitchFamily="18" charset="0"/>
              </a:rPr>
              <a:t>2</a:t>
            </a:r>
            <a:r>
              <a:rPr lang="en-US" sz="2800" dirty="0">
                <a:solidFill>
                  <a:srgbClr val="FFFF00"/>
                </a:solidFill>
                <a:latin typeface="NikoshBAN" pitchFamily="2" charset="0"/>
                <a:cs typeface="NikoshBAN" pitchFamily="2" charset="0"/>
              </a:rPr>
              <a:t>) </a:t>
            </a:r>
            <a:r>
              <a:rPr lang="as-IN" sz="2800" dirty="0">
                <a:solidFill>
                  <a:srgbClr val="FFFF00"/>
                </a:solidFill>
                <a:latin typeface="NikoshBAN" pitchFamily="2" charset="0"/>
                <a:cs typeface="NikoshBAN" pitchFamily="2" charset="0"/>
              </a:rPr>
              <a:t>গ্যাস উত্পন্ন </a:t>
            </a:r>
            <a:r>
              <a:rPr lang="en-US" sz="2800" dirty="0" err="1">
                <a:solidFill>
                  <a:srgbClr val="FFFF00"/>
                </a:solidFill>
                <a:latin typeface="NikoshBAN" pitchFamily="2" charset="0"/>
                <a:cs typeface="NikoshBAN" pitchFamily="2" charset="0"/>
              </a:rPr>
              <a:t>করে</a:t>
            </a:r>
            <a:r>
              <a:rPr lang="as-IN" sz="2800" dirty="0">
                <a:solidFill>
                  <a:srgbClr val="FFFF00"/>
                </a:solidFill>
                <a:latin typeface="NikoshBAN" pitchFamily="2" charset="0"/>
                <a:cs typeface="NikoshBAN" pitchFamily="2" charset="0"/>
              </a:rPr>
              <a:t>।</a:t>
            </a:r>
            <a:r>
              <a:rPr lang="en-US" sz="2800" dirty="0">
                <a:solidFill>
                  <a:srgbClr val="FFFF00"/>
                </a:solidFill>
                <a:latin typeface="NikoshBAN" pitchFamily="2" charset="0"/>
                <a:cs typeface="NikoshBAN" pitchFamily="2" charset="0"/>
              </a:rPr>
              <a:t> </a:t>
            </a:r>
            <a:r>
              <a:rPr lang="bn-BD" sz="2800" dirty="0">
                <a:solidFill>
                  <a:srgbClr val="FFFF00"/>
                </a:solidFill>
                <a:latin typeface="NikoshBAN" pitchFamily="2" charset="0"/>
                <a:cs typeface="NikoshBAN" pitchFamily="2" charset="0"/>
              </a:rPr>
              <a:t>          </a:t>
            </a:r>
            <a:r>
              <a:rPr lang="en-US" sz="2800" dirty="0">
                <a:solidFill>
                  <a:srgbClr val="FFFF00"/>
                </a:solidFill>
                <a:latin typeface="NikoshBAN" pitchFamily="2" charset="0"/>
                <a:cs typeface="NikoshBAN" pitchFamily="2" charset="0"/>
              </a:rPr>
              <a:t>  </a:t>
            </a:r>
            <a:r>
              <a:rPr lang="en-US" sz="2800" dirty="0">
                <a:solidFill>
                  <a:srgbClr val="FFFF00"/>
                </a:solidFill>
                <a:latin typeface="Times New Roman" pitchFamily="18" charset="0"/>
                <a:cs typeface="Times New Roman" pitchFamily="18" charset="0"/>
              </a:rPr>
              <a:t>S + O</a:t>
            </a:r>
            <a:r>
              <a:rPr lang="en-US" sz="2800" baseline="-25000" dirty="0">
                <a:solidFill>
                  <a:srgbClr val="FFFF00"/>
                </a:solidFill>
                <a:latin typeface="Times New Roman" pitchFamily="18" charset="0"/>
                <a:cs typeface="Times New Roman" pitchFamily="18" charset="0"/>
              </a:rPr>
              <a:t>2</a:t>
            </a:r>
            <a:r>
              <a:rPr lang="en-US" sz="2800" dirty="0">
                <a:solidFill>
                  <a:srgbClr val="FFFF00"/>
                </a:solidFill>
                <a:latin typeface="Times New Roman" pitchFamily="18" charset="0"/>
                <a:cs typeface="Times New Roman" pitchFamily="18" charset="0"/>
              </a:rPr>
              <a:t>                       </a:t>
            </a:r>
            <a:r>
              <a:rPr lang="bn-BD" sz="2800" dirty="0">
                <a:solidFill>
                  <a:srgbClr val="FFFF00"/>
                </a:solidFill>
                <a:latin typeface="Times New Roman" pitchFamily="18" charset="0"/>
                <a:cs typeface="Times New Roman" pitchFamily="18" charset="0"/>
              </a:rPr>
              <a:t>      </a:t>
            </a:r>
            <a:r>
              <a:rPr lang="en-US" sz="2800" dirty="0">
                <a:solidFill>
                  <a:srgbClr val="FFFF00"/>
                </a:solidFill>
                <a:latin typeface="Times New Roman" pitchFamily="18" charset="0"/>
                <a:cs typeface="Times New Roman" pitchFamily="18" charset="0"/>
              </a:rPr>
              <a:t>SO</a:t>
            </a:r>
            <a:r>
              <a:rPr lang="en-US" sz="2800" baseline="-25000" dirty="0">
                <a:solidFill>
                  <a:srgbClr val="FFFF00"/>
                </a:solidFill>
                <a:latin typeface="Times New Roman" pitchFamily="18" charset="0"/>
                <a:cs typeface="Times New Roman" pitchFamily="18" charset="0"/>
              </a:rPr>
              <a:t>2</a:t>
            </a:r>
            <a:endParaRPr lang="en-US" sz="2800" dirty="0">
              <a:solidFill>
                <a:srgbClr val="FFFF00"/>
              </a:solidFill>
              <a:latin typeface="Times New Roman" pitchFamily="18" charset="0"/>
              <a:cs typeface="Times New Roman" pitchFamily="18" charset="0"/>
            </a:endParaRPr>
          </a:p>
          <a:p>
            <a:endParaRPr lang="bn-BD" sz="800" b="1" dirty="0">
              <a:solidFill>
                <a:srgbClr val="FFFF00"/>
              </a:solidFill>
              <a:latin typeface="NikoshBAN" pitchFamily="2" charset="0"/>
              <a:cs typeface="NikoshBAN" pitchFamily="2" charset="0"/>
            </a:endParaRPr>
          </a:p>
          <a:p>
            <a:r>
              <a:rPr lang="bn-BD" sz="2800" b="1" dirty="0">
                <a:solidFill>
                  <a:srgbClr val="00B0F0"/>
                </a:solidFill>
                <a:latin typeface="NikoshBAN" pitchFamily="2" charset="0"/>
                <a:cs typeface="NikoshBAN" pitchFamily="2" charset="0"/>
              </a:rPr>
              <a:t>ধাপ - </a:t>
            </a:r>
            <a:r>
              <a:rPr lang="en-US" sz="2800" b="1" dirty="0">
                <a:solidFill>
                  <a:srgbClr val="00B0F0"/>
                </a:solidFill>
                <a:latin typeface="Times New Roman" pitchFamily="18" charset="0"/>
                <a:cs typeface="Times New Roman" pitchFamily="18" charset="0"/>
              </a:rPr>
              <a:t>2:</a:t>
            </a:r>
            <a:r>
              <a:rPr lang="en-US" sz="2800" dirty="0">
                <a:solidFill>
                  <a:srgbClr val="00B0F0"/>
                </a:solidFill>
                <a:latin typeface="NikoshBAN" pitchFamily="2" charset="0"/>
                <a:cs typeface="NikoshBAN" pitchFamily="2" charset="0"/>
              </a:rPr>
              <a:t> </a:t>
            </a:r>
            <a:r>
              <a:rPr lang="bn-BD" sz="2800" dirty="0">
                <a:solidFill>
                  <a:srgbClr val="FFFF00"/>
                </a:solidFill>
                <a:latin typeface="NikoshBAN" pitchFamily="2" charset="0"/>
                <a:cs typeface="NikoshBAN" pitchFamily="2" charset="0"/>
              </a:rPr>
              <a:t>উৎপন্ন</a:t>
            </a:r>
            <a:r>
              <a:rPr lang="as-IN" sz="2800" dirty="0">
                <a:solidFill>
                  <a:srgbClr val="FFFF00"/>
                </a:solidFill>
                <a:latin typeface="NikoshBAN" pitchFamily="2" charset="0"/>
                <a:cs typeface="NikoshBAN" pitchFamily="2" charset="0"/>
              </a:rPr>
              <a:t> সালফার ডাই</a:t>
            </a:r>
            <a:r>
              <a:rPr lang="en-US" sz="2800" dirty="0">
                <a:solidFill>
                  <a:srgbClr val="FFFF00"/>
                </a:solidFill>
                <a:latin typeface="NikoshBAN" pitchFamily="2" charset="0"/>
                <a:cs typeface="NikoshBAN" pitchFamily="2" charset="0"/>
              </a:rPr>
              <a:t>-</a:t>
            </a:r>
            <a:r>
              <a:rPr lang="as-IN" sz="2800" dirty="0">
                <a:solidFill>
                  <a:srgbClr val="FFFF00"/>
                </a:solidFill>
                <a:latin typeface="NikoshBAN" pitchFamily="2" charset="0"/>
                <a:cs typeface="NikoshBAN" pitchFamily="2" charset="0"/>
              </a:rPr>
              <a:t>অক্সাইড </a:t>
            </a:r>
            <a:r>
              <a:rPr lang="en-US" sz="2800" dirty="0">
                <a:solidFill>
                  <a:srgbClr val="FFFF00"/>
                </a:solidFill>
                <a:latin typeface="NikoshBAN" pitchFamily="2" charset="0"/>
                <a:cs typeface="NikoshBAN" pitchFamily="2" charset="0"/>
              </a:rPr>
              <a:t>(</a:t>
            </a:r>
            <a:r>
              <a:rPr lang="en-US" sz="2400" dirty="0">
                <a:solidFill>
                  <a:srgbClr val="FFFF00"/>
                </a:solidFill>
                <a:latin typeface="Times New Roman" pitchFamily="18" charset="0"/>
                <a:cs typeface="Times New Roman" pitchFamily="18" charset="0"/>
              </a:rPr>
              <a:t>SO</a:t>
            </a:r>
            <a:r>
              <a:rPr lang="en-US" sz="2400" baseline="-25000" dirty="0">
                <a:solidFill>
                  <a:srgbClr val="FFFF00"/>
                </a:solidFill>
                <a:latin typeface="Times New Roman" pitchFamily="18" charset="0"/>
                <a:cs typeface="Times New Roman" pitchFamily="18" charset="0"/>
              </a:rPr>
              <a:t>2</a:t>
            </a:r>
            <a:r>
              <a:rPr lang="en-US" sz="2800" dirty="0">
                <a:solidFill>
                  <a:srgbClr val="FFFF00"/>
                </a:solidFill>
                <a:latin typeface="Times New Roman" pitchFamily="18" charset="0"/>
                <a:cs typeface="Times New Roman" pitchFamily="18" charset="0"/>
              </a:rPr>
              <a:t>) </a:t>
            </a:r>
            <a:r>
              <a:rPr lang="as-IN" sz="2800" dirty="0">
                <a:solidFill>
                  <a:srgbClr val="FFFF00"/>
                </a:solidFill>
                <a:latin typeface="NikoshBAN" pitchFamily="2" charset="0"/>
                <a:cs typeface="NikoshBAN" pitchFamily="2" charset="0"/>
              </a:rPr>
              <a:t>কে বায়ুর সঙ্গে মিশিয়ে </a:t>
            </a:r>
            <a:r>
              <a:rPr lang="en-US" sz="2400" dirty="0">
                <a:solidFill>
                  <a:srgbClr val="FFFF00"/>
                </a:solidFill>
                <a:latin typeface="Times New Roman" pitchFamily="18" charset="0"/>
                <a:cs typeface="Times New Roman" pitchFamily="18" charset="0"/>
              </a:rPr>
              <a:t>450</a:t>
            </a:r>
            <a:r>
              <a:rPr lang="en-US" sz="2800" dirty="0">
                <a:solidFill>
                  <a:srgbClr val="FFFF00"/>
                </a:solidFill>
                <a:latin typeface="Times New Roman" pitchFamily="18" charset="0"/>
                <a:cs typeface="Times New Roman" pitchFamily="18" charset="0"/>
              </a:rPr>
              <a:t> </a:t>
            </a:r>
            <a:r>
              <a:rPr lang="en-US" sz="2800" dirty="0" err="1">
                <a:solidFill>
                  <a:srgbClr val="FFFF00"/>
                </a:solidFill>
                <a:latin typeface="NikoshBAN" pitchFamily="2" charset="0"/>
                <a:cs typeface="NikoshBAN" pitchFamily="2" charset="0"/>
              </a:rPr>
              <a:t>ডিগ্রী</a:t>
            </a:r>
            <a:r>
              <a:rPr lang="en-US" sz="2800" dirty="0">
                <a:solidFill>
                  <a:srgbClr val="FFFF00"/>
                </a:solidFill>
                <a:latin typeface="Times New Roman" pitchFamily="18" charset="0"/>
                <a:cs typeface="Times New Roman" pitchFamily="18" charset="0"/>
              </a:rPr>
              <a:t> </a:t>
            </a:r>
            <a:r>
              <a:rPr lang="en-US" sz="2400" dirty="0">
                <a:solidFill>
                  <a:srgbClr val="FFFF00"/>
                </a:solidFill>
                <a:latin typeface="Times New Roman" pitchFamily="18" charset="0"/>
                <a:cs typeface="Times New Roman" pitchFamily="18" charset="0"/>
              </a:rPr>
              <a:t>C -</a:t>
            </a:r>
            <a:r>
              <a:rPr lang="bn-BD" sz="2400" dirty="0">
                <a:solidFill>
                  <a:srgbClr val="FFFF00"/>
                </a:solidFill>
                <a:latin typeface="Times New Roman" pitchFamily="18" charset="0"/>
                <a:cs typeface="Times New Roman" pitchFamily="18" charset="0"/>
              </a:rPr>
              <a:t> </a:t>
            </a:r>
            <a:r>
              <a:rPr lang="en-US" sz="2400" dirty="0">
                <a:solidFill>
                  <a:srgbClr val="FFFF00"/>
                </a:solidFill>
                <a:latin typeface="Times New Roman" pitchFamily="18" charset="0"/>
                <a:cs typeface="Times New Roman" pitchFamily="18" charset="0"/>
              </a:rPr>
              <a:t>550 </a:t>
            </a:r>
            <a:r>
              <a:rPr lang="en-US" sz="2800" dirty="0" err="1">
                <a:solidFill>
                  <a:srgbClr val="FFFF00"/>
                </a:solidFill>
                <a:latin typeface="NikoshBAN" pitchFamily="2" charset="0"/>
                <a:cs typeface="NikoshBAN" pitchFamily="2" charset="0"/>
              </a:rPr>
              <a:t>ডিগ্রী</a:t>
            </a:r>
            <a:r>
              <a:rPr lang="en-US" sz="2800" dirty="0">
                <a:solidFill>
                  <a:srgbClr val="FFFF00"/>
                </a:solidFill>
                <a:latin typeface="Times New Roman" pitchFamily="18" charset="0"/>
                <a:cs typeface="Times New Roman" pitchFamily="18" charset="0"/>
              </a:rPr>
              <a:t> </a:t>
            </a:r>
            <a:r>
              <a:rPr lang="en-US" sz="2400" dirty="0">
                <a:solidFill>
                  <a:srgbClr val="FFFF00"/>
                </a:solidFill>
                <a:latin typeface="Times New Roman" pitchFamily="18" charset="0"/>
                <a:cs typeface="Times New Roman" pitchFamily="18" charset="0"/>
              </a:rPr>
              <a:t>C</a:t>
            </a:r>
            <a:r>
              <a:rPr lang="en-US" sz="2800" dirty="0">
                <a:solidFill>
                  <a:srgbClr val="FFFF00"/>
                </a:solidFill>
                <a:latin typeface="Times New Roman" pitchFamily="18" charset="0"/>
                <a:cs typeface="Times New Roman" pitchFamily="18" charset="0"/>
              </a:rPr>
              <a:t>  </a:t>
            </a:r>
            <a:r>
              <a:rPr lang="as-IN" sz="2800" dirty="0">
                <a:solidFill>
                  <a:srgbClr val="FFFF00"/>
                </a:solidFill>
                <a:latin typeface="NikoshBAN" pitchFamily="2" charset="0"/>
                <a:cs typeface="NikoshBAN" pitchFamily="2" charset="0"/>
              </a:rPr>
              <a:t>উষ্ণতায় উত্তপ্ত প্ল্যাটিনাম অ্যাসবেসটস অথবা ভ্যানডিয়াম পেন্টক্সাইডের </a:t>
            </a:r>
            <a:r>
              <a:rPr lang="bn-BD" sz="2800" dirty="0">
                <a:solidFill>
                  <a:srgbClr val="FFFF00"/>
                </a:solidFill>
                <a:latin typeface="NikoshBAN" pitchFamily="2" charset="0"/>
                <a:cs typeface="NikoshBAN" pitchFamily="2" charset="0"/>
              </a:rPr>
              <a:t>( প্রভাব</a:t>
            </a:r>
            <a:r>
              <a:rPr lang="as-IN" sz="2800" dirty="0">
                <a:solidFill>
                  <a:srgbClr val="FFFF00"/>
                </a:solidFill>
                <a:latin typeface="NikoshBAN" pitchFamily="2" charset="0"/>
                <a:cs typeface="NikoshBAN" pitchFamily="2" charset="0"/>
              </a:rPr>
              <a:t>ক) </a:t>
            </a:r>
            <a:r>
              <a:rPr lang="bn-BD" sz="2800" dirty="0">
                <a:solidFill>
                  <a:srgbClr val="FFFF00"/>
                </a:solidFill>
                <a:latin typeface="NikoshBAN" pitchFamily="2" charset="0"/>
                <a:cs typeface="NikoshBAN" pitchFamily="2" charset="0"/>
              </a:rPr>
              <a:t>উ</a:t>
            </a:r>
            <a:r>
              <a:rPr lang="as-IN" sz="2800" dirty="0">
                <a:solidFill>
                  <a:srgbClr val="FFFF00"/>
                </a:solidFill>
                <a:latin typeface="NikoshBAN" pitchFamily="2" charset="0"/>
                <a:cs typeface="NikoshBAN" pitchFamily="2" charset="0"/>
              </a:rPr>
              <a:t>পর দিয়ে চালনা করলে </a:t>
            </a:r>
            <a:r>
              <a:rPr lang="bn-BD" sz="2800" dirty="0">
                <a:solidFill>
                  <a:srgbClr val="FFFF00"/>
                </a:solidFill>
                <a:latin typeface="NikoshBAN" pitchFamily="2" charset="0"/>
                <a:cs typeface="NikoshBAN" pitchFamily="2" charset="0"/>
              </a:rPr>
              <a:t> </a:t>
            </a:r>
            <a:r>
              <a:rPr lang="as-IN" sz="2800" dirty="0">
                <a:solidFill>
                  <a:srgbClr val="FFFF00"/>
                </a:solidFill>
                <a:latin typeface="NikoshBAN" pitchFamily="2" charset="0"/>
                <a:cs typeface="NikoshBAN" pitchFamily="2" charset="0"/>
              </a:rPr>
              <a:t>সালফার</a:t>
            </a:r>
            <a:r>
              <a:rPr lang="bn-BD" sz="2800" dirty="0">
                <a:solidFill>
                  <a:srgbClr val="FFFF00"/>
                </a:solidFill>
                <a:latin typeface="NikoshBAN" pitchFamily="2" charset="0"/>
                <a:cs typeface="NikoshBAN" pitchFamily="2" charset="0"/>
              </a:rPr>
              <a:t> </a:t>
            </a:r>
            <a:r>
              <a:rPr lang="as-IN" sz="2800" dirty="0">
                <a:solidFill>
                  <a:srgbClr val="FFFF00"/>
                </a:solidFill>
                <a:latin typeface="NikoshBAN" pitchFamily="2" charset="0"/>
                <a:cs typeface="NikoshBAN" pitchFamily="2" charset="0"/>
              </a:rPr>
              <a:t> ডাই</a:t>
            </a:r>
            <a:r>
              <a:rPr lang="bn-BD" sz="2800" dirty="0">
                <a:solidFill>
                  <a:srgbClr val="FFFF00"/>
                </a:solidFill>
                <a:latin typeface="NikoshBAN" pitchFamily="2" charset="0"/>
                <a:cs typeface="NikoshBAN" pitchFamily="2" charset="0"/>
              </a:rPr>
              <a:t>-</a:t>
            </a:r>
            <a:r>
              <a:rPr lang="as-IN" sz="2800" dirty="0">
                <a:solidFill>
                  <a:srgbClr val="FFFF00"/>
                </a:solidFill>
                <a:latin typeface="NikoshBAN" pitchFamily="2" charset="0"/>
                <a:cs typeface="NikoshBAN" pitchFamily="2" charset="0"/>
              </a:rPr>
              <a:t>অক্সাইড</a:t>
            </a:r>
            <a:r>
              <a:rPr lang="bn-BD" sz="2800" dirty="0">
                <a:solidFill>
                  <a:srgbClr val="FF0066"/>
                </a:solidFill>
                <a:latin typeface="NikoshBAN" pitchFamily="2" charset="0"/>
                <a:cs typeface="NikoshBAN" pitchFamily="2" charset="0"/>
              </a:rPr>
              <a:t> </a:t>
            </a:r>
            <a:r>
              <a:rPr lang="bn-BD" sz="2800" dirty="0">
                <a:solidFill>
                  <a:srgbClr val="FFFF00"/>
                </a:solidFill>
                <a:latin typeface="NikoshBAN" pitchFamily="2" charset="0"/>
                <a:cs typeface="NikoshBAN" pitchFamily="2" charset="0"/>
              </a:rPr>
              <a:t>এবং অক্সিজেন বিক্রিয়া করে সালফার </a:t>
            </a:r>
            <a:r>
              <a:rPr lang="bn-IN" sz="2800" dirty="0">
                <a:solidFill>
                  <a:srgbClr val="FFFF00"/>
                </a:solidFill>
                <a:latin typeface="NikoshBAN" pitchFamily="2" charset="0"/>
                <a:cs typeface="NikoshBAN" pitchFamily="2" charset="0"/>
              </a:rPr>
              <a:t>ট্রাই</a:t>
            </a:r>
            <a:r>
              <a:rPr lang="bn-BD" sz="2800" dirty="0">
                <a:solidFill>
                  <a:srgbClr val="FFFF00"/>
                </a:solidFill>
                <a:latin typeface="NikoshBAN" pitchFamily="2" charset="0"/>
                <a:cs typeface="NikoshBAN" pitchFamily="2" charset="0"/>
              </a:rPr>
              <a:t>-</a:t>
            </a:r>
            <a:r>
              <a:rPr lang="bn-IN" sz="2800" dirty="0">
                <a:solidFill>
                  <a:srgbClr val="FFFF00"/>
                </a:solidFill>
                <a:latin typeface="NikoshBAN" pitchFamily="2" charset="0"/>
                <a:cs typeface="NikoshBAN" pitchFamily="2" charset="0"/>
              </a:rPr>
              <a:t>অক্সাইড</a:t>
            </a:r>
            <a:r>
              <a:rPr lang="bn-BD" sz="2800" dirty="0">
                <a:solidFill>
                  <a:srgbClr val="FFFF00"/>
                </a:solidFill>
                <a:latin typeface="NikoshBAN" pitchFamily="2" charset="0"/>
                <a:cs typeface="NikoshBAN" pitchFamily="2" charset="0"/>
              </a:rPr>
              <a:t> (</a:t>
            </a:r>
            <a:r>
              <a:rPr lang="en-US" sz="2800" dirty="0">
                <a:solidFill>
                  <a:srgbClr val="FFFF00"/>
                </a:solidFill>
                <a:latin typeface="Times New Roman" pitchFamily="18" charset="0"/>
                <a:cs typeface="Times New Roman" pitchFamily="18" charset="0"/>
              </a:rPr>
              <a:t>SO</a:t>
            </a:r>
            <a:r>
              <a:rPr lang="en-US" sz="2800" baseline="-30000" dirty="0">
                <a:solidFill>
                  <a:srgbClr val="FFFF00"/>
                </a:solidFill>
                <a:latin typeface="Times New Roman" pitchFamily="18" charset="0"/>
                <a:cs typeface="Times New Roman" pitchFamily="18" charset="0"/>
              </a:rPr>
              <a:t>3</a:t>
            </a:r>
            <a:r>
              <a:rPr lang="bn-BD" sz="2800" dirty="0">
                <a:solidFill>
                  <a:srgbClr val="FFFF00"/>
                </a:solidFill>
                <a:latin typeface="Times New Roman" pitchFamily="18" charset="0"/>
                <a:cs typeface="Times New Roman" pitchFamily="18" charset="0"/>
              </a:rPr>
              <a:t>)</a:t>
            </a:r>
            <a:r>
              <a:rPr lang="en-US" sz="2800" dirty="0">
                <a:solidFill>
                  <a:srgbClr val="FFFF00"/>
                </a:solidFill>
                <a:latin typeface="Times New Roman" pitchFamily="18" charset="0"/>
                <a:cs typeface="Times New Roman" pitchFamily="18" charset="0"/>
              </a:rPr>
              <a:t> </a:t>
            </a:r>
            <a:r>
              <a:rPr lang="bn-BD" sz="2800" dirty="0">
                <a:solidFill>
                  <a:srgbClr val="FFFF00"/>
                </a:solidFill>
                <a:latin typeface="NikoshBAN" pitchFamily="2" charset="0"/>
                <a:cs typeface="NikoshBAN" pitchFamily="2" charset="0"/>
              </a:rPr>
              <a:t>উৎপন্ন</a:t>
            </a:r>
            <a:r>
              <a:rPr lang="bn-IN" sz="2800" dirty="0">
                <a:solidFill>
                  <a:srgbClr val="FFFF00"/>
                </a:solidFill>
                <a:latin typeface="NikoshBAN" pitchFamily="2" charset="0"/>
                <a:cs typeface="NikoshBAN" pitchFamily="2" charset="0"/>
              </a:rPr>
              <a:t> করে ।</a:t>
            </a:r>
            <a:endParaRPr lang="bn-BD" sz="2800" dirty="0">
              <a:solidFill>
                <a:srgbClr val="FFFF00"/>
              </a:solidFill>
              <a:latin typeface="NikoshBAN" pitchFamily="2" charset="0"/>
              <a:cs typeface="NikoshBAN" pitchFamily="2" charset="0"/>
            </a:endParaRPr>
          </a:p>
          <a:p>
            <a:r>
              <a:rPr lang="bn-BD" sz="2800" dirty="0">
                <a:solidFill>
                  <a:srgbClr val="FFFF00"/>
                </a:solidFill>
                <a:latin typeface="Times New Roman" pitchFamily="18" charset="0"/>
                <a:cs typeface="Times New Roman" pitchFamily="18" charset="0"/>
              </a:rPr>
              <a:t>                 2</a:t>
            </a:r>
            <a:r>
              <a:rPr lang="en-US" sz="2800" dirty="0">
                <a:solidFill>
                  <a:srgbClr val="FFFF00"/>
                </a:solidFill>
                <a:latin typeface="Times New Roman" pitchFamily="18" charset="0"/>
                <a:cs typeface="Times New Roman" pitchFamily="18" charset="0"/>
              </a:rPr>
              <a:t>SO</a:t>
            </a:r>
            <a:r>
              <a:rPr lang="en-US" sz="2800" baseline="-25000" dirty="0">
                <a:solidFill>
                  <a:srgbClr val="FFFF00"/>
                </a:solidFill>
                <a:latin typeface="Times New Roman" pitchFamily="18" charset="0"/>
                <a:cs typeface="Times New Roman" pitchFamily="18" charset="0"/>
              </a:rPr>
              <a:t>2</a:t>
            </a:r>
            <a:r>
              <a:rPr lang="en-US" sz="2800" dirty="0">
                <a:solidFill>
                  <a:srgbClr val="FFFF00"/>
                </a:solidFill>
                <a:latin typeface="Times New Roman" pitchFamily="18" charset="0"/>
                <a:cs typeface="Times New Roman" pitchFamily="18" charset="0"/>
              </a:rPr>
              <a:t> + O</a:t>
            </a:r>
            <a:r>
              <a:rPr lang="en-US" sz="2800" baseline="-25000" dirty="0">
                <a:solidFill>
                  <a:srgbClr val="FFFF00"/>
                </a:solidFill>
                <a:latin typeface="Times New Roman" pitchFamily="18" charset="0"/>
                <a:cs typeface="Times New Roman" pitchFamily="18" charset="0"/>
              </a:rPr>
              <a:t>2</a:t>
            </a:r>
            <a:r>
              <a:rPr lang="en-US" sz="2800" dirty="0">
                <a:solidFill>
                  <a:srgbClr val="FFFF00"/>
                </a:solidFill>
                <a:latin typeface="Times New Roman" pitchFamily="18" charset="0"/>
                <a:cs typeface="Times New Roman" pitchFamily="18" charset="0"/>
              </a:rPr>
              <a:t>                       </a:t>
            </a:r>
            <a:r>
              <a:rPr lang="bn-BD" sz="2800" dirty="0">
                <a:solidFill>
                  <a:srgbClr val="FFFF00"/>
                </a:solidFill>
                <a:latin typeface="Times New Roman" pitchFamily="18" charset="0"/>
                <a:cs typeface="Times New Roman" pitchFamily="18" charset="0"/>
              </a:rPr>
              <a:t>        2</a:t>
            </a:r>
            <a:r>
              <a:rPr lang="en-US" sz="2800" dirty="0">
                <a:solidFill>
                  <a:srgbClr val="FFFF00"/>
                </a:solidFill>
                <a:latin typeface="Times New Roman" pitchFamily="18" charset="0"/>
                <a:cs typeface="Times New Roman" pitchFamily="18" charset="0"/>
              </a:rPr>
              <a:t>SO</a:t>
            </a:r>
            <a:r>
              <a:rPr lang="bn-BD" sz="2800" baseline="-25000" dirty="0">
                <a:solidFill>
                  <a:srgbClr val="FFFF00"/>
                </a:solidFill>
                <a:latin typeface="Times New Roman" pitchFamily="18" charset="0"/>
                <a:cs typeface="Times New Roman" pitchFamily="18" charset="0"/>
              </a:rPr>
              <a:t>3    </a:t>
            </a:r>
          </a:p>
          <a:p>
            <a:pPr lvl="0" eaLnBrk="0" fontAlgn="base" hangingPunct="0">
              <a:spcBef>
                <a:spcPct val="0"/>
              </a:spcBef>
              <a:spcAft>
                <a:spcPct val="0"/>
              </a:spcAft>
            </a:pPr>
            <a:endParaRPr lang="bn-BD" sz="800" b="1" dirty="0">
              <a:solidFill>
                <a:srgbClr val="FFFF00"/>
              </a:solidFill>
              <a:latin typeface="NikoshBAN" pitchFamily="2" charset="0"/>
              <a:cs typeface="NikoshBAN" pitchFamily="2" charset="0"/>
            </a:endParaRPr>
          </a:p>
          <a:p>
            <a:pPr lvl="0" eaLnBrk="0" fontAlgn="base" hangingPunct="0">
              <a:spcBef>
                <a:spcPct val="0"/>
              </a:spcBef>
              <a:spcAft>
                <a:spcPct val="0"/>
              </a:spcAft>
            </a:pPr>
            <a:r>
              <a:rPr lang="bn-BD" sz="2800" b="1" dirty="0">
                <a:solidFill>
                  <a:srgbClr val="00B0F0"/>
                </a:solidFill>
                <a:latin typeface="NikoshBAN" pitchFamily="2" charset="0"/>
                <a:cs typeface="NikoshBAN" pitchFamily="2" charset="0"/>
              </a:rPr>
              <a:t>ধাপ - </a:t>
            </a:r>
            <a:r>
              <a:rPr lang="en-US" sz="2800" b="1" dirty="0">
                <a:solidFill>
                  <a:srgbClr val="00B0F0"/>
                </a:solidFill>
                <a:latin typeface="Times New Roman" pitchFamily="18" charset="0"/>
                <a:cs typeface="Times New Roman" pitchFamily="18" charset="0"/>
              </a:rPr>
              <a:t>3:</a:t>
            </a:r>
            <a:r>
              <a:rPr lang="bn-BD" sz="2800" dirty="0">
                <a:solidFill>
                  <a:srgbClr val="00B0F0"/>
                </a:solidFill>
                <a:latin typeface="NikoshBAN" pitchFamily="2" charset="0"/>
                <a:cs typeface="NikoshBAN" pitchFamily="2" charset="0"/>
              </a:rPr>
              <a:t> </a:t>
            </a:r>
            <a:r>
              <a:rPr lang="bn-IN" sz="2800" dirty="0">
                <a:solidFill>
                  <a:srgbClr val="FFFF00"/>
                </a:solidFill>
                <a:latin typeface="NikoshBAN" pitchFamily="2" charset="0"/>
                <a:cs typeface="NikoshBAN" pitchFamily="2" charset="0"/>
              </a:rPr>
              <a:t>উত্পন্ন সালফার ট্রাইঅক্সাইড </a:t>
            </a:r>
            <a:r>
              <a:rPr lang="en-US" sz="2800" dirty="0">
                <a:solidFill>
                  <a:srgbClr val="FFFF00"/>
                </a:solidFill>
                <a:latin typeface="NikoshBAN" pitchFamily="2" charset="0"/>
                <a:cs typeface="NikoshBAN" pitchFamily="2" charset="0"/>
              </a:rPr>
              <a:t>98%</a:t>
            </a:r>
            <a:r>
              <a:rPr lang="bn-IN" sz="2800" dirty="0">
                <a:solidFill>
                  <a:srgbClr val="FFFF00"/>
                </a:solidFill>
                <a:latin typeface="NikoshBAN" pitchFamily="2" charset="0"/>
                <a:cs typeface="NikoshBAN" pitchFamily="2" charset="0"/>
              </a:rPr>
              <a:t> গাঢ় </a:t>
            </a:r>
            <a:r>
              <a:rPr lang="en-US" sz="2400" dirty="0">
                <a:solidFill>
                  <a:srgbClr val="FFFF00"/>
                </a:solidFill>
                <a:latin typeface="Times New Roman" pitchFamily="18" charset="0"/>
                <a:cs typeface="Times New Roman" pitchFamily="18" charset="0"/>
              </a:rPr>
              <a:t>H</a:t>
            </a:r>
            <a:r>
              <a:rPr lang="en-US" sz="2400" baseline="-30000" dirty="0">
                <a:solidFill>
                  <a:srgbClr val="FFFF00"/>
                </a:solidFill>
                <a:latin typeface="Times New Roman" pitchFamily="18" charset="0"/>
                <a:cs typeface="Times New Roman" pitchFamily="18" charset="0"/>
              </a:rPr>
              <a:t>2</a:t>
            </a:r>
            <a:r>
              <a:rPr lang="en-US" sz="2400" dirty="0">
                <a:solidFill>
                  <a:srgbClr val="FFFF00"/>
                </a:solidFill>
                <a:latin typeface="Times New Roman" pitchFamily="18" charset="0"/>
                <a:cs typeface="Times New Roman" pitchFamily="18" charset="0"/>
              </a:rPr>
              <a:t>SO</a:t>
            </a:r>
            <a:r>
              <a:rPr lang="en-US" sz="2400" baseline="-30000" dirty="0">
                <a:solidFill>
                  <a:srgbClr val="FFFF00"/>
                </a:solidFill>
                <a:latin typeface="Times New Roman" pitchFamily="18" charset="0"/>
                <a:cs typeface="Times New Roman" pitchFamily="18" charset="0"/>
              </a:rPr>
              <a:t>4</a:t>
            </a:r>
            <a:r>
              <a:rPr lang="en-US" sz="2800" dirty="0">
                <a:solidFill>
                  <a:srgbClr val="FFFF00"/>
                </a:solidFill>
                <a:latin typeface="NikoshBAN" pitchFamily="2" charset="0"/>
                <a:cs typeface="NikoshBAN" pitchFamily="2" charset="0"/>
              </a:rPr>
              <a:t> </a:t>
            </a:r>
            <a:r>
              <a:rPr lang="bn-IN" sz="2800" dirty="0">
                <a:solidFill>
                  <a:srgbClr val="FFFF00"/>
                </a:solidFill>
                <a:latin typeface="NikoshBAN" pitchFamily="2" charset="0"/>
                <a:cs typeface="NikoshBAN" pitchFamily="2" charset="0"/>
              </a:rPr>
              <a:t>দ্বারা শোষিত হলে</a:t>
            </a:r>
            <a:r>
              <a:rPr lang="en-US" sz="2800" dirty="0">
                <a:solidFill>
                  <a:srgbClr val="FFFF00"/>
                </a:solidFill>
                <a:latin typeface="NikoshBAN" pitchFamily="2" charset="0"/>
                <a:cs typeface="NikoshBAN" pitchFamily="2" charset="0"/>
              </a:rPr>
              <a:t> অ</a:t>
            </a:r>
            <a:r>
              <a:rPr lang="bn-IN" sz="2800" dirty="0">
                <a:solidFill>
                  <a:srgbClr val="FFFF00"/>
                </a:solidFill>
                <a:latin typeface="NikoshBAN" pitchFamily="2" charset="0"/>
                <a:cs typeface="NikoshBAN" pitchFamily="2" charset="0"/>
              </a:rPr>
              <a:t>লিয়াম</a:t>
            </a:r>
            <a:r>
              <a:rPr lang="en-US" sz="2800" dirty="0">
                <a:solidFill>
                  <a:srgbClr val="FFFF00"/>
                </a:solidFill>
                <a:latin typeface="NikoshBAN" pitchFamily="2" charset="0"/>
                <a:cs typeface="NikoshBAN" pitchFamily="2" charset="0"/>
              </a:rPr>
              <a:t> </a:t>
            </a:r>
            <a:r>
              <a:rPr lang="bn-IN" sz="2800" dirty="0">
                <a:solidFill>
                  <a:srgbClr val="FFFF00"/>
                </a:solidFill>
                <a:latin typeface="NikoshBAN" pitchFamily="2" charset="0"/>
                <a:cs typeface="NikoshBAN" pitchFamily="2" charset="0"/>
              </a:rPr>
              <a:t>বা</a:t>
            </a:r>
            <a:r>
              <a:rPr lang="en-US" sz="2800" dirty="0">
                <a:solidFill>
                  <a:srgbClr val="FFFF00"/>
                </a:solidFill>
                <a:latin typeface="NikoshBAN" pitchFamily="2" charset="0"/>
                <a:cs typeface="NikoshBAN" pitchFamily="2" charset="0"/>
              </a:rPr>
              <a:t> </a:t>
            </a:r>
            <a:r>
              <a:rPr lang="bn-IN" sz="2800" dirty="0">
                <a:solidFill>
                  <a:srgbClr val="FFFF00"/>
                </a:solidFill>
                <a:latin typeface="NikoshBAN" pitchFamily="2" charset="0"/>
                <a:cs typeface="NikoshBAN" pitchFamily="2" charset="0"/>
              </a:rPr>
              <a:t>ধুমায়মান সালফিউরিক অ্যাসিড</a:t>
            </a:r>
            <a:r>
              <a:rPr lang="en-US" sz="2800" dirty="0">
                <a:solidFill>
                  <a:srgbClr val="FFFF00"/>
                </a:solidFill>
                <a:latin typeface="NikoshBAN" pitchFamily="2" charset="0"/>
                <a:cs typeface="NikoshBAN" pitchFamily="2" charset="0"/>
              </a:rPr>
              <a:t> </a:t>
            </a:r>
            <a:r>
              <a:rPr lang="bn-IN" sz="2800" dirty="0">
                <a:solidFill>
                  <a:srgbClr val="FFFF00"/>
                </a:solidFill>
                <a:latin typeface="NikoshBAN" pitchFamily="2" charset="0"/>
                <a:cs typeface="NikoshBAN" pitchFamily="2" charset="0"/>
              </a:rPr>
              <a:t>উত্পন্ন হয়</a:t>
            </a:r>
            <a:r>
              <a:rPr lang="en-US" sz="2800" dirty="0">
                <a:solidFill>
                  <a:srgbClr val="FFFF00"/>
                </a:solidFill>
                <a:latin typeface="NikoshBAN" pitchFamily="2" charset="0"/>
                <a:cs typeface="NikoshBAN" pitchFamily="2" charset="0"/>
              </a:rPr>
              <a:t> </a:t>
            </a:r>
            <a:r>
              <a:rPr lang="bn-IN" sz="2800" dirty="0">
                <a:solidFill>
                  <a:srgbClr val="FFFF00"/>
                </a:solidFill>
                <a:latin typeface="NikoshBAN" pitchFamily="2" charset="0"/>
                <a:cs typeface="NikoshBAN" pitchFamily="2" charset="0"/>
              </a:rPr>
              <a:t>।</a:t>
            </a:r>
            <a:r>
              <a:rPr lang="en-US" sz="2800" dirty="0">
                <a:solidFill>
                  <a:srgbClr val="FFFF00"/>
                </a:solidFill>
                <a:latin typeface="NikoshBAN" pitchFamily="2" charset="0"/>
                <a:cs typeface="NikoshBAN" pitchFamily="2" charset="0"/>
              </a:rPr>
              <a:t> </a:t>
            </a:r>
          </a:p>
          <a:p>
            <a:pPr>
              <a:lnSpc>
                <a:spcPct val="150000"/>
              </a:lnSpc>
            </a:pPr>
            <a:r>
              <a:rPr lang="en-US" sz="2800" dirty="0">
                <a:solidFill>
                  <a:srgbClr val="FFFF00"/>
                </a:solidFill>
                <a:latin typeface="NikoshBAN" pitchFamily="2" charset="0"/>
                <a:cs typeface="NikoshBAN" pitchFamily="2" charset="0"/>
              </a:rPr>
              <a:t>    </a:t>
            </a:r>
            <a:r>
              <a:rPr lang="en-US" sz="2800" dirty="0">
                <a:solidFill>
                  <a:srgbClr val="FFFF00"/>
                </a:solidFill>
                <a:latin typeface="Times New Roman" pitchFamily="18" charset="0"/>
                <a:cs typeface="Times New Roman" pitchFamily="18" charset="0"/>
              </a:rPr>
              <a:t>H</a:t>
            </a:r>
            <a:r>
              <a:rPr lang="en-US" sz="2800" baseline="-30000" dirty="0">
                <a:solidFill>
                  <a:srgbClr val="FFFF00"/>
                </a:solidFill>
                <a:latin typeface="Times New Roman" pitchFamily="18" charset="0"/>
                <a:cs typeface="Times New Roman" pitchFamily="18" charset="0"/>
              </a:rPr>
              <a:t>2</a:t>
            </a:r>
            <a:r>
              <a:rPr lang="en-US" sz="2800" dirty="0">
                <a:solidFill>
                  <a:srgbClr val="FFFF00"/>
                </a:solidFill>
                <a:latin typeface="Times New Roman" pitchFamily="18" charset="0"/>
                <a:cs typeface="Times New Roman" pitchFamily="18" charset="0"/>
              </a:rPr>
              <a:t>SO</a:t>
            </a:r>
            <a:r>
              <a:rPr lang="en-US" sz="2800" baseline="-30000" dirty="0">
                <a:solidFill>
                  <a:srgbClr val="FFFF00"/>
                </a:solidFill>
                <a:latin typeface="Times New Roman" pitchFamily="18" charset="0"/>
                <a:cs typeface="Times New Roman" pitchFamily="18" charset="0"/>
              </a:rPr>
              <a:t>4</a:t>
            </a:r>
            <a:r>
              <a:rPr lang="bn-BD" sz="2800" baseline="-30000" dirty="0">
                <a:solidFill>
                  <a:srgbClr val="FFFF00"/>
                </a:solidFill>
                <a:latin typeface="Times New Roman" pitchFamily="18" charset="0"/>
                <a:cs typeface="Times New Roman" pitchFamily="18" charset="0"/>
              </a:rPr>
              <a:t> </a:t>
            </a:r>
            <a:r>
              <a:rPr lang="en-US" sz="2800" dirty="0">
                <a:solidFill>
                  <a:srgbClr val="FFFF00"/>
                </a:solidFill>
                <a:latin typeface="Times New Roman" pitchFamily="18" charset="0"/>
                <a:cs typeface="Times New Roman" pitchFamily="18" charset="0"/>
              </a:rPr>
              <a:t>+</a:t>
            </a:r>
            <a:r>
              <a:rPr lang="bn-BD" sz="2800" dirty="0">
                <a:solidFill>
                  <a:srgbClr val="FFFF00"/>
                </a:solidFill>
                <a:latin typeface="Times New Roman" pitchFamily="18" charset="0"/>
                <a:cs typeface="Times New Roman" pitchFamily="18" charset="0"/>
              </a:rPr>
              <a:t>  </a:t>
            </a:r>
            <a:r>
              <a:rPr lang="en-US" sz="2800" dirty="0">
                <a:solidFill>
                  <a:srgbClr val="FFFF00"/>
                </a:solidFill>
                <a:latin typeface="Times New Roman" pitchFamily="18" charset="0"/>
                <a:cs typeface="Times New Roman" pitchFamily="18" charset="0"/>
              </a:rPr>
              <a:t>SO</a:t>
            </a:r>
            <a:r>
              <a:rPr lang="en-US" sz="2800" baseline="-30000" dirty="0">
                <a:solidFill>
                  <a:srgbClr val="FFFF00"/>
                </a:solidFill>
                <a:latin typeface="Times New Roman" pitchFamily="18" charset="0"/>
                <a:cs typeface="Times New Roman" pitchFamily="18" charset="0"/>
              </a:rPr>
              <a:t>3</a:t>
            </a:r>
            <a:r>
              <a:rPr lang="en-US" sz="2800" dirty="0">
                <a:solidFill>
                  <a:srgbClr val="FFFF00"/>
                </a:solidFill>
                <a:latin typeface="Times New Roman" pitchFamily="18" charset="0"/>
                <a:cs typeface="Times New Roman" pitchFamily="18" charset="0"/>
              </a:rPr>
              <a:t>   </a:t>
            </a:r>
            <a:r>
              <a:rPr lang="bn-BD" sz="2800" dirty="0">
                <a:solidFill>
                  <a:srgbClr val="FFFF00"/>
                </a:solidFill>
                <a:latin typeface="Times New Roman" pitchFamily="18" charset="0"/>
                <a:cs typeface="Times New Roman" pitchFamily="18" charset="0"/>
              </a:rPr>
              <a:t>   </a:t>
            </a:r>
            <a:r>
              <a:rPr lang="en-US" sz="2800" dirty="0">
                <a:solidFill>
                  <a:srgbClr val="FFFF00"/>
                </a:solidFill>
                <a:latin typeface="Times New Roman" pitchFamily="18" charset="0"/>
                <a:cs typeface="Times New Roman" pitchFamily="18" charset="0"/>
              </a:rPr>
              <a:t> </a:t>
            </a:r>
            <a:r>
              <a:rPr lang="bn-BD" sz="2800" dirty="0">
                <a:solidFill>
                  <a:srgbClr val="FFFF00"/>
                </a:solidFill>
                <a:latin typeface="Times New Roman" pitchFamily="18" charset="0"/>
                <a:cs typeface="Times New Roman" pitchFamily="18" charset="0"/>
              </a:rPr>
              <a:t>                          </a:t>
            </a:r>
            <a:r>
              <a:rPr lang="en-US" sz="2800" dirty="0">
                <a:solidFill>
                  <a:srgbClr val="FFFF00"/>
                </a:solidFill>
                <a:latin typeface="Times New Roman" pitchFamily="18" charset="0"/>
                <a:cs typeface="Times New Roman" pitchFamily="18" charset="0"/>
              </a:rPr>
              <a:t>H</a:t>
            </a:r>
            <a:r>
              <a:rPr lang="en-US" sz="2800" baseline="-30000" dirty="0">
                <a:solidFill>
                  <a:srgbClr val="FFFF00"/>
                </a:solidFill>
                <a:latin typeface="Times New Roman" pitchFamily="18" charset="0"/>
                <a:cs typeface="Times New Roman" pitchFamily="18" charset="0"/>
              </a:rPr>
              <a:t>2</a:t>
            </a:r>
            <a:r>
              <a:rPr lang="en-US" sz="2800" dirty="0">
                <a:solidFill>
                  <a:srgbClr val="FFFF00"/>
                </a:solidFill>
                <a:latin typeface="Times New Roman" pitchFamily="18" charset="0"/>
                <a:cs typeface="Times New Roman" pitchFamily="18" charset="0"/>
              </a:rPr>
              <a:t>S</a:t>
            </a:r>
            <a:r>
              <a:rPr lang="en-US" sz="2800" baseline="-30000" dirty="0">
                <a:solidFill>
                  <a:srgbClr val="FFFF00"/>
                </a:solidFill>
                <a:latin typeface="Times New Roman" pitchFamily="18" charset="0"/>
                <a:cs typeface="Times New Roman" pitchFamily="18" charset="0"/>
              </a:rPr>
              <a:t>2</a:t>
            </a:r>
            <a:r>
              <a:rPr lang="en-US" sz="2800" dirty="0">
                <a:solidFill>
                  <a:srgbClr val="FFFF00"/>
                </a:solidFill>
                <a:latin typeface="Times New Roman" pitchFamily="18" charset="0"/>
                <a:cs typeface="Times New Roman" pitchFamily="18" charset="0"/>
              </a:rPr>
              <a:t>O</a:t>
            </a:r>
            <a:r>
              <a:rPr lang="en-US" sz="2800" baseline="-30000" dirty="0">
                <a:solidFill>
                  <a:srgbClr val="FFFF00"/>
                </a:solidFill>
                <a:latin typeface="Times New Roman" pitchFamily="18" charset="0"/>
                <a:cs typeface="Times New Roman" pitchFamily="18" charset="0"/>
              </a:rPr>
              <a:t>7</a:t>
            </a:r>
            <a:r>
              <a:rPr lang="en-US" sz="2800" dirty="0">
                <a:solidFill>
                  <a:srgbClr val="FFFF00"/>
                </a:solidFill>
                <a:latin typeface="NikoshBAN" pitchFamily="2" charset="0"/>
                <a:cs typeface="NikoshBAN" pitchFamily="2" charset="0"/>
              </a:rPr>
              <a:t> (অ</a:t>
            </a:r>
            <a:r>
              <a:rPr lang="bn-IN" sz="2800" dirty="0">
                <a:solidFill>
                  <a:srgbClr val="FFFF00"/>
                </a:solidFill>
                <a:latin typeface="NikoshBAN" pitchFamily="2" charset="0"/>
                <a:cs typeface="NikoshBAN" pitchFamily="2" charset="0"/>
              </a:rPr>
              <a:t>লিয়াম</a:t>
            </a:r>
            <a:r>
              <a:rPr lang="en-US" sz="2800" dirty="0">
                <a:solidFill>
                  <a:srgbClr val="FFFF00"/>
                </a:solidFill>
                <a:latin typeface="NikoshBAN" pitchFamily="2" charset="0"/>
                <a:cs typeface="NikoshBAN" pitchFamily="2" charset="0"/>
              </a:rPr>
              <a:t>)   </a:t>
            </a:r>
          </a:p>
          <a:p>
            <a:r>
              <a:rPr lang="bn-IN" sz="2800" dirty="0">
                <a:solidFill>
                  <a:srgbClr val="FFFF00"/>
                </a:solidFill>
                <a:latin typeface="NikoshBAN" pitchFamily="2" charset="0"/>
                <a:cs typeface="NikoshBAN" pitchFamily="2" charset="0"/>
              </a:rPr>
              <a:t>ধুমায়মান সালফিউরিক অ্যাসি</a:t>
            </a:r>
            <a:r>
              <a:rPr lang="bn-BD" sz="2800" dirty="0">
                <a:solidFill>
                  <a:srgbClr val="FFFF00"/>
                </a:solidFill>
                <a:latin typeface="NikoshBAN" pitchFamily="2" charset="0"/>
                <a:cs typeface="NikoshBAN" pitchFamily="2" charset="0"/>
              </a:rPr>
              <a:t>ডের সাথে </a:t>
            </a:r>
            <a:r>
              <a:rPr lang="en-US" sz="2800" dirty="0" err="1">
                <a:solidFill>
                  <a:srgbClr val="FFFF00"/>
                </a:solidFill>
                <a:latin typeface="NikoshBAN" pitchFamily="2" charset="0"/>
                <a:cs typeface="NikoshBAN" pitchFamily="2" charset="0"/>
              </a:rPr>
              <a:t>পানি</a:t>
            </a:r>
            <a:r>
              <a:rPr lang="bn-BD" sz="2800" dirty="0">
                <a:solidFill>
                  <a:srgbClr val="FFFF00"/>
                </a:solidFill>
                <a:latin typeface="NikoshBAN" pitchFamily="2" charset="0"/>
                <a:cs typeface="NikoshBAN" pitchFamily="2" charset="0"/>
              </a:rPr>
              <a:t>র বিক্রিয়া ঘটিয়ে তরল </a:t>
            </a:r>
            <a:r>
              <a:rPr lang="as-IN" sz="2800" dirty="0">
                <a:solidFill>
                  <a:srgbClr val="FFFF00"/>
                </a:solidFill>
                <a:latin typeface="NikoshBAN" pitchFamily="2" charset="0"/>
                <a:cs typeface="NikoshBAN" pitchFamily="2" charset="0"/>
              </a:rPr>
              <a:t> সালফিউরিক </a:t>
            </a:r>
            <a:r>
              <a:rPr lang="en-US" sz="2800" dirty="0">
                <a:solidFill>
                  <a:srgbClr val="FFFF00"/>
                </a:solidFill>
                <a:latin typeface="NikoshBAN" pitchFamily="2" charset="0"/>
                <a:cs typeface="NikoshBAN" pitchFamily="2" charset="0"/>
              </a:rPr>
              <a:t>এ</a:t>
            </a:r>
            <a:r>
              <a:rPr lang="as-IN" sz="2800" dirty="0">
                <a:solidFill>
                  <a:srgbClr val="FFFF00"/>
                </a:solidFill>
                <a:latin typeface="NikoshBAN" pitchFamily="2" charset="0"/>
                <a:cs typeface="NikoshBAN" pitchFamily="2" charset="0"/>
              </a:rPr>
              <a:t>সিড</a:t>
            </a:r>
            <a:r>
              <a:rPr lang="en-US" sz="2800" dirty="0">
                <a:solidFill>
                  <a:srgbClr val="FFFF00"/>
                </a:solidFill>
                <a:latin typeface="NikoshBAN" pitchFamily="2" charset="0"/>
                <a:cs typeface="NikoshBAN" pitchFamily="2" charset="0"/>
              </a:rPr>
              <a:t> </a:t>
            </a:r>
            <a:r>
              <a:rPr lang="bn-BD" sz="2800" dirty="0">
                <a:solidFill>
                  <a:srgbClr val="FFFF00"/>
                </a:solidFill>
                <a:latin typeface="NikoshBAN" pitchFamily="2" charset="0"/>
                <a:cs typeface="NikoshBAN" pitchFamily="2" charset="0"/>
              </a:rPr>
              <a:t>উৎপন্ন</a:t>
            </a:r>
            <a:r>
              <a:rPr lang="as-IN" sz="2800" dirty="0">
                <a:solidFill>
                  <a:srgbClr val="FFFF00"/>
                </a:solidFill>
                <a:latin typeface="NikoshBAN" pitchFamily="2" charset="0"/>
                <a:cs typeface="NikoshBAN" pitchFamily="2" charset="0"/>
              </a:rPr>
              <a:t> </a:t>
            </a:r>
            <a:r>
              <a:rPr lang="bn-BD" sz="2800" dirty="0">
                <a:solidFill>
                  <a:srgbClr val="FFFF00"/>
                </a:solidFill>
                <a:latin typeface="NikoshBAN" pitchFamily="2" charset="0"/>
                <a:cs typeface="NikoshBAN" pitchFamily="2" charset="0"/>
              </a:rPr>
              <a:t>করা </a:t>
            </a:r>
            <a:r>
              <a:rPr lang="as-IN" sz="2800" dirty="0">
                <a:solidFill>
                  <a:srgbClr val="FFFF00"/>
                </a:solidFill>
                <a:latin typeface="NikoshBAN" pitchFamily="2" charset="0"/>
                <a:cs typeface="NikoshBAN" pitchFamily="2" charset="0"/>
              </a:rPr>
              <a:t>হয় ।</a:t>
            </a:r>
            <a:r>
              <a:rPr lang="bn-BD" sz="2800" dirty="0">
                <a:solidFill>
                  <a:srgbClr val="FFFF00"/>
                </a:solidFill>
                <a:latin typeface="NikoshBAN" pitchFamily="2" charset="0"/>
                <a:cs typeface="NikoshBAN" pitchFamily="2" charset="0"/>
              </a:rPr>
              <a:t>  </a:t>
            </a:r>
            <a:endParaRPr lang="as-IN" sz="2800" dirty="0">
              <a:solidFill>
                <a:srgbClr val="FFFF00"/>
              </a:solidFill>
              <a:latin typeface="NikoshBAN" pitchFamily="2" charset="0"/>
              <a:cs typeface="NikoshBAN" pitchFamily="2" charset="0"/>
            </a:endParaRPr>
          </a:p>
          <a:p>
            <a:pPr>
              <a:lnSpc>
                <a:spcPct val="150000"/>
              </a:lnSpc>
            </a:pPr>
            <a:r>
              <a:rPr lang="as-IN" sz="2800" dirty="0">
                <a:solidFill>
                  <a:srgbClr val="FFFF00"/>
                </a:solidFill>
                <a:latin typeface="NikoshBAN" pitchFamily="2" charset="0"/>
                <a:cs typeface="NikoshBAN" pitchFamily="2" charset="0"/>
              </a:rPr>
              <a:t>    </a:t>
            </a:r>
            <a:r>
              <a:rPr lang="en-US" sz="2800" dirty="0">
                <a:solidFill>
                  <a:srgbClr val="FFFF00"/>
                </a:solidFill>
                <a:latin typeface="Times New Roman" pitchFamily="18" charset="0"/>
                <a:cs typeface="Times New Roman" pitchFamily="18" charset="0"/>
              </a:rPr>
              <a:t>H</a:t>
            </a:r>
            <a:r>
              <a:rPr lang="en-US" sz="2800" baseline="-25000" dirty="0">
                <a:solidFill>
                  <a:srgbClr val="FFFF00"/>
                </a:solidFill>
                <a:latin typeface="Times New Roman" pitchFamily="18" charset="0"/>
                <a:cs typeface="Times New Roman" pitchFamily="18" charset="0"/>
              </a:rPr>
              <a:t>2</a:t>
            </a:r>
            <a:r>
              <a:rPr lang="en-US" sz="2800" dirty="0">
                <a:solidFill>
                  <a:srgbClr val="FFFF00"/>
                </a:solidFill>
                <a:latin typeface="Times New Roman" pitchFamily="18" charset="0"/>
                <a:cs typeface="Times New Roman" pitchFamily="18" charset="0"/>
              </a:rPr>
              <a:t>S</a:t>
            </a:r>
            <a:r>
              <a:rPr lang="en-US" sz="2800" baseline="-25000" dirty="0">
                <a:solidFill>
                  <a:srgbClr val="FFFF00"/>
                </a:solidFill>
                <a:latin typeface="Times New Roman" pitchFamily="18" charset="0"/>
                <a:cs typeface="Times New Roman" pitchFamily="18" charset="0"/>
              </a:rPr>
              <a:t>2</a:t>
            </a:r>
            <a:r>
              <a:rPr lang="en-US" sz="2800" dirty="0">
                <a:solidFill>
                  <a:srgbClr val="FFFF00"/>
                </a:solidFill>
                <a:latin typeface="Times New Roman" pitchFamily="18" charset="0"/>
                <a:cs typeface="Times New Roman" pitchFamily="18" charset="0"/>
              </a:rPr>
              <a:t>O</a:t>
            </a:r>
            <a:r>
              <a:rPr lang="en-US" sz="2800" baseline="-25000" dirty="0">
                <a:solidFill>
                  <a:srgbClr val="FFFF00"/>
                </a:solidFill>
                <a:latin typeface="Times New Roman" pitchFamily="18" charset="0"/>
                <a:cs typeface="Times New Roman" pitchFamily="18" charset="0"/>
              </a:rPr>
              <a:t>7</a:t>
            </a:r>
            <a:r>
              <a:rPr lang="en-US" sz="2800" dirty="0">
                <a:solidFill>
                  <a:srgbClr val="FFFF00"/>
                </a:solidFill>
                <a:latin typeface="Times New Roman" pitchFamily="18" charset="0"/>
                <a:cs typeface="Times New Roman" pitchFamily="18" charset="0"/>
              </a:rPr>
              <a:t> + H</a:t>
            </a:r>
            <a:r>
              <a:rPr lang="en-US" sz="2800" baseline="-25000" dirty="0">
                <a:solidFill>
                  <a:srgbClr val="FFFF00"/>
                </a:solidFill>
                <a:latin typeface="Times New Roman" pitchFamily="18" charset="0"/>
                <a:cs typeface="Times New Roman" pitchFamily="18" charset="0"/>
              </a:rPr>
              <a:t>2</a:t>
            </a:r>
            <a:r>
              <a:rPr lang="en-US" sz="2800" dirty="0">
                <a:solidFill>
                  <a:srgbClr val="FFFF00"/>
                </a:solidFill>
                <a:latin typeface="Times New Roman" pitchFamily="18" charset="0"/>
                <a:cs typeface="Times New Roman" pitchFamily="18" charset="0"/>
              </a:rPr>
              <a:t>O </a:t>
            </a:r>
            <a:r>
              <a:rPr lang="bn-BD" sz="2800" dirty="0">
                <a:solidFill>
                  <a:srgbClr val="FFFF00"/>
                </a:solidFill>
                <a:latin typeface="Times New Roman" pitchFamily="18" charset="0"/>
                <a:cs typeface="Times New Roman" pitchFamily="18" charset="0"/>
              </a:rPr>
              <a:t>                              </a:t>
            </a:r>
            <a:r>
              <a:rPr lang="en-US" sz="2800" dirty="0">
                <a:solidFill>
                  <a:srgbClr val="FFFF00"/>
                </a:solidFill>
                <a:latin typeface="Times New Roman" pitchFamily="18" charset="0"/>
                <a:cs typeface="Times New Roman" pitchFamily="18" charset="0"/>
              </a:rPr>
              <a:t>2H</a:t>
            </a:r>
            <a:r>
              <a:rPr lang="en-US" sz="2800" baseline="-25000" dirty="0">
                <a:solidFill>
                  <a:srgbClr val="FFFF00"/>
                </a:solidFill>
                <a:latin typeface="Times New Roman" pitchFamily="18" charset="0"/>
                <a:cs typeface="Times New Roman" pitchFamily="18" charset="0"/>
              </a:rPr>
              <a:t>2</a:t>
            </a:r>
            <a:r>
              <a:rPr lang="en-US" sz="2800" dirty="0">
                <a:solidFill>
                  <a:srgbClr val="FFFF00"/>
                </a:solidFill>
                <a:latin typeface="Times New Roman" pitchFamily="18" charset="0"/>
                <a:cs typeface="Times New Roman" pitchFamily="18" charset="0"/>
              </a:rPr>
              <a:t>SO</a:t>
            </a:r>
            <a:r>
              <a:rPr lang="en-US" sz="2800" baseline="-25000" dirty="0">
                <a:solidFill>
                  <a:srgbClr val="FFFF00"/>
                </a:solidFill>
                <a:latin typeface="Times New Roman" pitchFamily="18" charset="0"/>
                <a:cs typeface="Times New Roman" pitchFamily="18" charset="0"/>
              </a:rPr>
              <a:t>4</a:t>
            </a:r>
          </a:p>
          <a:p>
            <a:endParaRPr lang="en-US" sz="800" dirty="0">
              <a:solidFill>
                <a:srgbClr val="FFFF00"/>
              </a:solidFill>
              <a:latin typeface="NikoshBAN" pitchFamily="2" charset="0"/>
              <a:cs typeface="NikoshBAN" pitchFamily="2" charset="0"/>
            </a:endParaRPr>
          </a:p>
        </p:txBody>
      </p:sp>
      <p:cxnSp>
        <p:nvCxnSpPr>
          <p:cNvPr id="5" name="Straight Arrow Connector 4"/>
          <p:cNvCxnSpPr/>
          <p:nvPr/>
        </p:nvCxnSpPr>
        <p:spPr>
          <a:xfrm>
            <a:off x="2895600" y="1143000"/>
            <a:ext cx="2286000"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200400" y="3352800"/>
            <a:ext cx="2590800"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438400" y="4876800"/>
            <a:ext cx="2590800"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667000" y="6400800"/>
            <a:ext cx="2590800"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plit orient="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AutoShape 3" descr="2S{O_2} + {O_2} \rightleftharpoons 2S{O_3} + heat(45000calorie)"/>
          <p:cNvSpPr>
            <a:spLocks noChangeAspect="1" noChangeArrowheads="1"/>
          </p:cNvSpPr>
          <p:nvPr/>
        </p:nvSpPr>
        <p:spPr bwMode="auto">
          <a:xfrm>
            <a:off x="230188" y="106045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Rectangle 5"/>
          <p:cNvSpPr/>
          <p:nvPr/>
        </p:nvSpPr>
        <p:spPr>
          <a:xfrm>
            <a:off x="0" y="0"/>
            <a:ext cx="9144000" cy="1015663"/>
          </a:xfrm>
          <a:prstGeom prst="rect">
            <a:avLst/>
          </a:prstGeom>
          <a:solidFill>
            <a:srgbClr val="00FF00"/>
          </a:solidFill>
        </p:spPr>
        <p:txBody>
          <a:bodyPr wrap="square">
            <a:spAutoFit/>
          </a:bodyPr>
          <a:lstStyle/>
          <a:p>
            <a:pPr lvl="0" algn="ctr" eaLnBrk="0" fontAlgn="base" hangingPunct="0">
              <a:spcBef>
                <a:spcPct val="0"/>
              </a:spcBef>
              <a:spcAft>
                <a:spcPct val="0"/>
              </a:spcAft>
            </a:pPr>
            <a:r>
              <a:rPr lang="en-US" sz="6000" dirty="0" err="1">
                <a:solidFill>
                  <a:srgbClr val="FFFF00"/>
                </a:solidFill>
                <a:latin typeface="NikoshBAN" pitchFamily="2" charset="0"/>
                <a:cs typeface="NikoshBAN" pitchFamily="2" charset="0"/>
              </a:rPr>
              <a:t>সালফিউরিক</a:t>
            </a:r>
            <a:r>
              <a:rPr lang="en-US" sz="6000" dirty="0">
                <a:solidFill>
                  <a:srgbClr val="FFFF00"/>
                </a:solidFill>
                <a:latin typeface="NikoshBAN" pitchFamily="2" charset="0"/>
                <a:cs typeface="NikoshBAN" pitchFamily="2" charset="0"/>
              </a:rPr>
              <a:t> </a:t>
            </a:r>
            <a:r>
              <a:rPr lang="en-US" sz="6000" dirty="0" err="1">
                <a:solidFill>
                  <a:srgbClr val="FFFF00"/>
                </a:solidFill>
                <a:latin typeface="NikoshBAN" pitchFamily="2" charset="0"/>
                <a:cs typeface="NikoshBAN" pitchFamily="2" charset="0"/>
              </a:rPr>
              <a:t>এসিডের</a:t>
            </a:r>
            <a:r>
              <a:rPr lang="en-US" sz="6000" dirty="0">
                <a:solidFill>
                  <a:srgbClr val="FFFF00"/>
                </a:solidFill>
                <a:latin typeface="NikoshBAN" pitchFamily="2" charset="0"/>
                <a:cs typeface="NikoshBAN" pitchFamily="2" charset="0"/>
              </a:rPr>
              <a:t> </a:t>
            </a:r>
            <a:r>
              <a:rPr lang="en-US" sz="6000" dirty="0" err="1">
                <a:solidFill>
                  <a:srgbClr val="FFFF00"/>
                </a:solidFill>
                <a:latin typeface="NikoshBAN" pitchFamily="2" charset="0"/>
                <a:cs typeface="NikoshBAN" pitchFamily="2" charset="0"/>
              </a:rPr>
              <a:t>ধর্ম</a:t>
            </a:r>
            <a:r>
              <a:rPr lang="en-US" sz="6000" dirty="0">
                <a:solidFill>
                  <a:srgbClr val="FFFF00"/>
                </a:solidFill>
                <a:latin typeface="NikoshBAN" pitchFamily="2" charset="0"/>
                <a:cs typeface="NikoshBAN" pitchFamily="2" charset="0"/>
              </a:rPr>
              <a:t> </a:t>
            </a:r>
          </a:p>
        </p:txBody>
      </p:sp>
      <p:cxnSp>
        <p:nvCxnSpPr>
          <p:cNvPr id="7" name="Straight Arrow Connector 6"/>
          <p:cNvCxnSpPr/>
          <p:nvPr/>
        </p:nvCxnSpPr>
        <p:spPr>
          <a:xfrm>
            <a:off x="2743200" y="1447800"/>
            <a:ext cx="2590800"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971800" y="3200400"/>
            <a:ext cx="2590800"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990600"/>
            <a:ext cx="9143999" cy="5909310"/>
          </a:xfrm>
          <a:prstGeom prst="rect">
            <a:avLst/>
          </a:prstGeom>
          <a:blipFill>
            <a:blip r:embed="rId2"/>
            <a:tile tx="0" ty="0" sx="100000" sy="100000" flip="none" algn="tl"/>
          </a:blipFill>
        </p:spPr>
        <p:txBody>
          <a:bodyPr wrap="square">
            <a:spAutoFit/>
          </a:bodyPr>
          <a:lstStyle/>
          <a:p>
            <a:r>
              <a:rPr lang="en-US" sz="3200" b="1" dirty="0">
                <a:solidFill>
                  <a:srgbClr val="006600"/>
                </a:solidFill>
                <a:latin typeface="NikoshBAN" pitchFamily="2" charset="0"/>
                <a:cs typeface="NikoshBAN" pitchFamily="2" charset="0"/>
              </a:rPr>
              <a:t>এ</a:t>
            </a:r>
            <a:r>
              <a:rPr lang="as-IN" sz="3200" b="1" dirty="0">
                <a:solidFill>
                  <a:srgbClr val="006600"/>
                </a:solidFill>
                <a:latin typeface="NikoshBAN" pitchFamily="2" charset="0"/>
                <a:cs typeface="NikoshBAN" pitchFamily="2" charset="0"/>
              </a:rPr>
              <a:t>সিড</a:t>
            </a:r>
            <a:r>
              <a:rPr lang="en-US" sz="3200" b="1" dirty="0">
                <a:solidFill>
                  <a:srgbClr val="006600"/>
                </a:solidFill>
                <a:latin typeface="NikoshBAN" pitchFamily="2" charset="0"/>
                <a:cs typeface="NikoshBAN" pitchFamily="2" charset="0"/>
              </a:rPr>
              <a:t> </a:t>
            </a:r>
            <a:r>
              <a:rPr lang="bn-BD" sz="3200" b="1" dirty="0">
                <a:solidFill>
                  <a:srgbClr val="006600"/>
                </a:solidFill>
                <a:latin typeface="NikoshBAN" pitchFamily="2" charset="0"/>
                <a:cs typeface="NikoshBAN" pitchFamily="2" charset="0"/>
              </a:rPr>
              <a:t>ধর্ম: </a:t>
            </a:r>
            <a:r>
              <a:rPr lang="en-US" sz="3200" dirty="0" err="1">
                <a:solidFill>
                  <a:srgbClr val="FF0000"/>
                </a:solidFill>
                <a:latin typeface="NikoshBAN" pitchFamily="2" charset="0"/>
                <a:cs typeface="NikoshBAN" pitchFamily="2" charset="0"/>
              </a:rPr>
              <a:t>লঘু</a:t>
            </a:r>
            <a:r>
              <a:rPr lang="en-US" sz="3200" dirty="0">
                <a:solidFill>
                  <a:srgbClr val="FF0000"/>
                </a:solidFill>
                <a:latin typeface="NikoshBAN" pitchFamily="2" charset="0"/>
                <a:cs typeface="NikoshBAN" pitchFamily="2" charset="0"/>
              </a:rPr>
              <a:t> </a:t>
            </a:r>
            <a:r>
              <a:rPr lang="bn-BD" sz="3200" dirty="0">
                <a:solidFill>
                  <a:srgbClr val="FF0000"/>
                </a:solidFill>
                <a:latin typeface="NikoshBAN" pitchFamily="2" charset="0"/>
                <a:cs typeface="NikoshBAN" pitchFamily="2" charset="0"/>
              </a:rPr>
              <a:t>         বা গাঢ়          কোন ক্ষারের সাথে বিক্রিয়া করে লবণ এবং পানি উৎপন্ন করে। একে সালফিউরিক এসিডের ধর্ম বলে। যেমন - সালফিউরিক এসিড </a:t>
            </a:r>
            <a:r>
              <a:rPr lang="en-US" sz="3200" dirty="0" err="1">
                <a:solidFill>
                  <a:srgbClr val="FF0000"/>
                </a:solidFill>
                <a:latin typeface="NikoshBAN" pitchFamily="2" charset="0"/>
                <a:cs typeface="NikoshBAN" pitchFamily="2" charset="0"/>
              </a:rPr>
              <a:t>ক্যালসিয়াম</a:t>
            </a:r>
            <a:r>
              <a:rPr lang="en-US" sz="3200" dirty="0">
                <a:solidFill>
                  <a:srgbClr val="FF0000"/>
                </a:solidFill>
                <a:latin typeface="NikoshBAN" pitchFamily="2" charset="0"/>
                <a:cs typeface="NikoshBAN" pitchFamily="2" charset="0"/>
              </a:rPr>
              <a:t> </a:t>
            </a:r>
            <a:r>
              <a:rPr lang="en-US" sz="3200" dirty="0" err="1">
                <a:solidFill>
                  <a:srgbClr val="FF0000"/>
                </a:solidFill>
                <a:latin typeface="NikoshBAN" pitchFamily="2" charset="0"/>
                <a:cs typeface="NikoshBAN" pitchFamily="2" charset="0"/>
              </a:rPr>
              <a:t>হাইড্রোক্সাইডের</a:t>
            </a:r>
            <a:r>
              <a:rPr lang="en-US" sz="3200" dirty="0">
                <a:solidFill>
                  <a:srgbClr val="FF0000"/>
                </a:solidFill>
                <a:latin typeface="NikoshBAN" pitchFamily="2" charset="0"/>
                <a:cs typeface="NikoshBAN" pitchFamily="2" charset="0"/>
              </a:rPr>
              <a:t> </a:t>
            </a:r>
            <a:r>
              <a:rPr lang="en-US" sz="3200" dirty="0" err="1">
                <a:solidFill>
                  <a:srgbClr val="FF0000"/>
                </a:solidFill>
                <a:latin typeface="NikoshBAN" pitchFamily="2" charset="0"/>
                <a:cs typeface="NikoshBAN" pitchFamily="2" charset="0"/>
              </a:rPr>
              <a:t>সাথে</a:t>
            </a:r>
            <a:r>
              <a:rPr lang="en-US" sz="3200" dirty="0">
                <a:solidFill>
                  <a:srgbClr val="FF0000"/>
                </a:solidFill>
                <a:latin typeface="NikoshBAN" pitchFamily="2" charset="0"/>
                <a:cs typeface="NikoshBAN" pitchFamily="2" charset="0"/>
              </a:rPr>
              <a:t> </a:t>
            </a:r>
            <a:r>
              <a:rPr lang="en-US" sz="3200" dirty="0" err="1">
                <a:solidFill>
                  <a:srgbClr val="FF0000"/>
                </a:solidFill>
                <a:latin typeface="NikoshBAN" pitchFamily="2" charset="0"/>
                <a:cs typeface="NikoshBAN" pitchFamily="2" charset="0"/>
              </a:rPr>
              <a:t>বিক্রিয়া</a:t>
            </a:r>
            <a:r>
              <a:rPr lang="en-US" sz="3200" dirty="0">
                <a:solidFill>
                  <a:srgbClr val="FF0000"/>
                </a:solidFill>
                <a:latin typeface="NikoshBAN" pitchFamily="2" charset="0"/>
                <a:cs typeface="NikoshBAN" pitchFamily="2" charset="0"/>
              </a:rPr>
              <a:t> </a:t>
            </a:r>
            <a:r>
              <a:rPr lang="en-US" sz="3200" dirty="0" err="1">
                <a:solidFill>
                  <a:srgbClr val="FF0000"/>
                </a:solidFill>
                <a:latin typeface="NikoshBAN" pitchFamily="2" charset="0"/>
                <a:cs typeface="NikoshBAN" pitchFamily="2" charset="0"/>
              </a:rPr>
              <a:t>করে</a:t>
            </a:r>
            <a:r>
              <a:rPr lang="en-US" sz="3200" dirty="0">
                <a:solidFill>
                  <a:srgbClr val="FF0000"/>
                </a:solidFill>
                <a:latin typeface="NikoshBAN" pitchFamily="2" charset="0"/>
                <a:cs typeface="NikoshBAN" pitchFamily="2" charset="0"/>
              </a:rPr>
              <a:t> </a:t>
            </a:r>
            <a:r>
              <a:rPr lang="en-US" sz="3200" dirty="0" err="1">
                <a:solidFill>
                  <a:srgbClr val="FF0000"/>
                </a:solidFill>
                <a:latin typeface="NikoshBAN" pitchFamily="2" charset="0"/>
                <a:cs typeface="NikoshBAN" pitchFamily="2" charset="0"/>
              </a:rPr>
              <a:t>ক্যালসিয়াম</a:t>
            </a:r>
            <a:r>
              <a:rPr lang="en-US" sz="3200" dirty="0">
                <a:solidFill>
                  <a:srgbClr val="FF0000"/>
                </a:solidFill>
                <a:latin typeface="NikoshBAN" pitchFamily="2" charset="0"/>
                <a:cs typeface="NikoshBAN" pitchFamily="2" charset="0"/>
              </a:rPr>
              <a:t> </a:t>
            </a:r>
            <a:r>
              <a:rPr lang="en-US" sz="3200" dirty="0" err="1">
                <a:solidFill>
                  <a:srgbClr val="FF0000"/>
                </a:solidFill>
                <a:latin typeface="NikoshBAN" pitchFamily="2" charset="0"/>
                <a:cs typeface="NikoshBAN" pitchFamily="2" charset="0"/>
              </a:rPr>
              <a:t>সালফেট</a:t>
            </a:r>
            <a:r>
              <a:rPr lang="en-US" sz="3200" dirty="0">
                <a:solidFill>
                  <a:srgbClr val="FF0000"/>
                </a:solidFill>
                <a:latin typeface="NikoshBAN" pitchFamily="2" charset="0"/>
                <a:cs typeface="NikoshBAN" pitchFamily="2" charset="0"/>
              </a:rPr>
              <a:t> </a:t>
            </a:r>
            <a:r>
              <a:rPr lang="en-US" sz="3200" dirty="0" err="1">
                <a:solidFill>
                  <a:srgbClr val="FF0000"/>
                </a:solidFill>
                <a:latin typeface="NikoshBAN" pitchFamily="2" charset="0"/>
                <a:cs typeface="NikoshBAN" pitchFamily="2" charset="0"/>
              </a:rPr>
              <a:t>লবণ</a:t>
            </a:r>
            <a:r>
              <a:rPr lang="en-US" sz="3200" dirty="0">
                <a:solidFill>
                  <a:srgbClr val="FF0000"/>
                </a:solidFill>
                <a:latin typeface="NikoshBAN" pitchFamily="2" charset="0"/>
                <a:cs typeface="NikoshBAN" pitchFamily="2" charset="0"/>
              </a:rPr>
              <a:t> </a:t>
            </a:r>
            <a:r>
              <a:rPr lang="en-US" sz="3200" dirty="0" err="1">
                <a:solidFill>
                  <a:srgbClr val="FF0000"/>
                </a:solidFill>
                <a:latin typeface="NikoshBAN" pitchFamily="2" charset="0"/>
                <a:cs typeface="NikoshBAN" pitchFamily="2" charset="0"/>
              </a:rPr>
              <a:t>এবং</a:t>
            </a:r>
            <a:r>
              <a:rPr lang="en-US" sz="3200" dirty="0">
                <a:solidFill>
                  <a:srgbClr val="FF0000"/>
                </a:solidFill>
                <a:latin typeface="NikoshBAN" pitchFamily="2" charset="0"/>
                <a:cs typeface="NikoshBAN" pitchFamily="2" charset="0"/>
              </a:rPr>
              <a:t> </a:t>
            </a:r>
            <a:r>
              <a:rPr lang="en-US" sz="3200" dirty="0" err="1">
                <a:solidFill>
                  <a:srgbClr val="FF0000"/>
                </a:solidFill>
                <a:latin typeface="NikoshBAN" pitchFamily="2" charset="0"/>
                <a:cs typeface="NikoshBAN" pitchFamily="2" charset="0"/>
              </a:rPr>
              <a:t>পানি</a:t>
            </a:r>
            <a:r>
              <a:rPr lang="en-US" sz="3200" dirty="0">
                <a:solidFill>
                  <a:srgbClr val="FF0000"/>
                </a:solidFill>
                <a:latin typeface="NikoshBAN" pitchFamily="2" charset="0"/>
                <a:cs typeface="NikoshBAN" pitchFamily="2" charset="0"/>
              </a:rPr>
              <a:t> </a:t>
            </a:r>
            <a:r>
              <a:rPr lang="bn-BD" sz="3200" dirty="0">
                <a:solidFill>
                  <a:srgbClr val="FF0000"/>
                </a:solidFill>
                <a:latin typeface="NikoshBAN" pitchFamily="2" charset="0"/>
                <a:cs typeface="NikoshBAN" pitchFamily="2" charset="0"/>
              </a:rPr>
              <a:t>উৎপন্ন</a:t>
            </a:r>
            <a:r>
              <a:rPr lang="en-US" sz="3200" dirty="0">
                <a:solidFill>
                  <a:srgbClr val="FF0000"/>
                </a:solidFill>
                <a:latin typeface="NikoshBAN" pitchFamily="2" charset="0"/>
                <a:cs typeface="NikoshBAN" pitchFamily="2" charset="0"/>
              </a:rPr>
              <a:t> </a:t>
            </a:r>
            <a:r>
              <a:rPr lang="en-US" sz="3200" dirty="0" err="1">
                <a:solidFill>
                  <a:srgbClr val="FF0000"/>
                </a:solidFill>
                <a:latin typeface="NikoshBAN" pitchFamily="2" charset="0"/>
                <a:cs typeface="NikoshBAN" pitchFamily="2" charset="0"/>
              </a:rPr>
              <a:t>হয়</a:t>
            </a:r>
            <a:r>
              <a:rPr lang="en-US" sz="3200" dirty="0">
                <a:solidFill>
                  <a:srgbClr val="FF0000"/>
                </a:solidFill>
                <a:latin typeface="NikoshBAN" pitchFamily="2" charset="0"/>
                <a:cs typeface="NikoshBAN" pitchFamily="2" charset="0"/>
              </a:rPr>
              <a:t>। </a:t>
            </a:r>
            <a:endParaRPr lang="bn-BD" sz="3200" dirty="0">
              <a:solidFill>
                <a:srgbClr val="FF0000"/>
              </a:solidFill>
              <a:latin typeface="NikoshBAN" pitchFamily="2" charset="0"/>
              <a:cs typeface="NikoshBAN" pitchFamily="2" charset="0"/>
            </a:endParaRPr>
          </a:p>
          <a:p>
            <a:r>
              <a:rPr lang="bn-BD" sz="2800" dirty="0">
                <a:solidFill>
                  <a:srgbClr val="FF0000"/>
                </a:solidFill>
                <a:latin typeface="NikoshBAN" pitchFamily="2" charset="0"/>
                <a:cs typeface="NikoshBAN" pitchFamily="2" charset="0"/>
              </a:rPr>
              <a:t> </a:t>
            </a:r>
            <a:r>
              <a:rPr lang="en-US" sz="2400" dirty="0">
                <a:solidFill>
                  <a:srgbClr val="FF0000"/>
                </a:solidFill>
                <a:latin typeface="Times New Roman" pitchFamily="18" charset="0"/>
                <a:cs typeface="Times New Roman" pitchFamily="18" charset="0"/>
              </a:rPr>
              <a:t>H</a:t>
            </a:r>
            <a:r>
              <a:rPr lang="en-US" sz="2400" baseline="-30000" dirty="0">
                <a:solidFill>
                  <a:srgbClr val="FF0000"/>
                </a:solidFill>
                <a:latin typeface="Times New Roman" pitchFamily="18" charset="0"/>
                <a:cs typeface="Times New Roman" pitchFamily="18" charset="0"/>
              </a:rPr>
              <a:t>2</a:t>
            </a:r>
            <a:r>
              <a:rPr lang="en-US" sz="2400" dirty="0">
                <a:solidFill>
                  <a:srgbClr val="FF0000"/>
                </a:solidFill>
                <a:latin typeface="Times New Roman" pitchFamily="18" charset="0"/>
                <a:cs typeface="Times New Roman" pitchFamily="18" charset="0"/>
              </a:rPr>
              <a:t>SO</a:t>
            </a:r>
            <a:r>
              <a:rPr lang="en-US" sz="2400" baseline="-30000" dirty="0">
                <a:solidFill>
                  <a:srgbClr val="FF0000"/>
                </a:solidFill>
                <a:latin typeface="Times New Roman" pitchFamily="18" charset="0"/>
                <a:cs typeface="Times New Roman" pitchFamily="18" charset="0"/>
              </a:rPr>
              <a:t>4</a:t>
            </a:r>
            <a:r>
              <a:rPr lang="bn-BD" sz="2400" baseline="-30000" dirty="0">
                <a:solidFill>
                  <a:srgbClr val="FF0000"/>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a:t>
            </a:r>
            <a:r>
              <a:rPr lang="bn-BD" sz="2400" dirty="0">
                <a:solidFill>
                  <a:srgbClr val="FF0000"/>
                </a:solidFill>
                <a:latin typeface="Times New Roman" pitchFamily="18" charset="0"/>
                <a:cs typeface="Times New Roman" pitchFamily="18" charset="0"/>
              </a:rPr>
              <a:t>        Ca(</a:t>
            </a:r>
            <a:r>
              <a:rPr lang="en-US" sz="2400" dirty="0">
                <a:solidFill>
                  <a:srgbClr val="FF0000"/>
                </a:solidFill>
                <a:latin typeface="Times New Roman" pitchFamily="18" charset="0"/>
                <a:cs typeface="Times New Roman" pitchFamily="18" charset="0"/>
              </a:rPr>
              <a:t>O</a:t>
            </a:r>
            <a:r>
              <a:rPr lang="bn-BD" sz="2400" dirty="0">
                <a:solidFill>
                  <a:srgbClr val="FF0000"/>
                </a:solidFill>
                <a:latin typeface="Times New Roman" pitchFamily="18" charset="0"/>
                <a:cs typeface="Times New Roman" pitchFamily="18" charset="0"/>
              </a:rPr>
              <a:t>H)</a:t>
            </a:r>
            <a:r>
              <a:rPr lang="en-US" sz="2400" baseline="-30000" dirty="0">
                <a:solidFill>
                  <a:srgbClr val="FF0000"/>
                </a:solidFill>
                <a:latin typeface="Times New Roman" pitchFamily="18" charset="0"/>
                <a:cs typeface="Times New Roman" pitchFamily="18" charset="0"/>
              </a:rPr>
              <a:t>3</a:t>
            </a:r>
            <a:r>
              <a:rPr lang="bn-BD" sz="2400" dirty="0">
                <a:solidFill>
                  <a:srgbClr val="FF0000"/>
                </a:solidFill>
                <a:latin typeface="NikoshBAN" pitchFamily="2" charset="0"/>
                <a:cs typeface="NikoshBAN" pitchFamily="2" charset="0"/>
              </a:rPr>
              <a:t>                                  </a:t>
            </a:r>
            <a:r>
              <a:rPr lang="bn-BD" sz="2400" dirty="0">
                <a:solidFill>
                  <a:srgbClr val="FF0000"/>
                </a:solidFill>
                <a:latin typeface="Times New Roman" pitchFamily="18" charset="0"/>
                <a:cs typeface="NikoshBAN" pitchFamily="2" charset="0"/>
              </a:rPr>
              <a:t>Ca</a:t>
            </a:r>
            <a:r>
              <a:rPr lang="en-US" sz="2400" dirty="0">
                <a:solidFill>
                  <a:srgbClr val="FF0000"/>
                </a:solidFill>
                <a:latin typeface="Times New Roman" pitchFamily="18" charset="0"/>
                <a:cs typeface="Times New Roman" pitchFamily="18" charset="0"/>
              </a:rPr>
              <a:t>SO</a:t>
            </a:r>
            <a:r>
              <a:rPr lang="en-US" sz="2400" baseline="-30000" dirty="0">
                <a:solidFill>
                  <a:srgbClr val="FF0000"/>
                </a:solidFill>
                <a:latin typeface="Times New Roman" pitchFamily="18" charset="0"/>
                <a:cs typeface="Times New Roman" pitchFamily="18" charset="0"/>
              </a:rPr>
              <a:t>4</a:t>
            </a:r>
            <a:r>
              <a:rPr lang="bn-BD" sz="2400" baseline="-30000" dirty="0">
                <a:solidFill>
                  <a:srgbClr val="FF0000"/>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a:t>
            </a:r>
            <a:r>
              <a:rPr lang="bn-BD" sz="2400" dirty="0">
                <a:solidFill>
                  <a:srgbClr val="FF0000"/>
                </a:solidFill>
                <a:latin typeface="Times New Roman" pitchFamily="18" charset="0"/>
                <a:cs typeface="Times New Roman" pitchFamily="18" charset="0"/>
              </a:rPr>
              <a:t>       2 H</a:t>
            </a:r>
            <a:r>
              <a:rPr lang="bn-BD" sz="2400" baseline="-30000" dirty="0">
                <a:solidFill>
                  <a:srgbClr val="FF0000"/>
                </a:solidFill>
                <a:latin typeface="Times New Roman" pitchFamily="18" charset="0"/>
                <a:cs typeface="Times New Roman" pitchFamily="18" charset="0"/>
              </a:rPr>
              <a:t>2</a:t>
            </a:r>
            <a:r>
              <a:rPr lang="en-US" sz="2400" dirty="0">
                <a:solidFill>
                  <a:srgbClr val="FF0000"/>
                </a:solidFill>
                <a:latin typeface="Times New Roman" pitchFamily="18" charset="0"/>
                <a:cs typeface="Times New Roman" pitchFamily="18" charset="0"/>
              </a:rPr>
              <a:t>O</a:t>
            </a:r>
            <a:endParaRPr lang="bn-BD" sz="2400" dirty="0">
              <a:solidFill>
                <a:srgbClr val="FF0000"/>
              </a:solidFill>
              <a:latin typeface="Times New Roman" pitchFamily="18" charset="0"/>
              <a:cs typeface="Times New Roman" pitchFamily="18" charset="0"/>
            </a:endParaRPr>
          </a:p>
          <a:p>
            <a:r>
              <a:rPr lang="en-US" sz="3200" b="1" dirty="0" err="1">
                <a:solidFill>
                  <a:srgbClr val="006600"/>
                </a:solidFill>
                <a:latin typeface="NikoshBAN" pitchFamily="2" charset="0"/>
                <a:cs typeface="NikoshBAN" pitchFamily="2" charset="0"/>
              </a:rPr>
              <a:t>নিরুদন</a:t>
            </a:r>
            <a:r>
              <a:rPr lang="en-US" sz="3200" b="1" dirty="0">
                <a:solidFill>
                  <a:srgbClr val="006600"/>
                </a:solidFill>
                <a:latin typeface="NikoshBAN" pitchFamily="2" charset="0"/>
                <a:cs typeface="NikoshBAN" pitchFamily="2" charset="0"/>
              </a:rPr>
              <a:t> </a:t>
            </a:r>
            <a:r>
              <a:rPr lang="en-US" sz="3200" b="1" dirty="0" err="1">
                <a:solidFill>
                  <a:srgbClr val="006600"/>
                </a:solidFill>
                <a:latin typeface="NikoshBAN" pitchFamily="2" charset="0"/>
                <a:cs typeface="NikoshBAN" pitchFamily="2" charset="0"/>
              </a:rPr>
              <a:t>ধর্ম</a:t>
            </a:r>
            <a:r>
              <a:rPr lang="en-US" sz="3200" b="1" dirty="0">
                <a:solidFill>
                  <a:srgbClr val="006600"/>
                </a:solidFill>
                <a:latin typeface="NikoshBAN" pitchFamily="2" charset="0"/>
                <a:cs typeface="NikoshBAN" pitchFamily="2" charset="0"/>
              </a:rPr>
              <a:t>: </a:t>
            </a:r>
            <a:r>
              <a:rPr lang="bn-BD" sz="3200" dirty="0">
                <a:solidFill>
                  <a:srgbClr val="006600"/>
                </a:solidFill>
                <a:latin typeface="NikoshBAN" pitchFamily="2" charset="0"/>
                <a:cs typeface="NikoshBAN" pitchFamily="2" charset="0"/>
              </a:rPr>
              <a:t>যে পদার্থ কোন যৌগ থেকে পানি শোষণ করে সেই পদার্থকে নিরুদন বলে। পানি শোষণ করার ধর্মকে নিরুদন ধর্ম বলে। গাঢ়  </a:t>
            </a:r>
            <a:r>
              <a:rPr lang="en-US" sz="3200" b="1" dirty="0">
                <a:solidFill>
                  <a:srgbClr val="FF0000"/>
                </a:solidFill>
                <a:latin typeface="NikoshBAN" pitchFamily="2" charset="0"/>
                <a:cs typeface="NikoshBAN" pitchFamily="2" charset="0"/>
              </a:rPr>
              <a:t> </a:t>
            </a:r>
            <a:endParaRPr lang="bn-BD" sz="3200" b="1" dirty="0">
              <a:solidFill>
                <a:srgbClr val="FF0000"/>
              </a:solidFill>
              <a:latin typeface="NikoshBAN" pitchFamily="2" charset="0"/>
              <a:cs typeface="NikoshBAN" pitchFamily="2" charset="0"/>
            </a:endParaRPr>
          </a:p>
          <a:p>
            <a:r>
              <a:rPr lang="bn-BD" sz="3200" dirty="0">
                <a:solidFill>
                  <a:srgbClr val="006600"/>
                </a:solidFill>
                <a:latin typeface="NikoshBAN" pitchFamily="2" charset="0"/>
                <a:cs typeface="NikoshBAN" pitchFamily="2" charset="0"/>
              </a:rPr>
              <a:t>চিনি </a:t>
            </a:r>
            <a:r>
              <a:rPr lang="en-US" sz="3200" dirty="0">
                <a:solidFill>
                  <a:srgbClr val="006600"/>
                </a:solidFill>
                <a:latin typeface="NikoshBAN" pitchFamily="2" charset="0"/>
                <a:cs typeface="NikoshBAN" pitchFamily="2" charset="0"/>
              </a:rPr>
              <a:t>(</a:t>
            </a:r>
            <a:r>
              <a:rPr lang="bn-BD" sz="3200" dirty="0">
                <a:solidFill>
                  <a:srgbClr val="006600"/>
                </a:solidFill>
                <a:latin typeface="NikoshBAN" pitchFamily="2" charset="0"/>
                <a:cs typeface="NikoshBAN" pitchFamily="2" charset="0"/>
              </a:rPr>
              <a:t>            ) থেকে পানি শোষণ করে। এজন্য গাঢ়          কে নিরুদক বলা হয়।</a:t>
            </a:r>
            <a:r>
              <a:rPr lang="en-US" sz="3200" dirty="0">
                <a:solidFill>
                  <a:srgbClr val="006600"/>
                </a:solidFill>
                <a:latin typeface="NikoshBAN" pitchFamily="2" charset="0"/>
                <a:cs typeface="NikoshBAN" pitchFamily="2" charset="0"/>
              </a:rPr>
              <a:t> </a:t>
            </a:r>
            <a:r>
              <a:rPr lang="en-US" sz="3200" dirty="0" err="1">
                <a:solidFill>
                  <a:srgbClr val="006600"/>
                </a:solidFill>
                <a:latin typeface="NikoshBAN" pitchFamily="2" charset="0"/>
                <a:cs typeface="NikoshBAN" pitchFamily="2" charset="0"/>
              </a:rPr>
              <a:t>লঘু</a:t>
            </a:r>
            <a:r>
              <a:rPr lang="en-US" sz="3200" dirty="0">
                <a:solidFill>
                  <a:srgbClr val="006600"/>
                </a:solidFill>
                <a:latin typeface="NikoshBAN" pitchFamily="2" charset="0"/>
                <a:cs typeface="NikoshBAN" pitchFamily="2" charset="0"/>
              </a:rPr>
              <a:t> </a:t>
            </a:r>
            <a:r>
              <a:rPr lang="bn-BD" sz="3200" dirty="0">
                <a:solidFill>
                  <a:srgbClr val="006600"/>
                </a:solidFill>
                <a:latin typeface="NikoshBAN" pitchFamily="2" charset="0"/>
                <a:cs typeface="NikoshBAN" pitchFamily="2" charset="0"/>
              </a:rPr>
              <a:t>          এসিডের কোন নিরুদন ধর্ম নেই। </a:t>
            </a:r>
          </a:p>
          <a:p>
            <a:endParaRPr lang="bn-BD" sz="800" dirty="0">
              <a:solidFill>
                <a:srgbClr val="006600"/>
              </a:solidFill>
              <a:latin typeface="NikoshBAN" pitchFamily="2" charset="0"/>
              <a:cs typeface="NikoshBAN" pitchFamily="2" charset="0"/>
            </a:endParaRPr>
          </a:p>
          <a:p>
            <a:endParaRPr lang="bn-BD" sz="800" dirty="0">
              <a:solidFill>
                <a:srgbClr val="006600"/>
              </a:solidFill>
              <a:latin typeface="NikoshBAN" pitchFamily="2" charset="0"/>
              <a:cs typeface="NikoshBAN" pitchFamily="2" charset="0"/>
            </a:endParaRPr>
          </a:p>
          <a:p>
            <a:endParaRPr lang="bn-BD" sz="800" dirty="0">
              <a:solidFill>
                <a:srgbClr val="006600"/>
              </a:solidFill>
              <a:latin typeface="NikoshBAN" pitchFamily="2" charset="0"/>
              <a:cs typeface="NikoshBAN" pitchFamily="2" charset="0"/>
            </a:endParaRPr>
          </a:p>
          <a:p>
            <a:endParaRPr lang="bn-BD" sz="1000" dirty="0">
              <a:solidFill>
                <a:srgbClr val="006600"/>
              </a:solidFill>
              <a:latin typeface="NikoshBAN" pitchFamily="2" charset="0"/>
              <a:cs typeface="NikoshBAN" pitchFamily="2" charset="0"/>
            </a:endParaRPr>
          </a:p>
          <a:p>
            <a:endParaRPr lang="bn-BD" sz="1000" dirty="0">
              <a:solidFill>
                <a:srgbClr val="006600"/>
              </a:solidFill>
              <a:latin typeface="NikoshBAN" pitchFamily="2" charset="0"/>
              <a:cs typeface="NikoshBAN" pitchFamily="2" charset="0"/>
            </a:endParaRPr>
          </a:p>
          <a:p>
            <a:endParaRPr lang="bn-BD" sz="1000" dirty="0">
              <a:solidFill>
                <a:srgbClr val="006600"/>
              </a:solidFill>
              <a:latin typeface="NikoshBAN" pitchFamily="2" charset="0"/>
              <a:cs typeface="NikoshBAN" pitchFamily="2" charset="0"/>
            </a:endParaRPr>
          </a:p>
          <a:p>
            <a:endParaRPr lang="bn-BD" sz="1000" dirty="0">
              <a:solidFill>
                <a:srgbClr val="006600"/>
              </a:solidFill>
              <a:latin typeface="NikoshBAN" pitchFamily="2" charset="0"/>
              <a:cs typeface="NikoshBAN" pitchFamily="2" charset="0"/>
            </a:endParaRPr>
          </a:p>
          <a:p>
            <a:endParaRPr lang="bn-BD" sz="1000" dirty="0">
              <a:solidFill>
                <a:srgbClr val="006600"/>
              </a:solidFill>
              <a:latin typeface="NikoshBAN" pitchFamily="2" charset="0"/>
              <a:cs typeface="NikoshBAN" pitchFamily="2" charset="0"/>
            </a:endParaRPr>
          </a:p>
          <a:p>
            <a:endParaRPr lang="bn-BD" sz="1000" dirty="0">
              <a:solidFill>
                <a:srgbClr val="006600"/>
              </a:solidFill>
              <a:latin typeface="NikoshBAN" pitchFamily="2" charset="0"/>
              <a:cs typeface="NikoshBAN" pitchFamily="2" charset="0"/>
            </a:endParaRPr>
          </a:p>
          <a:p>
            <a:endParaRPr lang="bn-BD" sz="1000" dirty="0">
              <a:solidFill>
                <a:srgbClr val="006600"/>
              </a:solidFill>
              <a:latin typeface="NikoshBAN" pitchFamily="2" charset="0"/>
              <a:cs typeface="NikoshBAN" pitchFamily="2" charset="0"/>
            </a:endParaRPr>
          </a:p>
        </p:txBody>
      </p:sp>
      <p:sp>
        <p:nvSpPr>
          <p:cNvPr id="10" name="Rectangle 9"/>
          <p:cNvSpPr/>
          <p:nvPr/>
        </p:nvSpPr>
        <p:spPr>
          <a:xfrm>
            <a:off x="1905000" y="1062335"/>
            <a:ext cx="1066800" cy="461665"/>
          </a:xfrm>
          <a:prstGeom prst="rect">
            <a:avLst/>
          </a:prstGeom>
        </p:spPr>
        <p:txBody>
          <a:bodyPr wrap="square">
            <a:spAutoFit/>
          </a:bodyPr>
          <a:lstStyle/>
          <a:p>
            <a:r>
              <a:rPr lang="en-US" sz="2400" dirty="0">
                <a:solidFill>
                  <a:srgbClr val="FF0000"/>
                </a:solidFill>
                <a:latin typeface="Times New Roman" pitchFamily="18" charset="0"/>
                <a:cs typeface="Times New Roman" pitchFamily="18" charset="0"/>
              </a:rPr>
              <a:t>H</a:t>
            </a:r>
            <a:r>
              <a:rPr lang="en-US" sz="2400" baseline="-25000" dirty="0">
                <a:solidFill>
                  <a:srgbClr val="FF0000"/>
                </a:solidFill>
                <a:latin typeface="Times New Roman" pitchFamily="18" charset="0"/>
                <a:cs typeface="Times New Roman" pitchFamily="18" charset="0"/>
              </a:rPr>
              <a:t>2</a:t>
            </a:r>
            <a:r>
              <a:rPr lang="en-US" sz="2400" dirty="0">
                <a:solidFill>
                  <a:srgbClr val="FF0000"/>
                </a:solidFill>
                <a:latin typeface="Times New Roman" pitchFamily="18" charset="0"/>
                <a:cs typeface="Times New Roman" pitchFamily="18" charset="0"/>
              </a:rPr>
              <a:t>SO</a:t>
            </a:r>
            <a:r>
              <a:rPr lang="en-US" sz="2400" baseline="-25000" dirty="0">
                <a:solidFill>
                  <a:srgbClr val="FF0000"/>
                </a:solidFill>
                <a:latin typeface="Times New Roman" pitchFamily="18" charset="0"/>
                <a:cs typeface="Times New Roman" pitchFamily="18" charset="0"/>
              </a:rPr>
              <a:t>4</a:t>
            </a:r>
            <a:r>
              <a:rPr lang="bn-BD" sz="2400" baseline="-25000" dirty="0">
                <a:solidFill>
                  <a:srgbClr val="FF0000"/>
                </a:solidFill>
                <a:latin typeface="Times New Roman" pitchFamily="18" charset="0"/>
                <a:cs typeface="Times New Roman" pitchFamily="18" charset="0"/>
              </a:rPr>
              <a:t>         </a:t>
            </a:r>
            <a:endParaRPr lang="en-US" sz="2400" dirty="0">
              <a:solidFill>
                <a:srgbClr val="FF0000"/>
              </a:solidFill>
            </a:endParaRPr>
          </a:p>
        </p:txBody>
      </p:sp>
      <p:sp>
        <p:nvSpPr>
          <p:cNvPr id="11" name="Rectangle 10"/>
          <p:cNvSpPr/>
          <p:nvPr/>
        </p:nvSpPr>
        <p:spPr>
          <a:xfrm>
            <a:off x="3733800" y="1066800"/>
            <a:ext cx="1066800" cy="461665"/>
          </a:xfrm>
          <a:prstGeom prst="rect">
            <a:avLst/>
          </a:prstGeom>
        </p:spPr>
        <p:txBody>
          <a:bodyPr wrap="square">
            <a:spAutoFit/>
          </a:bodyPr>
          <a:lstStyle/>
          <a:p>
            <a:r>
              <a:rPr lang="en-US" sz="2400" dirty="0">
                <a:solidFill>
                  <a:srgbClr val="FF0000"/>
                </a:solidFill>
                <a:latin typeface="Times New Roman" pitchFamily="18" charset="0"/>
                <a:cs typeface="Times New Roman" pitchFamily="18" charset="0"/>
              </a:rPr>
              <a:t>H</a:t>
            </a:r>
            <a:r>
              <a:rPr lang="en-US" sz="2400" baseline="-25000" dirty="0">
                <a:solidFill>
                  <a:srgbClr val="FF0000"/>
                </a:solidFill>
                <a:latin typeface="Times New Roman" pitchFamily="18" charset="0"/>
                <a:cs typeface="Times New Roman" pitchFamily="18" charset="0"/>
              </a:rPr>
              <a:t>2</a:t>
            </a:r>
            <a:r>
              <a:rPr lang="en-US" sz="2400" dirty="0">
                <a:solidFill>
                  <a:srgbClr val="FF0000"/>
                </a:solidFill>
                <a:latin typeface="Times New Roman" pitchFamily="18" charset="0"/>
                <a:cs typeface="Times New Roman" pitchFamily="18" charset="0"/>
              </a:rPr>
              <a:t>SO</a:t>
            </a:r>
            <a:r>
              <a:rPr lang="en-US" sz="2000" baseline="-25000" dirty="0">
                <a:solidFill>
                  <a:srgbClr val="FF0000"/>
                </a:solidFill>
                <a:latin typeface="Times New Roman" pitchFamily="18" charset="0"/>
                <a:cs typeface="Times New Roman" pitchFamily="18" charset="0"/>
              </a:rPr>
              <a:t>4</a:t>
            </a:r>
            <a:endParaRPr lang="en-US" sz="2000" dirty="0">
              <a:solidFill>
                <a:srgbClr val="FF0000"/>
              </a:solidFill>
            </a:endParaRPr>
          </a:p>
        </p:txBody>
      </p:sp>
      <p:sp>
        <p:nvSpPr>
          <p:cNvPr id="14" name="Right Arrow 13"/>
          <p:cNvSpPr/>
          <p:nvPr/>
        </p:nvSpPr>
        <p:spPr>
          <a:xfrm>
            <a:off x="3505200" y="3200400"/>
            <a:ext cx="2362200" cy="762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705600" y="4415135"/>
            <a:ext cx="1066800" cy="461665"/>
          </a:xfrm>
          <a:prstGeom prst="rect">
            <a:avLst/>
          </a:prstGeom>
        </p:spPr>
        <p:txBody>
          <a:bodyPr wrap="square">
            <a:spAutoFit/>
          </a:bodyPr>
          <a:lstStyle/>
          <a:p>
            <a:r>
              <a:rPr lang="en-US" sz="2400" dirty="0">
                <a:solidFill>
                  <a:srgbClr val="006600"/>
                </a:solidFill>
                <a:latin typeface="Times New Roman" pitchFamily="18" charset="0"/>
                <a:cs typeface="Times New Roman" pitchFamily="18" charset="0"/>
              </a:rPr>
              <a:t>H</a:t>
            </a:r>
            <a:r>
              <a:rPr lang="en-US" sz="2400" baseline="-25000" dirty="0">
                <a:solidFill>
                  <a:srgbClr val="006600"/>
                </a:solidFill>
                <a:latin typeface="Times New Roman" pitchFamily="18" charset="0"/>
                <a:cs typeface="Times New Roman" pitchFamily="18" charset="0"/>
              </a:rPr>
              <a:t>2</a:t>
            </a:r>
            <a:r>
              <a:rPr lang="en-US" sz="2400" dirty="0">
                <a:solidFill>
                  <a:srgbClr val="006600"/>
                </a:solidFill>
                <a:latin typeface="Times New Roman" pitchFamily="18" charset="0"/>
                <a:cs typeface="Times New Roman" pitchFamily="18" charset="0"/>
              </a:rPr>
              <a:t>SO</a:t>
            </a:r>
            <a:r>
              <a:rPr lang="en-US" sz="2000" baseline="-25000" dirty="0">
                <a:solidFill>
                  <a:srgbClr val="006600"/>
                </a:solidFill>
                <a:latin typeface="Times New Roman" pitchFamily="18" charset="0"/>
                <a:cs typeface="Times New Roman" pitchFamily="18" charset="0"/>
              </a:rPr>
              <a:t>4</a:t>
            </a:r>
            <a:endParaRPr lang="en-US" sz="2000" dirty="0">
              <a:solidFill>
                <a:srgbClr val="006600"/>
              </a:solidFill>
            </a:endParaRPr>
          </a:p>
        </p:txBody>
      </p:sp>
      <p:sp>
        <p:nvSpPr>
          <p:cNvPr id="16" name="Rectangle 15"/>
          <p:cNvSpPr/>
          <p:nvPr/>
        </p:nvSpPr>
        <p:spPr>
          <a:xfrm>
            <a:off x="838200" y="4419600"/>
            <a:ext cx="1295400" cy="461665"/>
          </a:xfrm>
          <a:prstGeom prst="rect">
            <a:avLst/>
          </a:prstGeom>
        </p:spPr>
        <p:txBody>
          <a:bodyPr wrap="square">
            <a:spAutoFit/>
          </a:bodyPr>
          <a:lstStyle/>
          <a:p>
            <a:r>
              <a:rPr lang="bn-BD" sz="2400" dirty="0">
                <a:solidFill>
                  <a:srgbClr val="006600"/>
                </a:solidFill>
                <a:latin typeface="Times New Roman" pitchFamily="18" charset="0"/>
                <a:cs typeface="Times New Roman" pitchFamily="18" charset="0"/>
              </a:rPr>
              <a:t>C</a:t>
            </a:r>
            <a:r>
              <a:rPr lang="bn-BD" sz="2000" baseline="-25000" dirty="0">
                <a:solidFill>
                  <a:srgbClr val="006600"/>
                </a:solidFill>
                <a:latin typeface="Times New Roman" pitchFamily="18" charset="0"/>
                <a:cs typeface="Times New Roman" pitchFamily="18" charset="0"/>
              </a:rPr>
              <a:t>6</a:t>
            </a:r>
            <a:r>
              <a:rPr lang="en-US" sz="2400" dirty="0">
                <a:solidFill>
                  <a:srgbClr val="006600"/>
                </a:solidFill>
                <a:latin typeface="Times New Roman" pitchFamily="18" charset="0"/>
                <a:cs typeface="Times New Roman" pitchFamily="18" charset="0"/>
              </a:rPr>
              <a:t>H</a:t>
            </a:r>
            <a:r>
              <a:rPr lang="bn-BD" sz="2400" baseline="-25000" dirty="0">
                <a:solidFill>
                  <a:srgbClr val="006600"/>
                </a:solidFill>
                <a:latin typeface="Times New Roman" pitchFamily="18" charset="0"/>
                <a:cs typeface="Times New Roman" pitchFamily="18" charset="0"/>
              </a:rPr>
              <a:t>12</a:t>
            </a:r>
            <a:r>
              <a:rPr lang="en-US" sz="2400" dirty="0">
                <a:solidFill>
                  <a:srgbClr val="006600"/>
                </a:solidFill>
                <a:latin typeface="Times New Roman" pitchFamily="18" charset="0"/>
                <a:cs typeface="Times New Roman" pitchFamily="18" charset="0"/>
              </a:rPr>
              <a:t>O</a:t>
            </a:r>
            <a:r>
              <a:rPr lang="bn-BD" sz="2000" baseline="-25000" dirty="0">
                <a:solidFill>
                  <a:srgbClr val="006600"/>
                </a:solidFill>
                <a:latin typeface="Times New Roman" pitchFamily="18" charset="0"/>
                <a:cs typeface="Times New Roman" pitchFamily="18" charset="0"/>
              </a:rPr>
              <a:t>11</a:t>
            </a:r>
            <a:r>
              <a:rPr lang="en-US" sz="2000" baseline="-25000" dirty="0">
                <a:solidFill>
                  <a:srgbClr val="006600"/>
                </a:solidFill>
                <a:latin typeface="Times New Roman" pitchFamily="18" charset="0"/>
                <a:cs typeface="Times New Roman" pitchFamily="18" charset="0"/>
              </a:rPr>
              <a:t>   </a:t>
            </a:r>
            <a:endParaRPr lang="en-US" sz="2000" dirty="0">
              <a:solidFill>
                <a:srgbClr val="006600"/>
              </a:solidFill>
            </a:endParaRPr>
          </a:p>
        </p:txBody>
      </p:sp>
      <p:sp>
        <p:nvSpPr>
          <p:cNvPr id="17" name="Rectangle 16"/>
          <p:cNvSpPr/>
          <p:nvPr/>
        </p:nvSpPr>
        <p:spPr>
          <a:xfrm>
            <a:off x="7696200" y="3886200"/>
            <a:ext cx="1066800" cy="461665"/>
          </a:xfrm>
          <a:prstGeom prst="rect">
            <a:avLst/>
          </a:prstGeom>
        </p:spPr>
        <p:txBody>
          <a:bodyPr wrap="square">
            <a:spAutoFit/>
          </a:bodyPr>
          <a:lstStyle/>
          <a:p>
            <a:r>
              <a:rPr lang="en-US" sz="2400" dirty="0">
                <a:solidFill>
                  <a:srgbClr val="006600"/>
                </a:solidFill>
                <a:latin typeface="Times New Roman" pitchFamily="18" charset="0"/>
                <a:cs typeface="Times New Roman" pitchFamily="18" charset="0"/>
              </a:rPr>
              <a:t>H</a:t>
            </a:r>
            <a:r>
              <a:rPr lang="en-US" sz="2400" baseline="-25000" dirty="0">
                <a:solidFill>
                  <a:srgbClr val="006600"/>
                </a:solidFill>
                <a:latin typeface="Times New Roman" pitchFamily="18" charset="0"/>
                <a:cs typeface="Times New Roman" pitchFamily="18" charset="0"/>
              </a:rPr>
              <a:t>2</a:t>
            </a:r>
            <a:r>
              <a:rPr lang="en-US" sz="2400" dirty="0">
                <a:solidFill>
                  <a:srgbClr val="006600"/>
                </a:solidFill>
                <a:latin typeface="Times New Roman" pitchFamily="18" charset="0"/>
                <a:cs typeface="Times New Roman" pitchFamily="18" charset="0"/>
              </a:rPr>
              <a:t>SO</a:t>
            </a:r>
            <a:r>
              <a:rPr lang="en-US" sz="2000" baseline="-25000" dirty="0">
                <a:solidFill>
                  <a:srgbClr val="006600"/>
                </a:solidFill>
                <a:latin typeface="Times New Roman" pitchFamily="18" charset="0"/>
                <a:cs typeface="Times New Roman" pitchFamily="18" charset="0"/>
              </a:rPr>
              <a:t>4</a:t>
            </a:r>
            <a:endParaRPr lang="en-US" sz="2000" dirty="0">
              <a:solidFill>
                <a:srgbClr val="006600"/>
              </a:solidFill>
            </a:endParaRPr>
          </a:p>
        </p:txBody>
      </p:sp>
      <p:sp>
        <p:nvSpPr>
          <p:cNvPr id="18" name="Rectangle 17"/>
          <p:cNvSpPr/>
          <p:nvPr/>
        </p:nvSpPr>
        <p:spPr>
          <a:xfrm>
            <a:off x="1295400" y="5334000"/>
            <a:ext cx="1295400" cy="461665"/>
          </a:xfrm>
          <a:prstGeom prst="rect">
            <a:avLst/>
          </a:prstGeom>
        </p:spPr>
        <p:txBody>
          <a:bodyPr wrap="square">
            <a:spAutoFit/>
          </a:bodyPr>
          <a:lstStyle/>
          <a:p>
            <a:r>
              <a:rPr lang="bn-BD" sz="2400" dirty="0">
                <a:solidFill>
                  <a:srgbClr val="006600"/>
                </a:solidFill>
                <a:latin typeface="Times New Roman" pitchFamily="18" charset="0"/>
                <a:cs typeface="Times New Roman" pitchFamily="18" charset="0"/>
              </a:rPr>
              <a:t>C</a:t>
            </a:r>
            <a:r>
              <a:rPr lang="bn-BD" sz="2000" baseline="-25000" dirty="0">
                <a:solidFill>
                  <a:srgbClr val="006600"/>
                </a:solidFill>
                <a:latin typeface="Times New Roman" pitchFamily="18" charset="0"/>
                <a:cs typeface="Times New Roman" pitchFamily="18" charset="0"/>
              </a:rPr>
              <a:t>6</a:t>
            </a:r>
            <a:r>
              <a:rPr lang="en-US" sz="2400" dirty="0">
                <a:solidFill>
                  <a:srgbClr val="006600"/>
                </a:solidFill>
                <a:latin typeface="Times New Roman" pitchFamily="18" charset="0"/>
                <a:cs typeface="Times New Roman" pitchFamily="18" charset="0"/>
              </a:rPr>
              <a:t>H</a:t>
            </a:r>
            <a:r>
              <a:rPr lang="bn-BD" sz="2400" baseline="-25000" dirty="0">
                <a:solidFill>
                  <a:srgbClr val="006600"/>
                </a:solidFill>
                <a:latin typeface="Times New Roman" pitchFamily="18" charset="0"/>
                <a:cs typeface="Times New Roman" pitchFamily="18" charset="0"/>
              </a:rPr>
              <a:t>12</a:t>
            </a:r>
            <a:r>
              <a:rPr lang="en-US" sz="2400" dirty="0">
                <a:solidFill>
                  <a:srgbClr val="006600"/>
                </a:solidFill>
                <a:latin typeface="Times New Roman" pitchFamily="18" charset="0"/>
                <a:cs typeface="Times New Roman" pitchFamily="18" charset="0"/>
              </a:rPr>
              <a:t>O</a:t>
            </a:r>
            <a:r>
              <a:rPr lang="bn-BD" sz="2000" baseline="-25000" dirty="0">
                <a:solidFill>
                  <a:srgbClr val="006600"/>
                </a:solidFill>
                <a:latin typeface="Times New Roman" pitchFamily="18" charset="0"/>
                <a:cs typeface="Times New Roman" pitchFamily="18" charset="0"/>
              </a:rPr>
              <a:t>11</a:t>
            </a:r>
            <a:r>
              <a:rPr lang="en-US" sz="2000" baseline="-25000" dirty="0">
                <a:solidFill>
                  <a:srgbClr val="006600"/>
                </a:solidFill>
                <a:latin typeface="Times New Roman" pitchFamily="18" charset="0"/>
                <a:cs typeface="Times New Roman" pitchFamily="18" charset="0"/>
              </a:rPr>
              <a:t>   </a:t>
            </a:r>
            <a:endParaRPr lang="en-US" sz="2000" dirty="0">
              <a:solidFill>
                <a:srgbClr val="006600"/>
              </a:solidFill>
            </a:endParaRPr>
          </a:p>
        </p:txBody>
      </p:sp>
      <p:sp>
        <p:nvSpPr>
          <p:cNvPr id="19" name="Rectangle 18"/>
          <p:cNvSpPr/>
          <p:nvPr/>
        </p:nvSpPr>
        <p:spPr>
          <a:xfrm>
            <a:off x="2667000" y="5410200"/>
            <a:ext cx="314510" cy="369332"/>
          </a:xfrm>
          <a:prstGeom prst="rect">
            <a:avLst/>
          </a:prstGeom>
        </p:spPr>
        <p:txBody>
          <a:bodyPr wrap="none">
            <a:spAutoFit/>
          </a:bodyPr>
          <a:lstStyle/>
          <a:p>
            <a:r>
              <a:rPr lang="en-US" dirty="0">
                <a:solidFill>
                  <a:srgbClr val="006600"/>
                </a:solidFill>
                <a:latin typeface="Times New Roman" pitchFamily="18" charset="0"/>
                <a:cs typeface="Times New Roman" pitchFamily="18" charset="0"/>
              </a:rPr>
              <a:t>+</a:t>
            </a:r>
            <a:endParaRPr lang="en-US" dirty="0">
              <a:solidFill>
                <a:srgbClr val="006600"/>
              </a:solidFill>
            </a:endParaRPr>
          </a:p>
        </p:txBody>
      </p:sp>
      <p:sp>
        <p:nvSpPr>
          <p:cNvPr id="20" name="Rectangle 19"/>
          <p:cNvSpPr/>
          <p:nvPr/>
        </p:nvSpPr>
        <p:spPr>
          <a:xfrm>
            <a:off x="3048000" y="5334000"/>
            <a:ext cx="1066800" cy="461665"/>
          </a:xfrm>
          <a:prstGeom prst="rect">
            <a:avLst/>
          </a:prstGeom>
        </p:spPr>
        <p:txBody>
          <a:bodyPr wrap="square">
            <a:spAutoFit/>
          </a:bodyPr>
          <a:lstStyle/>
          <a:p>
            <a:r>
              <a:rPr lang="en-US" sz="2400" dirty="0">
                <a:solidFill>
                  <a:srgbClr val="006600"/>
                </a:solidFill>
                <a:latin typeface="Times New Roman" pitchFamily="18" charset="0"/>
                <a:cs typeface="Times New Roman" pitchFamily="18" charset="0"/>
              </a:rPr>
              <a:t>H</a:t>
            </a:r>
            <a:r>
              <a:rPr lang="en-US" sz="2400" baseline="-25000" dirty="0">
                <a:solidFill>
                  <a:srgbClr val="006600"/>
                </a:solidFill>
                <a:latin typeface="Times New Roman" pitchFamily="18" charset="0"/>
                <a:cs typeface="Times New Roman" pitchFamily="18" charset="0"/>
              </a:rPr>
              <a:t>2</a:t>
            </a:r>
            <a:r>
              <a:rPr lang="en-US" sz="2400" dirty="0">
                <a:solidFill>
                  <a:srgbClr val="006600"/>
                </a:solidFill>
                <a:latin typeface="Times New Roman" pitchFamily="18" charset="0"/>
                <a:cs typeface="Times New Roman" pitchFamily="18" charset="0"/>
              </a:rPr>
              <a:t>SO</a:t>
            </a:r>
            <a:r>
              <a:rPr lang="en-US" sz="2000" baseline="-25000" dirty="0">
                <a:solidFill>
                  <a:srgbClr val="006600"/>
                </a:solidFill>
                <a:latin typeface="Times New Roman" pitchFamily="18" charset="0"/>
                <a:cs typeface="Times New Roman" pitchFamily="18" charset="0"/>
              </a:rPr>
              <a:t>4</a:t>
            </a:r>
            <a:endParaRPr lang="en-US" sz="2000" dirty="0">
              <a:solidFill>
                <a:srgbClr val="006600"/>
              </a:solidFill>
            </a:endParaRPr>
          </a:p>
        </p:txBody>
      </p:sp>
      <p:sp>
        <p:nvSpPr>
          <p:cNvPr id="21" name="Rectangle 20"/>
          <p:cNvSpPr/>
          <p:nvPr/>
        </p:nvSpPr>
        <p:spPr>
          <a:xfrm>
            <a:off x="6858000" y="5334000"/>
            <a:ext cx="2057400" cy="461665"/>
          </a:xfrm>
          <a:prstGeom prst="rect">
            <a:avLst/>
          </a:prstGeom>
        </p:spPr>
        <p:txBody>
          <a:bodyPr wrap="square">
            <a:spAutoFit/>
          </a:bodyPr>
          <a:lstStyle/>
          <a:p>
            <a:r>
              <a:rPr lang="en-US" sz="2400" dirty="0">
                <a:solidFill>
                  <a:srgbClr val="006600"/>
                </a:solidFill>
                <a:latin typeface="Times New Roman" pitchFamily="18" charset="0"/>
                <a:cs typeface="Times New Roman" pitchFamily="18" charset="0"/>
              </a:rPr>
              <a:t>H</a:t>
            </a:r>
            <a:r>
              <a:rPr lang="en-US" sz="2400" baseline="-25000" dirty="0">
                <a:solidFill>
                  <a:srgbClr val="006600"/>
                </a:solidFill>
                <a:latin typeface="Times New Roman" pitchFamily="18" charset="0"/>
                <a:cs typeface="Times New Roman" pitchFamily="18" charset="0"/>
              </a:rPr>
              <a:t>2</a:t>
            </a:r>
            <a:r>
              <a:rPr lang="en-US" sz="2400" dirty="0">
                <a:solidFill>
                  <a:srgbClr val="006600"/>
                </a:solidFill>
                <a:latin typeface="Times New Roman" pitchFamily="18" charset="0"/>
                <a:cs typeface="Times New Roman" pitchFamily="18" charset="0"/>
              </a:rPr>
              <a:t>SO</a:t>
            </a:r>
            <a:r>
              <a:rPr lang="en-US" sz="2000" baseline="-25000" dirty="0">
                <a:solidFill>
                  <a:srgbClr val="006600"/>
                </a:solidFill>
                <a:latin typeface="Times New Roman" pitchFamily="18" charset="0"/>
                <a:cs typeface="Times New Roman" pitchFamily="18" charset="0"/>
              </a:rPr>
              <a:t>4</a:t>
            </a:r>
            <a:r>
              <a:rPr lang="bn-BD" sz="2400" dirty="0">
                <a:solidFill>
                  <a:srgbClr val="006600"/>
                </a:solidFill>
                <a:latin typeface="Times New Roman" pitchFamily="18" charset="0"/>
                <a:cs typeface="Times New Roman" pitchFamily="18" charset="0"/>
              </a:rPr>
              <a:t>.11</a:t>
            </a:r>
            <a:r>
              <a:rPr lang="bn-BD" sz="2400" dirty="0">
                <a:solidFill>
                  <a:srgbClr val="FF0000"/>
                </a:solidFill>
                <a:latin typeface="Times New Roman" pitchFamily="18" charset="0"/>
                <a:cs typeface="Times New Roman" pitchFamily="18" charset="0"/>
              </a:rPr>
              <a:t> </a:t>
            </a:r>
            <a:r>
              <a:rPr lang="bn-BD" sz="2400" dirty="0">
                <a:solidFill>
                  <a:srgbClr val="006600"/>
                </a:solidFill>
                <a:latin typeface="Times New Roman" pitchFamily="18" charset="0"/>
                <a:cs typeface="Times New Roman" pitchFamily="18" charset="0"/>
              </a:rPr>
              <a:t>H</a:t>
            </a:r>
            <a:r>
              <a:rPr lang="bn-BD" sz="2400" baseline="-30000" dirty="0">
                <a:solidFill>
                  <a:srgbClr val="006600"/>
                </a:solidFill>
                <a:latin typeface="Times New Roman" pitchFamily="18" charset="0"/>
                <a:cs typeface="Times New Roman" pitchFamily="18" charset="0"/>
              </a:rPr>
              <a:t>2</a:t>
            </a:r>
            <a:r>
              <a:rPr lang="en-US" sz="2400" dirty="0">
                <a:solidFill>
                  <a:srgbClr val="006600"/>
                </a:solidFill>
                <a:latin typeface="Times New Roman" pitchFamily="18" charset="0"/>
                <a:cs typeface="Times New Roman" pitchFamily="18" charset="0"/>
              </a:rPr>
              <a:t>O</a:t>
            </a:r>
            <a:r>
              <a:rPr lang="bn-BD" sz="2400" dirty="0">
                <a:solidFill>
                  <a:srgbClr val="006600"/>
                </a:solidFill>
                <a:latin typeface="Times New Roman" pitchFamily="18" charset="0"/>
                <a:cs typeface="Times New Roman" pitchFamily="18" charset="0"/>
              </a:rPr>
              <a:t>        </a:t>
            </a:r>
            <a:r>
              <a:rPr lang="bn-BD" sz="2400" baseline="-25000" dirty="0">
                <a:solidFill>
                  <a:srgbClr val="006600"/>
                </a:solidFill>
                <a:latin typeface="Times New Roman" pitchFamily="18" charset="0"/>
                <a:cs typeface="Times New Roman" pitchFamily="18" charset="0"/>
              </a:rPr>
              <a:t>    </a:t>
            </a:r>
            <a:endParaRPr lang="en-US" sz="2000" dirty="0">
              <a:solidFill>
                <a:srgbClr val="006600"/>
              </a:solidFill>
            </a:endParaRPr>
          </a:p>
        </p:txBody>
      </p:sp>
      <p:sp>
        <p:nvSpPr>
          <p:cNvPr id="22" name="Rectangle 21"/>
          <p:cNvSpPr/>
          <p:nvPr/>
        </p:nvSpPr>
        <p:spPr>
          <a:xfrm>
            <a:off x="6553200" y="5421868"/>
            <a:ext cx="314510" cy="369332"/>
          </a:xfrm>
          <a:prstGeom prst="rect">
            <a:avLst/>
          </a:prstGeom>
        </p:spPr>
        <p:txBody>
          <a:bodyPr wrap="none">
            <a:spAutoFit/>
          </a:bodyPr>
          <a:lstStyle/>
          <a:p>
            <a:r>
              <a:rPr lang="en-US" dirty="0">
                <a:solidFill>
                  <a:srgbClr val="006600"/>
                </a:solidFill>
                <a:latin typeface="Times New Roman" pitchFamily="18" charset="0"/>
                <a:cs typeface="Times New Roman" pitchFamily="18" charset="0"/>
              </a:rPr>
              <a:t>+</a:t>
            </a:r>
            <a:endParaRPr lang="en-US" dirty="0">
              <a:solidFill>
                <a:srgbClr val="006600"/>
              </a:solidFill>
            </a:endParaRPr>
          </a:p>
        </p:txBody>
      </p:sp>
      <p:sp>
        <p:nvSpPr>
          <p:cNvPr id="23" name="Rectangle 22"/>
          <p:cNvSpPr/>
          <p:nvPr/>
        </p:nvSpPr>
        <p:spPr>
          <a:xfrm>
            <a:off x="5867400" y="5334000"/>
            <a:ext cx="697627" cy="461665"/>
          </a:xfrm>
          <a:prstGeom prst="rect">
            <a:avLst/>
          </a:prstGeom>
        </p:spPr>
        <p:txBody>
          <a:bodyPr wrap="none">
            <a:spAutoFit/>
          </a:bodyPr>
          <a:lstStyle/>
          <a:p>
            <a:r>
              <a:rPr lang="en-US" sz="2400" dirty="0">
                <a:solidFill>
                  <a:srgbClr val="006600"/>
                </a:solidFill>
                <a:latin typeface="Times New Roman" pitchFamily="18" charset="0"/>
                <a:cs typeface="Times New Roman" pitchFamily="18" charset="0"/>
              </a:rPr>
              <a:t>12C</a:t>
            </a:r>
            <a:endParaRPr lang="en-US" sz="2400" dirty="0"/>
          </a:p>
        </p:txBody>
      </p:sp>
      <p:sp>
        <p:nvSpPr>
          <p:cNvPr id="24" name="Right Arrow 23"/>
          <p:cNvSpPr/>
          <p:nvPr/>
        </p:nvSpPr>
        <p:spPr>
          <a:xfrm>
            <a:off x="4038600" y="5562600"/>
            <a:ext cx="1905000" cy="762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1752600" y="4876800"/>
            <a:ext cx="1066800" cy="461665"/>
          </a:xfrm>
          <a:prstGeom prst="rect">
            <a:avLst/>
          </a:prstGeom>
        </p:spPr>
        <p:txBody>
          <a:bodyPr wrap="square">
            <a:spAutoFit/>
          </a:bodyPr>
          <a:lstStyle/>
          <a:p>
            <a:r>
              <a:rPr lang="en-US" sz="2400" dirty="0">
                <a:solidFill>
                  <a:srgbClr val="006600"/>
                </a:solidFill>
                <a:latin typeface="Times New Roman" pitchFamily="18" charset="0"/>
                <a:cs typeface="Times New Roman" pitchFamily="18" charset="0"/>
              </a:rPr>
              <a:t>H</a:t>
            </a:r>
            <a:r>
              <a:rPr lang="en-US" sz="2400" baseline="-25000" dirty="0">
                <a:solidFill>
                  <a:srgbClr val="006600"/>
                </a:solidFill>
                <a:latin typeface="Times New Roman" pitchFamily="18" charset="0"/>
                <a:cs typeface="Times New Roman" pitchFamily="18" charset="0"/>
              </a:rPr>
              <a:t>2</a:t>
            </a:r>
            <a:r>
              <a:rPr lang="en-US" sz="2400" dirty="0">
                <a:solidFill>
                  <a:srgbClr val="006600"/>
                </a:solidFill>
                <a:latin typeface="Times New Roman" pitchFamily="18" charset="0"/>
                <a:cs typeface="Times New Roman" pitchFamily="18" charset="0"/>
              </a:rPr>
              <a:t>SO</a:t>
            </a:r>
            <a:r>
              <a:rPr lang="en-US" sz="2000" baseline="-25000" dirty="0">
                <a:solidFill>
                  <a:srgbClr val="006600"/>
                </a:solidFill>
                <a:latin typeface="Times New Roman" pitchFamily="18" charset="0"/>
                <a:cs typeface="Times New Roman" pitchFamily="18" charset="0"/>
              </a:rPr>
              <a:t>4</a:t>
            </a:r>
            <a:endParaRPr lang="en-US" sz="2000" dirty="0">
              <a:solidFill>
                <a:srgbClr val="006600"/>
              </a:solidFill>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976" y="1452265"/>
            <a:ext cx="9144000" cy="6801862"/>
          </a:xfrm>
          <a:prstGeom prst="rect">
            <a:avLst/>
          </a:prstGeom>
          <a:blipFill>
            <a:blip r:embed="rId2"/>
            <a:tile tx="0" ty="0" sx="100000" sy="100000" flip="none" algn="tl"/>
          </a:blipFill>
        </p:spPr>
        <p:txBody>
          <a:bodyPr wrap="square">
            <a:spAutoFit/>
          </a:bodyPr>
          <a:lstStyle/>
          <a:p>
            <a:r>
              <a:rPr lang="bn-BD" sz="3200" b="1" dirty="0">
                <a:solidFill>
                  <a:srgbClr val="006600"/>
                </a:solidFill>
                <a:latin typeface="NikoshBAN" pitchFamily="2" charset="0"/>
                <a:cs typeface="NikoshBAN" pitchFamily="2" charset="0"/>
              </a:rPr>
              <a:t>জারণ</a:t>
            </a:r>
            <a:r>
              <a:rPr lang="en-US" sz="3200" b="1" dirty="0">
                <a:solidFill>
                  <a:srgbClr val="006600"/>
                </a:solidFill>
                <a:latin typeface="NikoshBAN" pitchFamily="2" charset="0"/>
                <a:cs typeface="NikoshBAN" pitchFamily="2" charset="0"/>
              </a:rPr>
              <a:t> </a:t>
            </a:r>
            <a:r>
              <a:rPr lang="en-US" sz="3200" b="1" dirty="0" err="1">
                <a:solidFill>
                  <a:srgbClr val="006600"/>
                </a:solidFill>
                <a:latin typeface="NikoshBAN" pitchFamily="2" charset="0"/>
                <a:cs typeface="NikoshBAN" pitchFamily="2" charset="0"/>
              </a:rPr>
              <a:t>ধর্ম</a:t>
            </a:r>
            <a:r>
              <a:rPr lang="en-US" sz="3200" b="1" dirty="0">
                <a:solidFill>
                  <a:srgbClr val="006600"/>
                </a:solidFill>
                <a:latin typeface="NikoshBAN" pitchFamily="2" charset="0"/>
                <a:cs typeface="NikoshBAN" pitchFamily="2" charset="0"/>
              </a:rPr>
              <a:t>:</a:t>
            </a:r>
            <a:r>
              <a:rPr lang="bn-BD" sz="3200" dirty="0">
                <a:solidFill>
                  <a:srgbClr val="006600"/>
                </a:solidFill>
                <a:latin typeface="NikoshBAN" pitchFamily="2" charset="0"/>
                <a:cs typeface="NikoshBAN" pitchFamily="2" charset="0"/>
              </a:rPr>
              <a:t>পানির মধ্যে         দিলে সেই         কে লঘু         এসিড বলে।</a:t>
            </a:r>
          </a:p>
          <a:p>
            <a:r>
              <a:rPr lang="bn-BD" sz="3200" dirty="0">
                <a:solidFill>
                  <a:srgbClr val="006600"/>
                </a:solidFill>
                <a:latin typeface="NikoshBAN" pitchFamily="2" charset="0"/>
                <a:cs typeface="NikoshBAN" pitchFamily="2" charset="0"/>
              </a:rPr>
              <a:t> ইহার কোন জারণ ধর্ম নেই। গাঢ়         এসিডের জারণ ধর্ম আছে। গাঢ় </a:t>
            </a:r>
          </a:p>
          <a:p>
            <a:r>
              <a:rPr lang="bn-BD" sz="3200" dirty="0">
                <a:solidFill>
                  <a:srgbClr val="006600"/>
                </a:solidFill>
                <a:latin typeface="NikoshBAN" pitchFamily="2" charset="0"/>
                <a:cs typeface="NikoshBAN" pitchFamily="2" charset="0"/>
              </a:rPr>
              <a:t>         এসিড কপারকে জারিত কপার সালফেটে পরিণত করে এবং নিজে বিজারিত হয়ে সালফার ডাই-অক্সাইড এবং পানি উৎপন্ন করে। </a:t>
            </a:r>
            <a:endParaRPr lang="en-US" sz="3200" dirty="0">
              <a:solidFill>
                <a:srgbClr val="006600"/>
              </a:solidFill>
              <a:latin typeface="NikoshBAN" pitchFamily="2" charset="0"/>
              <a:cs typeface="NikoshBAN" pitchFamily="2" charset="0"/>
            </a:endParaRPr>
          </a:p>
          <a:p>
            <a:r>
              <a:rPr lang="bn-BD" sz="2800" dirty="0">
                <a:solidFill>
                  <a:srgbClr val="006600"/>
                </a:solidFill>
                <a:latin typeface="NikoshBAN" pitchFamily="2" charset="0"/>
                <a:cs typeface="NikoshBAN" pitchFamily="2" charset="0"/>
              </a:rPr>
              <a:t> </a:t>
            </a:r>
            <a:r>
              <a:rPr lang="en-US" sz="2800" dirty="0">
                <a:solidFill>
                  <a:srgbClr val="006600"/>
                </a:solidFill>
                <a:latin typeface="Times New Roman" pitchFamily="18" charset="0"/>
                <a:cs typeface="Times New Roman" pitchFamily="18" charset="0"/>
              </a:rPr>
              <a:t>H</a:t>
            </a:r>
            <a:r>
              <a:rPr lang="en-US" sz="2800" baseline="-30000" dirty="0">
                <a:solidFill>
                  <a:srgbClr val="006600"/>
                </a:solidFill>
                <a:latin typeface="Times New Roman" pitchFamily="18" charset="0"/>
                <a:cs typeface="Times New Roman" pitchFamily="18" charset="0"/>
              </a:rPr>
              <a:t>2</a:t>
            </a:r>
            <a:r>
              <a:rPr lang="en-US" sz="2800" dirty="0">
                <a:solidFill>
                  <a:srgbClr val="006600"/>
                </a:solidFill>
                <a:latin typeface="Times New Roman" pitchFamily="18" charset="0"/>
                <a:cs typeface="Times New Roman" pitchFamily="18" charset="0"/>
              </a:rPr>
              <a:t>SO</a:t>
            </a:r>
            <a:r>
              <a:rPr lang="en-US" sz="2800" baseline="-30000" dirty="0">
                <a:solidFill>
                  <a:srgbClr val="006600"/>
                </a:solidFill>
                <a:latin typeface="Times New Roman" pitchFamily="18" charset="0"/>
                <a:cs typeface="Times New Roman" pitchFamily="18" charset="0"/>
              </a:rPr>
              <a:t>4</a:t>
            </a:r>
            <a:r>
              <a:rPr lang="bn-BD" sz="2800" baseline="-30000" dirty="0">
                <a:solidFill>
                  <a:srgbClr val="006600"/>
                </a:solidFill>
                <a:latin typeface="Times New Roman" pitchFamily="18" charset="0"/>
                <a:cs typeface="Times New Roman" pitchFamily="18" charset="0"/>
              </a:rPr>
              <a:t> </a:t>
            </a:r>
            <a:r>
              <a:rPr lang="en-US" sz="2800" dirty="0">
                <a:solidFill>
                  <a:srgbClr val="006600"/>
                </a:solidFill>
                <a:latin typeface="Times New Roman" pitchFamily="18" charset="0"/>
                <a:cs typeface="Times New Roman" pitchFamily="18" charset="0"/>
              </a:rPr>
              <a:t>(</a:t>
            </a:r>
            <a:r>
              <a:rPr lang="bn-BD" sz="2800" dirty="0">
                <a:solidFill>
                  <a:srgbClr val="006600"/>
                </a:solidFill>
                <a:latin typeface="NikoshBAN" pitchFamily="2" charset="0"/>
                <a:cs typeface="NikoshBAN" pitchFamily="2" charset="0"/>
              </a:rPr>
              <a:t>গাঢ়</a:t>
            </a:r>
            <a:r>
              <a:rPr lang="en-US" sz="2800" dirty="0">
                <a:solidFill>
                  <a:srgbClr val="006600"/>
                </a:solidFill>
                <a:latin typeface="NikoshBAN" pitchFamily="2" charset="0"/>
                <a:cs typeface="NikoshBAN" pitchFamily="2" charset="0"/>
              </a:rPr>
              <a:t>)</a:t>
            </a:r>
            <a:r>
              <a:rPr lang="en-US" sz="2800" baseline="-30000" dirty="0">
                <a:solidFill>
                  <a:srgbClr val="006600"/>
                </a:solidFill>
                <a:latin typeface="Times New Roman" pitchFamily="18" charset="0"/>
                <a:cs typeface="Times New Roman" pitchFamily="18" charset="0"/>
              </a:rPr>
              <a:t> </a:t>
            </a:r>
            <a:r>
              <a:rPr lang="en-US" sz="2800" dirty="0">
                <a:solidFill>
                  <a:srgbClr val="006600"/>
                </a:solidFill>
                <a:latin typeface="Times New Roman" pitchFamily="18" charset="0"/>
                <a:cs typeface="Times New Roman" pitchFamily="18" charset="0"/>
              </a:rPr>
              <a:t>+</a:t>
            </a:r>
            <a:r>
              <a:rPr lang="bn-BD" sz="2800" dirty="0">
                <a:solidFill>
                  <a:srgbClr val="006600"/>
                </a:solidFill>
                <a:latin typeface="Times New Roman" pitchFamily="18" charset="0"/>
                <a:cs typeface="Times New Roman" pitchFamily="18" charset="0"/>
              </a:rPr>
              <a:t> C</a:t>
            </a:r>
            <a:r>
              <a:rPr lang="en-US" sz="2800" dirty="0">
                <a:solidFill>
                  <a:srgbClr val="006600"/>
                </a:solidFill>
                <a:latin typeface="Times New Roman" pitchFamily="18" charset="0"/>
                <a:cs typeface="Times New Roman" pitchFamily="18" charset="0"/>
              </a:rPr>
              <a:t>u</a:t>
            </a:r>
            <a:r>
              <a:rPr lang="bn-BD" sz="2800" dirty="0">
                <a:solidFill>
                  <a:srgbClr val="006600"/>
                </a:solidFill>
                <a:latin typeface="NikoshBAN" pitchFamily="2" charset="0"/>
                <a:cs typeface="NikoshBAN" pitchFamily="2" charset="0"/>
              </a:rPr>
              <a:t>       </a:t>
            </a:r>
            <a:r>
              <a:rPr lang="en-US" sz="2800" dirty="0">
                <a:solidFill>
                  <a:srgbClr val="006600"/>
                </a:solidFill>
                <a:latin typeface="NikoshBAN" pitchFamily="2" charset="0"/>
                <a:cs typeface="NikoshBAN" pitchFamily="2" charset="0"/>
              </a:rPr>
              <a:t>                     </a:t>
            </a:r>
            <a:r>
              <a:rPr lang="bn-BD" sz="2800" dirty="0">
                <a:solidFill>
                  <a:srgbClr val="006600"/>
                </a:solidFill>
                <a:latin typeface="NikoshBAN" pitchFamily="2" charset="0"/>
                <a:cs typeface="NikoshBAN" pitchFamily="2" charset="0"/>
              </a:rPr>
              <a:t> </a:t>
            </a:r>
            <a:r>
              <a:rPr lang="bn-BD" sz="2800" dirty="0">
                <a:solidFill>
                  <a:srgbClr val="006600"/>
                </a:solidFill>
                <a:latin typeface="Times New Roman" pitchFamily="18" charset="0"/>
                <a:cs typeface="NikoshBAN" pitchFamily="2" charset="0"/>
              </a:rPr>
              <a:t>C</a:t>
            </a:r>
            <a:r>
              <a:rPr lang="en-US" sz="2800" dirty="0">
                <a:solidFill>
                  <a:srgbClr val="006600"/>
                </a:solidFill>
                <a:latin typeface="Times New Roman" pitchFamily="18" charset="0"/>
                <a:cs typeface="NikoshBAN" pitchFamily="2" charset="0"/>
              </a:rPr>
              <a:t>u</a:t>
            </a:r>
            <a:r>
              <a:rPr lang="en-US" sz="2800" dirty="0">
                <a:solidFill>
                  <a:srgbClr val="006600"/>
                </a:solidFill>
                <a:latin typeface="Times New Roman" pitchFamily="18" charset="0"/>
                <a:cs typeface="Times New Roman" pitchFamily="18" charset="0"/>
              </a:rPr>
              <a:t>SO</a:t>
            </a:r>
            <a:r>
              <a:rPr lang="en-US" sz="2800" baseline="-30000" dirty="0">
                <a:solidFill>
                  <a:srgbClr val="006600"/>
                </a:solidFill>
                <a:latin typeface="Times New Roman" pitchFamily="18" charset="0"/>
                <a:cs typeface="Times New Roman" pitchFamily="18" charset="0"/>
              </a:rPr>
              <a:t>4</a:t>
            </a:r>
            <a:r>
              <a:rPr lang="bn-BD" sz="2800" baseline="-30000" dirty="0">
                <a:solidFill>
                  <a:srgbClr val="006600"/>
                </a:solidFill>
                <a:latin typeface="Times New Roman" pitchFamily="18" charset="0"/>
                <a:cs typeface="Times New Roman" pitchFamily="18" charset="0"/>
              </a:rPr>
              <a:t>   </a:t>
            </a:r>
            <a:r>
              <a:rPr lang="en-US" sz="2800" dirty="0">
                <a:solidFill>
                  <a:srgbClr val="006600"/>
                </a:solidFill>
                <a:latin typeface="Times New Roman" pitchFamily="18" charset="0"/>
                <a:cs typeface="Times New Roman" pitchFamily="18" charset="0"/>
              </a:rPr>
              <a:t>+</a:t>
            </a:r>
            <a:r>
              <a:rPr lang="bn-BD" sz="2800" dirty="0">
                <a:solidFill>
                  <a:srgbClr val="006600"/>
                </a:solidFill>
                <a:latin typeface="Times New Roman" pitchFamily="18" charset="0"/>
                <a:cs typeface="Times New Roman" pitchFamily="18" charset="0"/>
              </a:rPr>
              <a:t> </a:t>
            </a:r>
            <a:r>
              <a:rPr lang="en-US" sz="2800" dirty="0">
                <a:solidFill>
                  <a:srgbClr val="006600"/>
                </a:solidFill>
                <a:latin typeface="Times New Roman" pitchFamily="18" charset="0"/>
                <a:cs typeface="Times New Roman" pitchFamily="18" charset="0"/>
              </a:rPr>
              <a:t>   SO</a:t>
            </a:r>
            <a:r>
              <a:rPr lang="en-US" sz="2800" baseline="-30000" dirty="0">
                <a:solidFill>
                  <a:srgbClr val="006600"/>
                </a:solidFill>
                <a:latin typeface="Times New Roman" pitchFamily="18" charset="0"/>
                <a:cs typeface="Times New Roman" pitchFamily="18" charset="0"/>
              </a:rPr>
              <a:t>2   </a:t>
            </a:r>
            <a:r>
              <a:rPr lang="bn-BD" sz="2800" dirty="0">
                <a:solidFill>
                  <a:srgbClr val="006600"/>
                </a:solidFill>
                <a:latin typeface="Times New Roman" pitchFamily="18" charset="0"/>
                <a:cs typeface="Times New Roman" pitchFamily="18" charset="0"/>
              </a:rPr>
              <a:t> </a:t>
            </a:r>
            <a:r>
              <a:rPr lang="en-US" sz="2800" dirty="0">
                <a:solidFill>
                  <a:srgbClr val="006600"/>
                </a:solidFill>
                <a:latin typeface="Times New Roman" pitchFamily="18" charset="0"/>
                <a:cs typeface="Times New Roman" pitchFamily="18" charset="0"/>
              </a:rPr>
              <a:t>+  </a:t>
            </a:r>
            <a:r>
              <a:rPr lang="bn-BD" sz="2800" dirty="0">
                <a:solidFill>
                  <a:srgbClr val="006600"/>
                </a:solidFill>
                <a:latin typeface="Times New Roman" pitchFamily="18" charset="0"/>
                <a:cs typeface="Times New Roman" pitchFamily="18" charset="0"/>
              </a:rPr>
              <a:t>2H</a:t>
            </a:r>
            <a:r>
              <a:rPr lang="bn-BD" sz="2800" baseline="-30000" dirty="0">
                <a:solidFill>
                  <a:srgbClr val="006600"/>
                </a:solidFill>
                <a:latin typeface="Times New Roman" pitchFamily="18" charset="0"/>
                <a:cs typeface="Times New Roman" pitchFamily="18" charset="0"/>
              </a:rPr>
              <a:t>2</a:t>
            </a:r>
            <a:r>
              <a:rPr lang="en-US" sz="2800" dirty="0">
                <a:solidFill>
                  <a:srgbClr val="006600"/>
                </a:solidFill>
                <a:latin typeface="Times New Roman" pitchFamily="18" charset="0"/>
                <a:cs typeface="Times New Roman" pitchFamily="18" charset="0"/>
              </a:rPr>
              <a:t>O</a:t>
            </a:r>
          </a:p>
          <a:p>
            <a:endParaRPr lang="en-US" sz="2800" dirty="0">
              <a:solidFill>
                <a:srgbClr val="006600"/>
              </a:solidFill>
              <a:latin typeface="Times New Roman" pitchFamily="18" charset="0"/>
              <a:cs typeface="Times New Roman" pitchFamily="18" charset="0"/>
            </a:endParaRPr>
          </a:p>
          <a:p>
            <a:endParaRPr lang="en-US" sz="2800" dirty="0">
              <a:solidFill>
                <a:srgbClr val="006600"/>
              </a:solidFill>
              <a:latin typeface="Times New Roman" pitchFamily="18" charset="0"/>
              <a:cs typeface="Times New Roman" pitchFamily="18" charset="0"/>
            </a:endParaRPr>
          </a:p>
          <a:p>
            <a:endParaRPr lang="en-US" sz="2800" dirty="0">
              <a:solidFill>
                <a:srgbClr val="006600"/>
              </a:solidFill>
              <a:latin typeface="Times New Roman" pitchFamily="18" charset="0"/>
              <a:cs typeface="Times New Roman" pitchFamily="18" charset="0"/>
            </a:endParaRPr>
          </a:p>
          <a:p>
            <a:endParaRPr lang="en-US" sz="2800" dirty="0">
              <a:solidFill>
                <a:srgbClr val="006600"/>
              </a:solidFill>
              <a:latin typeface="Times New Roman" pitchFamily="18" charset="0"/>
              <a:cs typeface="Times New Roman" pitchFamily="18" charset="0"/>
            </a:endParaRPr>
          </a:p>
          <a:p>
            <a:endParaRPr lang="en-US" sz="2800" dirty="0">
              <a:solidFill>
                <a:srgbClr val="006600"/>
              </a:solidFill>
              <a:latin typeface="Times New Roman" pitchFamily="18" charset="0"/>
              <a:cs typeface="Times New Roman" pitchFamily="18" charset="0"/>
            </a:endParaRPr>
          </a:p>
          <a:p>
            <a:endParaRPr lang="en-US" sz="2800" dirty="0">
              <a:solidFill>
                <a:srgbClr val="006600"/>
              </a:solidFill>
              <a:latin typeface="Times New Roman" pitchFamily="18" charset="0"/>
              <a:cs typeface="Times New Roman" pitchFamily="18" charset="0"/>
            </a:endParaRPr>
          </a:p>
          <a:p>
            <a:endParaRPr lang="en-US" sz="2800" dirty="0">
              <a:solidFill>
                <a:srgbClr val="006600"/>
              </a:solidFill>
              <a:latin typeface="Times New Roman" pitchFamily="18" charset="0"/>
              <a:cs typeface="Times New Roman" pitchFamily="18" charset="0"/>
            </a:endParaRPr>
          </a:p>
          <a:p>
            <a:endParaRPr lang="en-US" sz="2800" dirty="0">
              <a:solidFill>
                <a:srgbClr val="006600"/>
              </a:solidFill>
              <a:latin typeface="Times New Roman" pitchFamily="18" charset="0"/>
              <a:cs typeface="Times New Roman" pitchFamily="18" charset="0"/>
            </a:endParaRPr>
          </a:p>
          <a:p>
            <a:endParaRPr lang="en-US" sz="2800" dirty="0">
              <a:solidFill>
                <a:srgbClr val="006600"/>
              </a:solidFill>
              <a:latin typeface="Times New Roman" pitchFamily="18" charset="0"/>
              <a:cs typeface="Times New Roman" pitchFamily="18" charset="0"/>
            </a:endParaRPr>
          </a:p>
          <a:p>
            <a:r>
              <a:rPr lang="en-US" sz="2800" dirty="0">
                <a:solidFill>
                  <a:srgbClr val="006600"/>
                </a:solidFill>
                <a:latin typeface="NikoshBAN" pitchFamily="2" charset="0"/>
                <a:cs typeface="NikoshBAN" pitchFamily="2" charset="0"/>
              </a:rPr>
              <a:t> </a:t>
            </a:r>
            <a:endParaRPr lang="en-US" sz="2800" dirty="0">
              <a:solidFill>
                <a:srgbClr val="006600"/>
              </a:solidFill>
            </a:endParaRPr>
          </a:p>
        </p:txBody>
      </p:sp>
      <p:sp>
        <p:nvSpPr>
          <p:cNvPr id="4" name="Rectangle 3"/>
          <p:cNvSpPr/>
          <p:nvPr/>
        </p:nvSpPr>
        <p:spPr>
          <a:xfrm>
            <a:off x="2819400" y="71735"/>
            <a:ext cx="1066800" cy="461665"/>
          </a:xfrm>
          <a:prstGeom prst="rect">
            <a:avLst/>
          </a:prstGeom>
        </p:spPr>
        <p:txBody>
          <a:bodyPr wrap="square">
            <a:spAutoFit/>
          </a:bodyPr>
          <a:lstStyle/>
          <a:p>
            <a:r>
              <a:rPr lang="en-US" sz="2400" dirty="0">
                <a:solidFill>
                  <a:srgbClr val="006600"/>
                </a:solidFill>
                <a:latin typeface="Times New Roman" pitchFamily="18" charset="0"/>
                <a:cs typeface="Times New Roman" pitchFamily="18" charset="0"/>
              </a:rPr>
              <a:t>H</a:t>
            </a:r>
            <a:r>
              <a:rPr lang="en-US" sz="2400" baseline="-25000" dirty="0">
                <a:solidFill>
                  <a:srgbClr val="006600"/>
                </a:solidFill>
                <a:latin typeface="Times New Roman" pitchFamily="18" charset="0"/>
                <a:cs typeface="Times New Roman" pitchFamily="18" charset="0"/>
              </a:rPr>
              <a:t>2</a:t>
            </a:r>
            <a:r>
              <a:rPr lang="en-US" sz="2400" dirty="0">
                <a:solidFill>
                  <a:srgbClr val="006600"/>
                </a:solidFill>
                <a:latin typeface="Times New Roman" pitchFamily="18" charset="0"/>
                <a:cs typeface="Times New Roman" pitchFamily="18" charset="0"/>
              </a:rPr>
              <a:t>SO</a:t>
            </a:r>
            <a:r>
              <a:rPr lang="en-US" sz="2000" baseline="-25000" dirty="0">
                <a:solidFill>
                  <a:srgbClr val="006600"/>
                </a:solidFill>
                <a:latin typeface="Times New Roman" pitchFamily="18" charset="0"/>
                <a:cs typeface="Times New Roman" pitchFamily="18" charset="0"/>
              </a:rPr>
              <a:t>4</a:t>
            </a:r>
            <a:endParaRPr lang="en-US" sz="2000" dirty="0">
              <a:solidFill>
                <a:srgbClr val="006600"/>
              </a:solidFill>
            </a:endParaRPr>
          </a:p>
        </p:txBody>
      </p:sp>
      <p:sp>
        <p:nvSpPr>
          <p:cNvPr id="5" name="Rectangle 4"/>
          <p:cNvSpPr/>
          <p:nvPr/>
        </p:nvSpPr>
        <p:spPr>
          <a:xfrm>
            <a:off x="4953000" y="71735"/>
            <a:ext cx="1066800" cy="461665"/>
          </a:xfrm>
          <a:prstGeom prst="rect">
            <a:avLst/>
          </a:prstGeom>
        </p:spPr>
        <p:txBody>
          <a:bodyPr wrap="square">
            <a:spAutoFit/>
          </a:bodyPr>
          <a:lstStyle/>
          <a:p>
            <a:r>
              <a:rPr lang="en-US" sz="2400" dirty="0">
                <a:solidFill>
                  <a:srgbClr val="006600"/>
                </a:solidFill>
                <a:latin typeface="Times New Roman" pitchFamily="18" charset="0"/>
                <a:cs typeface="Times New Roman" pitchFamily="18" charset="0"/>
              </a:rPr>
              <a:t>H</a:t>
            </a:r>
            <a:r>
              <a:rPr lang="en-US" sz="2400" baseline="-25000" dirty="0">
                <a:solidFill>
                  <a:srgbClr val="006600"/>
                </a:solidFill>
                <a:latin typeface="Times New Roman" pitchFamily="18" charset="0"/>
                <a:cs typeface="Times New Roman" pitchFamily="18" charset="0"/>
              </a:rPr>
              <a:t>2</a:t>
            </a:r>
            <a:r>
              <a:rPr lang="en-US" sz="2400" dirty="0">
                <a:solidFill>
                  <a:srgbClr val="006600"/>
                </a:solidFill>
                <a:latin typeface="Times New Roman" pitchFamily="18" charset="0"/>
                <a:cs typeface="Times New Roman" pitchFamily="18" charset="0"/>
              </a:rPr>
              <a:t>SO</a:t>
            </a:r>
            <a:r>
              <a:rPr lang="en-US" sz="2000" baseline="-25000" dirty="0">
                <a:solidFill>
                  <a:srgbClr val="006600"/>
                </a:solidFill>
                <a:latin typeface="Times New Roman" pitchFamily="18" charset="0"/>
                <a:cs typeface="Times New Roman" pitchFamily="18" charset="0"/>
              </a:rPr>
              <a:t>4</a:t>
            </a:r>
            <a:r>
              <a:rPr lang="bn-BD" sz="2000" baseline="-25000" dirty="0">
                <a:solidFill>
                  <a:srgbClr val="006600"/>
                </a:solidFill>
                <a:latin typeface="Times New Roman" pitchFamily="18" charset="0"/>
                <a:cs typeface="Times New Roman" pitchFamily="18" charset="0"/>
              </a:rPr>
              <a:t> </a:t>
            </a:r>
            <a:endParaRPr lang="en-US" sz="2000" dirty="0">
              <a:solidFill>
                <a:srgbClr val="006600"/>
              </a:solidFill>
            </a:endParaRPr>
          </a:p>
        </p:txBody>
      </p:sp>
      <p:sp>
        <p:nvSpPr>
          <p:cNvPr id="6" name="Rectangle 5"/>
          <p:cNvSpPr/>
          <p:nvPr/>
        </p:nvSpPr>
        <p:spPr>
          <a:xfrm>
            <a:off x="6705600" y="76200"/>
            <a:ext cx="990600" cy="461665"/>
          </a:xfrm>
          <a:prstGeom prst="rect">
            <a:avLst/>
          </a:prstGeom>
        </p:spPr>
        <p:txBody>
          <a:bodyPr wrap="square">
            <a:spAutoFit/>
          </a:bodyPr>
          <a:lstStyle/>
          <a:p>
            <a:r>
              <a:rPr lang="en-US" sz="2400" dirty="0">
                <a:solidFill>
                  <a:srgbClr val="006600"/>
                </a:solidFill>
                <a:latin typeface="Times New Roman" pitchFamily="18" charset="0"/>
                <a:cs typeface="Times New Roman" pitchFamily="18" charset="0"/>
              </a:rPr>
              <a:t>H</a:t>
            </a:r>
            <a:r>
              <a:rPr lang="en-US" sz="2400" baseline="-25000" dirty="0">
                <a:solidFill>
                  <a:srgbClr val="006600"/>
                </a:solidFill>
                <a:latin typeface="Times New Roman" pitchFamily="18" charset="0"/>
                <a:cs typeface="Times New Roman" pitchFamily="18" charset="0"/>
              </a:rPr>
              <a:t>2</a:t>
            </a:r>
            <a:r>
              <a:rPr lang="en-US" sz="2400" dirty="0">
                <a:solidFill>
                  <a:srgbClr val="006600"/>
                </a:solidFill>
                <a:latin typeface="Times New Roman" pitchFamily="18" charset="0"/>
                <a:cs typeface="Times New Roman" pitchFamily="18" charset="0"/>
              </a:rPr>
              <a:t>SO</a:t>
            </a:r>
            <a:r>
              <a:rPr lang="en-US" sz="2000" baseline="-25000" dirty="0">
                <a:solidFill>
                  <a:srgbClr val="006600"/>
                </a:solidFill>
                <a:latin typeface="Times New Roman" pitchFamily="18" charset="0"/>
                <a:cs typeface="Times New Roman" pitchFamily="18" charset="0"/>
              </a:rPr>
              <a:t>4</a:t>
            </a:r>
            <a:r>
              <a:rPr lang="bn-BD" sz="2000" baseline="-25000" dirty="0">
                <a:solidFill>
                  <a:srgbClr val="006600"/>
                </a:solidFill>
                <a:latin typeface="Times New Roman" pitchFamily="18" charset="0"/>
                <a:cs typeface="Times New Roman" pitchFamily="18" charset="0"/>
              </a:rPr>
              <a:t>   </a:t>
            </a:r>
            <a:endParaRPr lang="en-US" sz="2000" dirty="0">
              <a:solidFill>
                <a:srgbClr val="006600"/>
              </a:solidFill>
            </a:endParaRPr>
          </a:p>
        </p:txBody>
      </p:sp>
      <p:sp>
        <p:nvSpPr>
          <p:cNvPr id="7" name="Rectangle 6"/>
          <p:cNvSpPr/>
          <p:nvPr/>
        </p:nvSpPr>
        <p:spPr>
          <a:xfrm>
            <a:off x="4038600" y="533400"/>
            <a:ext cx="990600" cy="461665"/>
          </a:xfrm>
          <a:prstGeom prst="rect">
            <a:avLst/>
          </a:prstGeom>
        </p:spPr>
        <p:txBody>
          <a:bodyPr wrap="square">
            <a:spAutoFit/>
          </a:bodyPr>
          <a:lstStyle/>
          <a:p>
            <a:r>
              <a:rPr lang="en-US" sz="2400" dirty="0">
                <a:solidFill>
                  <a:srgbClr val="006600"/>
                </a:solidFill>
                <a:latin typeface="Times New Roman" pitchFamily="18" charset="0"/>
                <a:cs typeface="Times New Roman" pitchFamily="18" charset="0"/>
              </a:rPr>
              <a:t>H</a:t>
            </a:r>
            <a:r>
              <a:rPr lang="en-US" sz="2400" baseline="-25000" dirty="0">
                <a:solidFill>
                  <a:srgbClr val="006600"/>
                </a:solidFill>
                <a:latin typeface="Times New Roman" pitchFamily="18" charset="0"/>
                <a:cs typeface="Times New Roman" pitchFamily="18" charset="0"/>
              </a:rPr>
              <a:t>2</a:t>
            </a:r>
            <a:r>
              <a:rPr lang="en-US" sz="2400" dirty="0">
                <a:solidFill>
                  <a:srgbClr val="006600"/>
                </a:solidFill>
                <a:latin typeface="Times New Roman" pitchFamily="18" charset="0"/>
                <a:cs typeface="Times New Roman" pitchFamily="18" charset="0"/>
              </a:rPr>
              <a:t>SO</a:t>
            </a:r>
            <a:r>
              <a:rPr lang="en-US" sz="2000" baseline="-25000" dirty="0">
                <a:solidFill>
                  <a:srgbClr val="006600"/>
                </a:solidFill>
                <a:latin typeface="Times New Roman" pitchFamily="18" charset="0"/>
                <a:cs typeface="Times New Roman" pitchFamily="18" charset="0"/>
              </a:rPr>
              <a:t>4</a:t>
            </a:r>
            <a:r>
              <a:rPr lang="bn-BD" sz="2000" baseline="-25000" dirty="0">
                <a:solidFill>
                  <a:srgbClr val="006600"/>
                </a:solidFill>
                <a:latin typeface="Times New Roman" pitchFamily="18" charset="0"/>
                <a:cs typeface="Times New Roman" pitchFamily="18" charset="0"/>
              </a:rPr>
              <a:t>   </a:t>
            </a:r>
            <a:endParaRPr lang="en-US" sz="2000" dirty="0">
              <a:solidFill>
                <a:srgbClr val="006600"/>
              </a:solidFill>
            </a:endParaRPr>
          </a:p>
        </p:txBody>
      </p:sp>
      <p:sp>
        <p:nvSpPr>
          <p:cNvPr id="8" name="Rectangle 7"/>
          <p:cNvSpPr/>
          <p:nvPr/>
        </p:nvSpPr>
        <p:spPr>
          <a:xfrm>
            <a:off x="0" y="990600"/>
            <a:ext cx="990600" cy="461665"/>
          </a:xfrm>
          <a:prstGeom prst="rect">
            <a:avLst/>
          </a:prstGeom>
        </p:spPr>
        <p:txBody>
          <a:bodyPr wrap="square">
            <a:spAutoFit/>
          </a:bodyPr>
          <a:lstStyle/>
          <a:p>
            <a:r>
              <a:rPr lang="en-US" sz="2400" dirty="0">
                <a:solidFill>
                  <a:srgbClr val="006600"/>
                </a:solidFill>
                <a:latin typeface="Times New Roman" pitchFamily="18" charset="0"/>
                <a:cs typeface="Times New Roman" pitchFamily="18" charset="0"/>
              </a:rPr>
              <a:t>H</a:t>
            </a:r>
            <a:r>
              <a:rPr lang="en-US" sz="2400" baseline="-25000" dirty="0">
                <a:solidFill>
                  <a:srgbClr val="006600"/>
                </a:solidFill>
                <a:latin typeface="Times New Roman" pitchFamily="18" charset="0"/>
                <a:cs typeface="Times New Roman" pitchFamily="18" charset="0"/>
              </a:rPr>
              <a:t>2</a:t>
            </a:r>
            <a:r>
              <a:rPr lang="en-US" sz="2400" dirty="0">
                <a:solidFill>
                  <a:srgbClr val="006600"/>
                </a:solidFill>
                <a:latin typeface="Times New Roman" pitchFamily="18" charset="0"/>
                <a:cs typeface="Times New Roman" pitchFamily="18" charset="0"/>
              </a:rPr>
              <a:t>SO</a:t>
            </a:r>
            <a:r>
              <a:rPr lang="en-US" sz="2000" baseline="-25000" dirty="0">
                <a:solidFill>
                  <a:srgbClr val="006600"/>
                </a:solidFill>
                <a:latin typeface="Times New Roman" pitchFamily="18" charset="0"/>
                <a:cs typeface="Times New Roman" pitchFamily="18" charset="0"/>
              </a:rPr>
              <a:t>4</a:t>
            </a:r>
            <a:r>
              <a:rPr lang="bn-BD" sz="2000" baseline="-25000" dirty="0">
                <a:solidFill>
                  <a:srgbClr val="006600"/>
                </a:solidFill>
                <a:latin typeface="Times New Roman" pitchFamily="18" charset="0"/>
                <a:cs typeface="Times New Roman" pitchFamily="18" charset="0"/>
              </a:rPr>
              <a:t>    </a:t>
            </a:r>
            <a:endParaRPr lang="en-US" sz="2000" dirty="0">
              <a:solidFill>
                <a:srgbClr val="006600"/>
              </a:solidFill>
            </a:endParaRP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015663"/>
          </a:xfrm>
          <a:prstGeom prst="rect">
            <a:avLst/>
          </a:prstGeom>
          <a:solidFill>
            <a:srgbClr val="FF0066"/>
          </a:solidFill>
        </p:spPr>
        <p:txBody>
          <a:bodyPr wrap="square">
            <a:spAutoFit/>
          </a:bodyPr>
          <a:lstStyle/>
          <a:p>
            <a:pPr algn="ctr"/>
            <a:r>
              <a:rPr lang="en-US" sz="6000" dirty="0" err="1">
                <a:solidFill>
                  <a:srgbClr val="FFFF00"/>
                </a:solidFill>
                <a:latin typeface="NikoshBAN" pitchFamily="2" charset="0"/>
                <a:cs typeface="NikoshBAN" pitchFamily="2" charset="0"/>
              </a:rPr>
              <a:t>মূল্যায়ন</a:t>
            </a:r>
            <a:r>
              <a:rPr lang="en-US" sz="6000" dirty="0">
                <a:solidFill>
                  <a:srgbClr val="FFFF00"/>
                </a:solidFill>
                <a:latin typeface="NikoshBAN" pitchFamily="2" charset="0"/>
                <a:cs typeface="NikoshBAN" pitchFamily="2" charset="0"/>
              </a:rPr>
              <a:t> </a:t>
            </a:r>
            <a:endParaRPr lang="en-US" sz="6000" dirty="0"/>
          </a:p>
        </p:txBody>
      </p:sp>
      <p:sp>
        <p:nvSpPr>
          <p:cNvPr id="3" name="Rectangle 2">
            <a:extLst>
              <a:ext uri="{FF2B5EF4-FFF2-40B4-BE49-F238E27FC236}">
                <a16:creationId xmlns:a16="http://schemas.microsoft.com/office/drawing/2014/main" id="{349B4EF8-DE84-D140-BF47-70A982BF4447}"/>
              </a:ext>
            </a:extLst>
          </p:cNvPr>
          <p:cNvSpPr/>
          <p:nvPr/>
        </p:nvSpPr>
        <p:spPr>
          <a:xfrm>
            <a:off x="570015" y="1388423"/>
            <a:ext cx="8156550" cy="408115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3200" b="1"/>
              <a:t>১.খনিজ অধাতু কি?</a:t>
            </a:r>
          </a:p>
          <a:p>
            <a:pPr algn="ctr"/>
            <a:r>
              <a:rPr lang="en-GB" sz="3200" b="1"/>
              <a:t>২.সালফারের বর্ন কিরূপ? </a:t>
            </a:r>
          </a:p>
          <a:p>
            <a:pPr algn="ctr"/>
            <a:r>
              <a:rPr lang="en-GB" sz="3200" b="1"/>
              <a:t>৩.সুপার হিটেড ওয়াটার কি?</a:t>
            </a:r>
          </a:p>
          <a:p>
            <a:pPr algn="ctr"/>
            <a:r>
              <a:rPr lang="en-GB" sz="3200" b="1"/>
              <a:t>৪.চিনির সংকেত কি?</a:t>
            </a:r>
          </a:p>
          <a:p>
            <a:pPr algn="ctr"/>
            <a:r>
              <a:rPr lang="en-GB" sz="3200" b="1"/>
              <a:t>৫.অলিয়াম কি?</a:t>
            </a:r>
            <a:endParaRPr lang="en-US" sz="3200" b="1"/>
          </a:p>
        </p:txBody>
      </p:sp>
    </p:spTree>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323B728-467E-FA4E-B169-4712B6A344D7}"/>
              </a:ext>
            </a:extLst>
          </p:cNvPr>
          <p:cNvSpPr/>
          <p:nvPr/>
        </p:nvSpPr>
        <p:spPr>
          <a:xfrm>
            <a:off x="2018445" y="120192"/>
            <a:ext cx="5034778" cy="1256266"/>
          </a:xfrm>
          <a:prstGeom prst="rect">
            <a:avLst/>
          </a:prstGeom>
          <a:solidFill>
            <a:srgbClr val="99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a:solidFill>
                  <a:schemeClr val="tx1"/>
                </a:solidFill>
              </a:rPr>
              <a:t>বাড়ির কাজ </a:t>
            </a:r>
            <a:endParaRPr lang="en-US" sz="3200" b="1">
              <a:solidFill>
                <a:schemeClr val="tx1"/>
              </a:solidFill>
            </a:endParaRPr>
          </a:p>
        </p:txBody>
      </p:sp>
      <p:sp>
        <p:nvSpPr>
          <p:cNvPr id="3" name="Rectangle 2">
            <a:extLst>
              <a:ext uri="{FF2B5EF4-FFF2-40B4-BE49-F238E27FC236}">
                <a16:creationId xmlns:a16="http://schemas.microsoft.com/office/drawing/2014/main" id="{F82F71F8-60E9-6943-818A-057735D625DC}"/>
              </a:ext>
            </a:extLst>
          </p:cNvPr>
          <p:cNvSpPr/>
          <p:nvPr/>
        </p:nvSpPr>
        <p:spPr>
          <a:xfrm>
            <a:off x="980615" y="1766544"/>
            <a:ext cx="6954262" cy="389222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a:solidFill>
                  <a:schemeClr val="tx1"/>
                </a:solidFill>
              </a:rPr>
              <a:t>স্পর্শ পদ্ধতিতে সালফিউরিক এসিড প্রস্তুতির ধাপসমূহ চিত্রসহ বর্ননা কর। </a:t>
            </a:r>
            <a:endParaRPr lang="en-US" sz="3200">
              <a:solidFill>
                <a:schemeClr val="tx1"/>
              </a:solidFill>
            </a:endParaRPr>
          </a:p>
        </p:txBody>
      </p:sp>
    </p:spTree>
    <p:extLst>
      <p:ext uri="{BB962C8B-B14F-4D97-AF65-F5344CB8AC3E}">
        <p14:creationId xmlns:p14="http://schemas.microsoft.com/office/powerpoint/2010/main" val="426698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9790659D-B931-BE44-BA5B-5801822CBA85}"/>
              </a:ext>
            </a:extLst>
          </p:cNvPr>
          <p:cNvSpPr/>
          <p:nvPr/>
        </p:nvSpPr>
        <p:spPr>
          <a:xfrm>
            <a:off x="1415680" y="1073816"/>
            <a:ext cx="6015393" cy="3766278"/>
          </a:xfrm>
          <a:prstGeom prst="ellipse">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200" b="1">
                <a:solidFill>
                  <a:schemeClr val="tx1"/>
                </a:solidFill>
              </a:rPr>
              <a:t>ধন্যবাদ </a:t>
            </a:r>
            <a:endParaRPr lang="en-US" sz="7200" b="1">
              <a:solidFill>
                <a:schemeClr val="tx1"/>
              </a:solidFill>
            </a:endParaRPr>
          </a:p>
        </p:txBody>
      </p:sp>
    </p:spTree>
  </p:cSld>
  <p:clrMapOvr>
    <a:masterClrMapping/>
  </p:clrMapOvr>
  <p:transition>
    <p:strips/>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A6CD7A0-3489-6941-98EA-822E548E1FA9}"/>
              </a:ext>
            </a:extLst>
          </p:cNvPr>
          <p:cNvSpPr/>
          <p:nvPr/>
        </p:nvSpPr>
        <p:spPr>
          <a:xfrm>
            <a:off x="884889" y="0"/>
            <a:ext cx="6933033" cy="10885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a:t>শিক্ষক পরিচিতি </a:t>
            </a:r>
            <a:endParaRPr lang="en-US" sz="6000" b="1"/>
          </a:p>
        </p:txBody>
      </p:sp>
      <p:pic>
        <p:nvPicPr>
          <p:cNvPr id="9" name="Picture 9">
            <a:extLst>
              <a:ext uri="{FF2B5EF4-FFF2-40B4-BE49-F238E27FC236}">
                <a16:creationId xmlns:a16="http://schemas.microsoft.com/office/drawing/2014/main" id="{496618B8-14A9-2247-B254-38A37CC232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621" y="1765855"/>
            <a:ext cx="2245416" cy="3973886"/>
          </a:xfrm>
          <a:prstGeom prst="rect">
            <a:avLst/>
          </a:prstGeom>
        </p:spPr>
      </p:pic>
      <p:sp>
        <p:nvSpPr>
          <p:cNvPr id="10" name="Rectangle 9">
            <a:extLst>
              <a:ext uri="{FF2B5EF4-FFF2-40B4-BE49-F238E27FC236}">
                <a16:creationId xmlns:a16="http://schemas.microsoft.com/office/drawing/2014/main" id="{6DBCD6BB-0EF3-C74A-925E-2AA5472ABDE3}"/>
              </a:ext>
            </a:extLst>
          </p:cNvPr>
          <p:cNvSpPr/>
          <p:nvPr/>
        </p:nvSpPr>
        <p:spPr>
          <a:xfrm>
            <a:off x="2770909" y="1586615"/>
            <a:ext cx="6171470" cy="5007789"/>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a:solidFill>
                  <a:schemeClr val="tx1"/>
                </a:solidFill>
              </a:rPr>
              <a:t>মোঃ মনির হোসেন </a:t>
            </a:r>
          </a:p>
          <a:p>
            <a:pPr algn="ctr"/>
            <a:r>
              <a:rPr lang="en-GB" sz="4800">
                <a:solidFill>
                  <a:schemeClr val="tx1"/>
                </a:solidFill>
              </a:rPr>
              <a:t>সহকারী শিক্ষক (বিজ্ঞান) </a:t>
            </a:r>
          </a:p>
          <a:p>
            <a:pPr algn="ctr"/>
            <a:r>
              <a:rPr lang="en-GB" sz="4800">
                <a:solidFill>
                  <a:schemeClr val="tx1"/>
                </a:solidFill>
              </a:rPr>
              <a:t>ভীমখালী উচ্চ বিদ্যালয়</a:t>
            </a:r>
          </a:p>
          <a:p>
            <a:pPr algn="ctr"/>
            <a:r>
              <a:rPr lang="en-GB" sz="4800">
                <a:solidFill>
                  <a:schemeClr val="tx1"/>
                </a:solidFill>
              </a:rPr>
              <a:t>জামালগঞ্জ,সুনামগঞ্জ </a:t>
            </a:r>
            <a:endParaRPr lang="en-US" sz="4800">
              <a:solidFill>
                <a:schemeClr val="tx1"/>
              </a:solidFill>
            </a:endParaRPr>
          </a:p>
        </p:txBody>
      </p:sp>
    </p:spTree>
    <p:extLst>
      <p:ext uri="{BB962C8B-B14F-4D97-AF65-F5344CB8AC3E}">
        <p14:creationId xmlns:p14="http://schemas.microsoft.com/office/powerpoint/2010/main" val="217154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9"/>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p:tgtEl>
                                          <p:spTgt spid="10"/>
                                        </p:tgtEl>
                                        <p:attrNameLst>
                                          <p:attrName>ppt_y</p:attrName>
                                        </p:attrNameLst>
                                      </p:cBhvr>
                                      <p:tavLst>
                                        <p:tav tm="0">
                                          <p:val>
                                            <p:strVal val="#ppt_y+#ppt_h*1.125000"/>
                                          </p:val>
                                        </p:tav>
                                        <p:tav tm="100000">
                                          <p:val>
                                            <p:strVal val="#ppt_y"/>
                                          </p:val>
                                        </p:tav>
                                      </p:tavLst>
                                    </p:anim>
                                    <p:animEffect transition="in" filter="wipe(up)">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C056D0D4-B9AB-DB41-933C-542555CEE31A}"/>
              </a:ext>
            </a:extLst>
          </p:cNvPr>
          <p:cNvSpPr/>
          <p:nvPr/>
        </p:nvSpPr>
        <p:spPr>
          <a:xfrm>
            <a:off x="1447169" y="62975"/>
            <a:ext cx="5884944" cy="8366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a:t>পাঠ পরিচিতি </a:t>
            </a:r>
            <a:endParaRPr lang="en-US" sz="4800" b="1"/>
          </a:p>
        </p:txBody>
      </p:sp>
      <p:sp>
        <p:nvSpPr>
          <p:cNvPr id="5" name="Rectangle 4">
            <a:extLst>
              <a:ext uri="{FF2B5EF4-FFF2-40B4-BE49-F238E27FC236}">
                <a16:creationId xmlns:a16="http://schemas.microsoft.com/office/drawing/2014/main" id="{C1ACE0AF-07D0-3843-9BE8-BD189315F150}"/>
              </a:ext>
            </a:extLst>
          </p:cNvPr>
          <p:cNvSpPr/>
          <p:nvPr/>
        </p:nvSpPr>
        <p:spPr>
          <a:xfrm>
            <a:off x="1447169" y="1695921"/>
            <a:ext cx="6051379" cy="3288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a:solidFill>
                  <a:srgbClr val="FF0066"/>
                </a:solidFill>
              </a:rPr>
              <a:t>শ্রেণিঃনবম-দশম</a:t>
            </a:r>
          </a:p>
          <a:p>
            <a:pPr algn="ctr"/>
            <a:r>
              <a:rPr lang="en-GB" sz="3200">
                <a:solidFill>
                  <a:srgbClr val="FF0066"/>
                </a:solidFill>
              </a:rPr>
              <a:t>বিষয়ঃরসায়ন বিজ্ঞান </a:t>
            </a:r>
          </a:p>
          <a:p>
            <a:pPr algn="ctr"/>
            <a:r>
              <a:rPr lang="en-GB" sz="3200">
                <a:solidFill>
                  <a:srgbClr val="FF0066"/>
                </a:solidFill>
              </a:rPr>
              <a:t>অধ্যালয়ঃদশম(খনিজ সম্পদ</a:t>
            </a:r>
          </a:p>
          <a:p>
            <a:pPr algn="ctr"/>
            <a:r>
              <a:rPr lang="en-GB" sz="3200">
                <a:solidFill>
                  <a:srgbClr val="FF0066"/>
                </a:solidFill>
              </a:rPr>
              <a:t>ধাতু –অধাতু)</a:t>
            </a:r>
            <a:endParaRPr lang="en-US" sz="3200">
              <a:solidFill>
                <a:srgbClr val="FF0066"/>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grpId="0" nodeType="clickEffect">
                                  <p:stCondLst>
                                    <p:cond delay="0"/>
                                  </p:stCondLst>
                                  <p:childTnLst>
                                    <p:animClr clrSpc="rgb" dir="cw">
                                      <p:cBhvr>
                                        <p:cTn id="6" dur="2000" fill="hold"/>
                                        <p:tgtEl>
                                          <p:spTgt spid="4"/>
                                        </p:tgtEl>
                                        <p:attrNameLst>
                                          <p:attrName>stroke.color</p:attrName>
                                        </p:attrNameLst>
                                      </p:cBhvr>
                                      <p:to>
                                        <a:schemeClr val="accent2"/>
                                      </p:to>
                                    </p:animClr>
                                    <p:set>
                                      <p:cBhvr>
                                        <p:cTn id="7" dur="2000" fill="hold"/>
                                        <p:tgtEl>
                                          <p:spTgt spid="4"/>
                                        </p:tgtEl>
                                        <p:attrNameLst>
                                          <p:attrName>stroke.on</p:attrName>
                                        </p:attrNameLst>
                                      </p:cBhvr>
                                      <p:to>
                                        <p:strVal val="true"/>
                                      </p:to>
                                    </p:set>
                                  </p:childTnLst>
                                </p:cTn>
                              </p:par>
                            </p:childTnLst>
                          </p:cTn>
                        </p:par>
                      </p:childTnLst>
                    </p:cTn>
                  </p:par>
                  <p:par>
                    <p:cTn id="8" fill="hold">
                      <p:stCondLst>
                        <p:cond delay="indefinite"/>
                      </p:stCondLst>
                      <p:childTnLst>
                        <p:par>
                          <p:cTn id="9" fill="hold">
                            <p:stCondLst>
                              <p:cond delay="0"/>
                            </p:stCondLst>
                            <p:childTnLst>
                              <p:par>
                                <p:cTn id="10" presetID="7" presetClass="emph" presetSubtype="2" fill="hold" nodeType="clickEffect">
                                  <p:stCondLst>
                                    <p:cond delay="0"/>
                                  </p:stCondLst>
                                  <p:childTnLst>
                                    <p:animClr clrSpc="rgb" dir="cw">
                                      <p:cBhvr>
                                        <p:cTn id="11" dur="2000" fill="hold"/>
                                        <p:tgtEl>
                                          <p:spTgt spid="5"/>
                                        </p:tgtEl>
                                        <p:attrNameLst>
                                          <p:attrName>stroke.color</p:attrName>
                                        </p:attrNameLst>
                                      </p:cBhvr>
                                      <p:to>
                                        <a:schemeClr val="accent2"/>
                                      </p:to>
                                    </p:animClr>
                                    <p:set>
                                      <p:cBhvr>
                                        <p:cTn id="12" dur="2000" fill="hold"/>
                                        <p:tgtEl>
                                          <p:spTgt spid="5"/>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A6C83A1-EA23-A442-B552-85A87863CC4F}"/>
              </a:ext>
            </a:extLst>
          </p:cNvPr>
          <p:cNvSpPr/>
          <p:nvPr/>
        </p:nvSpPr>
        <p:spPr>
          <a:xfrm>
            <a:off x="1082993" y="814269"/>
            <a:ext cx="6978014" cy="41427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a:t>আজকের পাঠ</a:t>
            </a:r>
          </a:p>
          <a:p>
            <a:pPr algn="ctr"/>
            <a:r>
              <a:rPr lang="en-GB" sz="4800" b="1">
                <a:solidFill>
                  <a:srgbClr val="FF0066"/>
                </a:solidFill>
              </a:rPr>
              <a:t>খনিজ অধাতু</a:t>
            </a:r>
            <a:endParaRPr lang="en-US" sz="4800" b="1">
              <a:solidFill>
                <a:srgbClr val="FF0066"/>
              </a:solidFill>
            </a:endParaRPr>
          </a:p>
        </p:txBody>
      </p:sp>
    </p:spTree>
  </p:cSld>
  <p:clrMapOvr>
    <a:masterClrMapping/>
  </p:clrMapOvr>
  <p:transition>
    <p:diamon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569660"/>
          </a:xfrm>
          <a:prstGeom prst="rect">
            <a:avLst/>
          </a:prstGeom>
          <a:solidFill>
            <a:srgbClr val="FF0066"/>
          </a:solidFill>
        </p:spPr>
        <p:txBody>
          <a:bodyPr wrap="square">
            <a:spAutoFit/>
          </a:bodyPr>
          <a:lstStyle/>
          <a:p>
            <a:pPr algn="ctr"/>
            <a:r>
              <a:rPr lang="bn-BD" sz="9600" b="1" spc="50" dirty="0">
                <a:ln w="11430"/>
                <a:solidFill>
                  <a:srgbClr val="FF0000"/>
                </a:solidFill>
                <a:effectLst>
                  <a:outerShdw blurRad="76200" dist="50800" dir="5400000" algn="tl" rotWithShape="0">
                    <a:srgbClr val="000000">
                      <a:alpha val="65000"/>
                    </a:srgbClr>
                  </a:outerShdw>
                </a:effectLst>
                <a:latin typeface="NikoshBAN" pitchFamily="2" charset="0"/>
                <a:cs typeface="NikoshBAN" pitchFamily="2" charset="0"/>
              </a:rPr>
              <a:t>শিখনফল</a:t>
            </a:r>
            <a:r>
              <a:rPr lang="bn-BD" sz="9600" b="1" spc="50" dirty="0">
                <a:ln w="11430"/>
                <a:solidFill>
                  <a:srgbClr val="006600"/>
                </a:solidFill>
                <a:effectLst>
                  <a:outerShdw blurRad="76200" dist="50800" dir="5400000" algn="tl" rotWithShape="0">
                    <a:srgbClr val="000000">
                      <a:alpha val="65000"/>
                    </a:srgbClr>
                  </a:outerShdw>
                </a:effectLst>
                <a:latin typeface="NikoshBAN" pitchFamily="2" charset="0"/>
                <a:cs typeface="NikoshBAN" pitchFamily="2" charset="0"/>
              </a:rPr>
              <a:t> </a:t>
            </a:r>
            <a:r>
              <a:rPr lang="bn-BD" sz="9600" b="1" spc="50" dirty="0">
                <a:ln w="11430"/>
                <a:solidFill>
                  <a:srgbClr val="00B0F0"/>
                </a:solidFill>
                <a:effectLst>
                  <a:outerShdw blurRad="76200" dist="50800" dir="5400000" algn="tl" rotWithShape="0">
                    <a:srgbClr val="000000">
                      <a:alpha val="65000"/>
                    </a:srgbClr>
                  </a:outerShdw>
                </a:effectLst>
                <a:latin typeface="NikoshBAN" pitchFamily="2" charset="0"/>
                <a:cs typeface="NikoshBAN" pitchFamily="2" charset="0"/>
              </a:rPr>
              <a:t>  </a:t>
            </a:r>
            <a:endParaRPr lang="en-US" dirty="0"/>
          </a:p>
        </p:txBody>
      </p:sp>
      <p:sp>
        <p:nvSpPr>
          <p:cNvPr id="3" name="Rectangle 2"/>
          <p:cNvSpPr/>
          <p:nvPr/>
        </p:nvSpPr>
        <p:spPr>
          <a:xfrm>
            <a:off x="1" y="1524000"/>
            <a:ext cx="9143999" cy="5940088"/>
          </a:xfrm>
          <a:prstGeom prst="rect">
            <a:avLst/>
          </a:prstGeom>
          <a:solidFill>
            <a:srgbClr val="99FFCC"/>
          </a:solidFill>
        </p:spPr>
        <p:txBody>
          <a:bodyPr wrap="square">
            <a:spAutoFit/>
          </a:bodyPr>
          <a:lstStyle/>
          <a:p>
            <a:endParaRPr lang="bn-BD" sz="3600" b="1" spc="50" dirty="0">
              <a:ln w="11430"/>
              <a:latin typeface="NikoshBAN" pitchFamily="2" charset="0"/>
              <a:cs typeface="NikoshBAN" pitchFamily="2" charset="0"/>
            </a:endParaRPr>
          </a:p>
          <a:p>
            <a:endParaRPr lang="bn-BD" sz="3600" b="1" spc="50" dirty="0">
              <a:ln w="11430"/>
              <a:latin typeface="NikoshBAN" pitchFamily="2" charset="0"/>
              <a:cs typeface="NikoshBAN" pitchFamily="2" charset="0"/>
            </a:endParaRPr>
          </a:p>
          <a:p>
            <a:r>
              <a:rPr lang="bn-BD" sz="3600" b="1" spc="50" dirty="0">
                <a:ln w="11430"/>
                <a:latin typeface="NikoshBAN" pitchFamily="2" charset="0"/>
                <a:cs typeface="NikoshBAN" pitchFamily="2" charset="0"/>
              </a:rPr>
              <a:t>১। সালফার কী তা </a:t>
            </a:r>
            <a:r>
              <a:rPr lang="en-GB" sz="3600" b="1" spc="50" dirty="0">
                <a:ln w="11430"/>
                <a:latin typeface="NikoshBAN" pitchFamily="2" charset="0"/>
                <a:cs typeface="NikoshBAN" pitchFamily="2" charset="0"/>
              </a:rPr>
              <a:t>বলতে</a:t>
            </a:r>
            <a:r>
              <a:rPr lang="bn-BD" sz="3600" b="1" spc="50" dirty="0">
                <a:ln w="11430"/>
                <a:latin typeface="NikoshBAN" pitchFamily="2" charset="0"/>
                <a:cs typeface="NikoshBAN" pitchFamily="2" charset="0"/>
              </a:rPr>
              <a:t> পারবে। </a:t>
            </a:r>
          </a:p>
          <a:p>
            <a:r>
              <a:rPr lang="bn-BD" sz="3600" b="1" spc="50" dirty="0">
                <a:ln w="11430"/>
                <a:latin typeface="NikoshBAN" pitchFamily="2" charset="0"/>
                <a:cs typeface="NikoshBAN" pitchFamily="2" charset="0"/>
              </a:rPr>
              <a:t>২। সালফারের ব্যবহার বর্ণনা করতে পারবে।</a:t>
            </a:r>
          </a:p>
          <a:p>
            <a:r>
              <a:rPr lang="en-GB" sz="3600" b="1" spc="50" dirty="0">
                <a:ln w="11430"/>
                <a:latin typeface="NikoshBAN" pitchFamily="2" charset="0"/>
                <a:cs typeface="NikoshBAN" pitchFamily="2" charset="0"/>
              </a:rPr>
              <a:t>৩।</a:t>
            </a:r>
            <a:r>
              <a:rPr lang="bn-BD" sz="3600" b="1" spc="50" dirty="0">
                <a:ln w="11430"/>
                <a:latin typeface="NikoshBAN" pitchFamily="2" charset="0"/>
                <a:cs typeface="NikoshBAN" pitchFamily="2" charset="0"/>
              </a:rPr>
              <a:t> </a:t>
            </a:r>
            <a:r>
              <a:rPr lang="en-US" sz="3200" dirty="0">
                <a:latin typeface="Times New Roman" pitchFamily="18" charset="0"/>
                <a:cs typeface="Times New Roman" pitchFamily="18" charset="0"/>
              </a:rPr>
              <a:t>H</a:t>
            </a:r>
            <a:r>
              <a:rPr lang="en-US" sz="3200" baseline="-25000" dirty="0">
                <a:latin typeface="Times New Roman" pitchFamily="18" charset="0"/>
                <a:cs typeface="Times New Roman" pitchFamily="18" charset="0"/>
              </a:rPr>
              <a:t>2</a:t>
            </a:r>
            <a:r>
              <a:rPr lang="en-US" sz="3200" dirty="0">
                <a:latin typeface="Times New Roman" pitchFamily="18" charset="0"/>
                <a:cs typeface="Times New Roman" pitchFamily="18" charset="0"/>
              </a:rPr>
              <a:t>SO</a:t>
            </a:r>
            <a:r>
              <a:rPr lang="en-US" sz="3200" baseline="-25000" dirty="0">
                <a:latin typeface="Times New Roman" pitchFamily="18" charset="0"/>
                <a:cs typeface="Times New Roman" pitchFamily="18" charset="0"/>
              </a:rPr>
              <a:t>4</a:t>
            </a:r>
            <a:r>
              <a:rPr lang="bn-BD" sz="3200" b="1" spc="50" dirty="0">
                <a:ln w="11430"/>
                <a:latin typeface="NikoshBAN" pitchFamily="2" charset="0"/>
                <a:cs typeface="NikoshBAN" pitchFamily="2" charset="0"/>
              </a:rPr>
              <a:t> </a:t>
            </a:r>
            <a:r>
              <a:rPr lang="bn-BD" sz="3600" b="1" spc="50" dirty="0">
                <a:ln w="11430"/>
                <a:latin typeface="NikoshBAN" pitchFamily="2" charset="0"/>
                <a:cs typeface="NikoshBAN" pitchFamily="2" charset="0"/>
              </a:rPr>
              <a:t>এসিড প্রস্তুতি ও</a:t>
            </a:r>
            <a:r>
              <a:rPr lang="en-GB" sz="3600" b="1" spc="50" dirty="0">
                <a:ln w="11430"/>
                <a:latin typeface="NikoshBAN" pitchFamily="2" charset="0"/>
                <a:cs typeface="NikoshBAN" pitchFamily="2" charset="0"/>
              </a:rPr>
              <a:t> এর</a:t>
            </a:r>
            <a:r>
              <a:rPr lang="bn-BD" sz="3600" b="1" spc="50" dirty="0">
                <a:ln w="11430"/>
                <a:latin typeface="NikoshBAN" pitchFamily="2" charset="0"/>
                <a:cs typeface="NikoshBAN" pitchFamily="2" charset="0"/>
              </a:rPr>
              <a:t> ধর্ম বর্ণনা করতে পারবে।</a:t>
            </a:r>
            <a:endParaRPr lang="bn-BD" sz="1000" b="1" spc="50" dirty="0">
              <a:ln w="11430"/>
              <a:latin typeface="NikoshBAN" pitchFamily="2" charset="0"/>
              <a:cs typeface="NikoshBAN" pitchFamily="2" charset="0"/>
            </a:endParaRPr>
          </a:p>
          <a:p>
            <a:endParaRPr lang="bn-BD" sz="1000" b="1" spc="50" dirty="0">
              <a:ln w="11430"/>
              <a:latin typeface="NikoshBAN" pitchFamily="2" charset="0"/>
              <a:cs typeface="NikoshBAN" pitchFamily="2" charset="0"/>
            </a:endParaRPr>
          </a:p>
          <a:p>
            <a:endParaRPr lang="bn-BD" sz="1000" b="1" spc="50" dirty="0">
              <a:ln w="11430"/>
              <a:latin typeface="NikoshBAN" pitchFamily="2" charset="0"/>
              <a:cs typeface="NikoshBAN" pitchFamily="2" charset="0"/>
            </a:endParaRPr>
          </a:p>
          <a:p>
            <a:endParaRPr lang="bn-BD" sz="3600" b="1" spc="50" dirty="0">
              <a:ln w="11430"/>
              <a:latin typeface="NikoshBAN" pitchFamily="2" charset="0"/>
              <a:cs typeface="NikoshBAN" pitchFamily="2" charset="0"/>
            </a:endParaRPr>
          </a:p>
          <a:p>
            <a:endParaRPr lang="bn-BD" sz="3600" b="1" spc="50" dirty="0">
              <a:ln w="11430"/>
              <a:latin typeface="NikoshBAN" pitchFamily="2" charset="0"/>
              <a:cs typeface="NikoshBAN" pitchFamily="2" charset="0"/>
            </a:endParaRPr>
          </a:p>
          <a:p>
            <a:r>
              <a:rPr lang="bn-BD" sz="3600" b="1" spc="50" dirty="0">
                <a:ln w="11430"/>
                <a:latin typeface="NikoshBAN" pitchFamily="2" charset="0"/>
                <a:cs typeface="NikoshBAN" pitchFamily="2" charset="0"/>
              </a:rPr>
              <a:t>   </a:t>
            </a:r>
            <a:r>
              <a:rPr lang="bn-BD" sz="3600" b="1" spc="50" dirty="0">
                <a:ln w="11430"/>
                <a:solidFill>
                  <a:schemeClr val="bg1"/>
                </a:solidFill>
                <a:latin typeface="NikoshBAN" pitchFamily="2" charset="0"/>
                <a:cs typeface="NikoshBAN" pitchFamily="2" charset="0"/>
              </a:rPr>
              <a:t> </a:t>
            </a:r>
            <a:endParaRPr lang="en-US" sz="3600" dirty="0"/>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Rectangle 1"/>
          <p:cNvSpPr/>
          <p:nvPr/>
        </p:nvSpPr>
        <p:spPr>
          <a:xfrm>
            <a:off x="278890" y="173992"/>
            <a:ext cx="9144000" cy="3354765"/>
          </a:xfrm>
          <a:prstGeom prst="rect">
            <a:avLst/>
          </a:prstGeom>
          <a:solidFill>
            <a:srgbClr val="FF0066"/>
          </a:solidFill>
          <a:ln>
            <a:solidFill>
              <a:schemeClr val="accent1"/>
            </a:solidFill>
          </a:ln>
        </p:spPr>
        <p:txBody>
          <a:bodyPr wrap="square">
            <a:spAutoFit/>
          </a:bodyPr>
          <a:lstStyle/>
          <a:p>
            <a:pPr algn="ctr"/>
            <a:r>
              <a:rPr lang="en-US" sz="9600" b="1" spc="50" dirty="0" err="1">
                <a:ln w="11430"/>
                <a:solidFill>
                  <a:srgbClr val="C00000"/>
                </a:solidFill>
                <a:effectLst>
                  <a:outerShdw blurRad="76200" dist="50800" dir="5400000" algn="tl" rotWithShape="0">
                    <a:srgbClr val="000000">
                      <a:alpha val="65000"/>
                    </a:srgbClr>
                  </a:outerShdw>
                </a:effectLst>
                <a:latin typeface="NikoshBAN" pitchFamily="2" charset="0"/>
                <a:cs typeface="NikoshBAN" pitchFamily="2" charset="0"/>
              </a:rPr>
              <a:t>খনিজ</a:t>
            </a:r>
            <a:r>
              <a:rPr lang="en-US" sz="9600" b="1" spc="50" dirty="0">
                <a:ln w="11430"/>
                <a:solidFill>
                  <a:srgbClr val="C00000"/>
                </a:solidFill>
                <a:effectLst>
                  <a:outerShdw blurRad="76200" dist="50800" dir="5400000" algn="tl" rotWithShape="0">
                    <a:srgbClr val="000000">
                      <a:alpha val="65000"/>
                    </a:srgbClr>
                  </a:outerShdw>
                </a:effectLst>
                <a:latin typeface="NikoshBAN" pitchFamily="2" charset="0"/>
                <a:cs typeface="NikoshBAN" pitchFamily="2" charset="0"/>
              </a:rPr>
              <a:t> </a:t>
            </a:r>
            <a:r>
              <a:rPr lang="en-US" sz="9600" b="1" spc="50" dirty="0" err="1">
                <a:ln w="11430"/>
                <a:solidFill>
                  <a:srgbClr val="C00000"/>
                </a:solidFill>
                <a:effectLst>
                  <a:outerShdw blurRad="76200" dist="50800" dir="5400000" algn="tl" rotWithShape="0">
                    <a:srgbClr val="000000">
                      <a:alpha val="65000"/>
                    </a:srgbClr>
                  </a:outerShdw>
                </a:effectLst>
                <a:latin typeface="NikoshBAN" pitchFamily="2" charset="0"/>
                <a:cs typeface="NikoshBAN" pitchFamily="2" charset="0"/>
              </a:rPr>
              <a:t>অধাতু</a:t>
            </a:r>
            <a:endParaRPr lang="bn-BD" sz="9600" b="1" spc="50" dirty="0">
              <a:ln w="11430"/>
              <a:solidFill>
                <a:srgbClr val="C00000"/>
              </a:solidFill>
              <a:effectLst>
                <a:outerShdw blurRad="76200" dist="50800" dir="5400000" algn="tl" rotWithShape="0">
                  <a:srgbClr val="000000">
                    <a:alpha val="65000"/>
                  </a:srgbClr>
                </a:outerShdw>
              </a:effectLst>
              <a:latin typeface="NikoshBAN" pitchFamily="2" charset="0"/>
              <a:cs typeface="NikoshBAN" pitchFamily="2" charset="0"/>
            </a:endParaRPr>
          </a:p>
          <a:p>
            <a:r>
              <a:rPr lang="bn-BD" sz="3600" b="1" spc="50" dirty="0">
                <a:ln w="11430"/>
                <a:solidFill>
                  <a:schemeClr val="bg1"/>
                </a:solidFill>
                <a:latin typeface="NikoshBAN" pitchFamily="2" charset="0"/>
                <a:cs typeface="NikoshBAN" pitchFamily="2" charset="0"/>
              </a:rPr>
              <a:t>খনি থেকে যে সকল অধাতুসমূহকে পাওয়া যায় তাদেরকে খনিজ অধাতু বলা হয়। সালফার একটি খনিজ অধাতু এবং খনি থেকে সালফার সংগ্রহ করা হয়। </a:t>
            </a:r>
          </a:p>
          <a:p>
            <a:pPr algn="ctr"/>
            <a:endParaRPr lang="bn-BD" sz="800" b="1" spc="50" dirty="0">
              <a:ln w="11430"/>
              <a:solidFill>
                <a:srgbClr val="C00000"/>
              </a:solidFill>
              <a:effectLst>
                <a:outerShdw blurRad="76200" dist="50800" dir="5400000" algn="tl" rotWithShape="0">
                  <a:srgbClr val="000000">
                    <a:alpha val="65000"/>
                  </a:srgbClr>
                </a:outerShdw>
              </a:effectLst>
              <a:latin typeface="NikoshBAN" pitchFamily="2" charset="0"/>
              <a:cs typeface="NikoshBAN" pitchFamily="2" charset="0"/>
            </a:endParaRPr>
          </a:p>
        </p:txBody>
      </p:sp>
      <p:sp>
        <p:nvSpPr>
          <p:cNvPr id="8" name="Rectangle 7"/>
          <p:cNvSpPr/>
          <p:nvPr/>
        </p:nvSpPr>
        <p:spPr>
          <a:xfrm>
            <a:off x="3449602" y="4795921"/>
            <a:ext cx="3504660" cy="646331"/>
          </a:xfrm>
          <a:prstGeom prst="rect">
            <a:avLst/>
          </a:prstGeom>
        </p:spPr>
        <p:txBody>
          <a:bodyPr wrap="square">
            <a:spAutoFit/>
          </a:bodyPr>
          <a:lstStyle/>
          <a:p>
            <a:r>
              <a:rPr lang="bn-BD" sz="3600" b="1" spc="50" dirty="0">
                <a:ln w="11430"/>
                <a:solidFill>
                  <a:srgbClr val="FF0066"/>
                </a:solidFill>
                <a:latin typeface="NikoshBAN" pitchFamily="2" charset="0"/>
                <a:cs typeface="NikoshBAN" pitchFamily="2" charset="0"/>
              </a:rPr>
              <a:t>সালফার</a:t>
            </a:r>
            <a:endParaRPr lang="en-US" sz="3600" dirty="0">
              <a:solidFill>
                <a:srgbClr val="FF0066"/>
              </a:solidFill>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3999" cy="1200329"/>
          </a:xfrm>
          <a:prstGeom prst="rect">
            <a:avLst/>
          </a:prstGeom>
          <a:solidFill>
            <a:srgbClr val="FF0066"/>
          </a:solidFill>
        </p:spPr>
        <p:txBody>
          <a:bodyPr wrap="square">
            <a:spAutoFit/>
          </a:bodyPr>
          <a:lstStyle/>
          <a:p>
            <a:pPr algn="ctr"/>
            <a:r>
              <a:rPr lang="bn-BD" sz="7200" b="1" spc="50" dirty="0">
                <a:ln w="11430"/>
                <a:solidFill>
                  <a:srgbClr val="FFFF00"/>
                </a:solidFill>
                <a:effectLst>
                  <a:outerShdw blurRad="38100" dist="38100" dir="2700000" algn="tl">
                    <a:srgbClr val="000000">
                      <a:alpha val="43137"/>
                    </a:srgbClr>
                  </a:outerShdw>
                </a:effectLst>
                <a:latin typeface="NikoshBAN" pitchFamily="2" charset="0"/>
                <a:cs typeface="NikoshBAN" pitchFamily="2" charset="0"/>
              </a:rPr>
              <a:t>সালফার</a:t>
            </a:r>
            <a:endParaRPr lang="en-US" sz="7200" dirty="0">
              <a:solidFill>
                <a:srgbClr val="FFFF00"/>
              </a:solidFill>
              <a:effectLst>
                <a:outerShdw blurRad="38100" dist="38100" dir="2700000" algn="tl">
                  <a:srgbClr val="000000">
                    <a:alpha val="43137"/>
                  </a:srgbClr>
                </a:outerShdw>
              </a:effectLst>
            </a:endParaRPr>
          </a:p>
        </p:txBody>
      </p:sp>
      <p:sp>
        <p:nvSpPr>
          <p:cNvPr id="4" name="Rectangle 3"/>
          <p:cNvSpPr/>
          <p:nvPr/>
        </p:nvSpPr>
        <p:spPr>
          <a:xfrm>
            <a:off x="0" y="1164134"/>
            <a:ext cx="9144000" cy="5693866"/>
          </a:xfrm>
          <a:prstGeom prst="rect">
            <a:avLst/>
          </a:prstGeom>
          <a:solidFill>
            <a:srgbClr val="92D050"/>
          </a:solidFill>
        </p:spPr>
        <p:txBody>
          <a:bodyPr wrap="square">
            <a:spAutoFit/>
          </a:bodyPr>
          <a:lstStyle/>
          <a:p>
            <a:r>
              <a:rPr lang="as-IN" sz="2800" dirty="0">
                <a:solidFill>
                  <a:srgbClr val="003300"/>
                </a:solidFill>
                <a:latin typeface="NikoshBAN" pitchFamily="2" charset="0"/>
                <a:cs typeface="NikoshBAN" pitchFamily="2" charset="0"/>
              </a:rPr>
              <a:t>সালফার হলুদ বর্ণের পদার্থ। সালফারের খনি মাটির অনেক নিচে থাকে। ফ্রাশ (</a:t>
            </a:r>
            <a:r>
              <a:rPr lang="en-US" sz="2000" dirty="0" err="1">
                <a:solidFill>
                  <a:srgbClr val="003300"/>
                </a:solidFill>
                <a:latin typeface="NikoshBAN" pitchFamily="2" charset="0"/>
                <a:cs typeface="NikoshBAN" pitchFamily="2" charset="0"/>
              </a:rPr>
              <a:t>Frasch</a:t>
            </a:r>
            <a:r>
              <a:rPr lang="en-US" sz="2800" dirty="0">
                <a:solidFill>
                  <a:srgbClr val="003300"/>
                </a:solidFill>
                <a:latin typeface="NikoshBAN" pitchFamily="2" charset="0"/>
                <a:cs typeface="NikoshBAN" pitchFamily="2" charset="0"/>
              </a:rPr>
              <a:t>) </a:t>
            </a:r>
            <a:r>
              <a:rPr lang="as-IN" sz="2800" dirty="0">
                <a:solidFill>
                  <a:srgbClr val="003300"/>
                </a:solidFill>
                <a:latin typeface="NikoshBAN" pitchFamily="2" charset="0"/>
                <a:cs typeface="NikoshBAN" pitchFamily="2" charset="0"/>
              </a:rPr>
              <a:t>পদ্ধতিতে সালফারের খনি থেকে সালফারকে নিষ্কাশন করা হ</a:t>
            </a:r>
            <a:r>
              <a:rPr lang="en-US" sz="2800" dirty="0">
                <a:solidFill>
                  <a:srgbClr val="003300"/>
                </a:solidFill>
                <a:latin typeface="NikoshBAN" pitchFamily="2" charset="0"/>
                <a:cs typeface="NikoshBAN" pitchFamily="2" charset="0"/>
              </a:rPr>
              <a:t>য়</a:t>
            </a:r>
            <a:r>
              <a:rPr lang="as-IN" sz="2800" dirty="0">
                <a:solidFill>
                  <a:srgbClr val="003300"/>
                </a:solidFill>
                <a:latin typeface="NikoshBAN" pitchFamily="2" charset="0"/>
                <a:cs typeface="NikoshBAN" pitchFamily="2" charset="0"/>
              </a:rPr>
              <a:t>। এক্ষেত্রে</a:t>
            </a:r>
            <a:r>
              <a:rPr lang="en-US" sz="2800" dirty="0">
                <a:solidFill>
                  <a:srgbClr val="003300"/>
                </a:solidFill>
                <a:latin typeface="NikoshBAN" pitchFamily="2" charset="0"/>
                <a:cs typeface="NikoshBAN" pitchFamily="2" charset="0"/>
              </a:rPr>
              <a:t> </a:t>
            </a:r>
            <a:r>
              <a:rPr lang="as-IN" sz="2800" dirty="0">
                <a:solidFill>
                  <a:srgbClr val="003300"/>
                </a:solidFill>
                <a:latin typeface="NikoshBAN" pitchFamily="2" charset="0"/>
                <a:cs typeface="NikoshBAN" pitchFamily="2" charset="0"/>
              </a:rPr>
              <a:t> মাটির অনেক নিচে সালফারের খনির মধ্যে তিনটি এককেন্দ্রিক পাইপ প্রবেশ করা</a:t>
            </a:r>
            <a:r>
              <a:rPr lang="en-US" sz="2800" dirty="0" err="1">
                <a:solidFill>
                  <a:srgbClr val="003300"/>
                </a:solidFill>
                <a:latin typeface="NikoshBAN" pitchFamily="2" charset="0"/>
                <a:cs typeface="NikoshBAN" pitchFamily="2" charset="0"/>
              </a:rPr>
              <a:t>নো</a:t>
            </a:r>
            <a:r>
              <a:rPr lang="en-US" sz="2800" dirty="0">
                <a:solidFill>
                  <a:srgbClr val="003300"/>
                </a:solidFill>
                <a:latin typeface="NikoshBAN" pitchFamily="2" charset="0"/>
                <a:cs typeface="NikoshBAN" pitchFamily="2" charset="0"/>
              </a:rPr>
              <a:t> </a:t>
            </a:r>
            <a:r>
              <a:rPr lang="as-IN" sz="2800" dirty="0">
                <a:solidFill>
                  <a:srgbClr val="003300"/>
                </a:solidFill>
                <a:latin typeface="NikoshBAN" pitchFamily="2" charset="0"/>
                <a:cs typeface="NikoshBAN" pitchFamily="2" charset="0"/>
              </a:rPr>
              <a:t> হ</a:t>
            </a:r>
            <a:r>
              <a:rPr lang="en-US" sz="2800" dirty="0">
                <a:solidFill>
                  <a:srgbClr val="003300"/>
                </a:solidFill>
                <a:latin typeface="NikoshBAN" pitchFamily="2" charset="0"/>
                <a:cs typeface="NikoshBAN" pitchFamily="2" charset="0"/>
              </a:rPr>
              <a:t>য় </a:t>
            </a:r>
            <a:r>
              <a:rPr lang="as-IN" sz="2800" dirty="0">
                <a:solidFill>
                  <a:srgbClr val="003300"/>
                </a:solidFill>
                <a:latin typeface="NikoshBAN" pitchFamily="2" charset="0"/>
                <a:cs typeface="NikoshBAN" pitchFamily="2" charset="0"/>
              </a:rPr>
              <a:t>, যাকে ফ্লাশ পাইপ বলে। সালফার </a:t>
            </a:r>
            <a:r>
              <a:rPr lang="en-US" sz="2400" dirty="0">
                <a:solidFill>
                  <a:srgbClr val="003300"/>
                </a:solidFill>
                <a:latin typeface="Times New Roman" pitchFamily="18" charset="0"/>
                <a:cs typeface="Times New Roman" pitchFamily="18" charset="0"/>
              </a:rPr>
              <a:t>115 </a:t>
            </a:r>
            <a:r>
              <a:rPr lang="en-US" sz="2800" dirty="0" err="1">
                <a:solidFill>
                  <a:srgbClr val="003300"/>
                </a:solidFill>
                <a:latin typeface="NikoshBAN" pitchFamily="2" charset="0"/>
                <a:cs typeface="NikoshBAN" pitchFamily="2" charset="0"/>
              </a:rPr>
              <a:t>ডিগ্রী</a:t>
            </a:r>
            <a:r>
              <a:rPr lang="en-US" sz="2800" dirty="0">
                <a:solidFill>
                  <a:srgbClr val="003300"/>
                </a:solidFill>
                <a:latin typeface="NikoshBAN" pitchFamily="2" charset="0"/>
                <a:cs typeface="NikoshBAN" pitchFamily="2" charset="0"/>
              </a:rPr>
              <a:t> </a:t>
            </a:r>
            <a:r>
              <a:rPr lang="en-US" sz="2800" dirty="0" err="1">
                <a:solidFill>
                  <a:srgbClr val="003300"/>
                </a:solidFill>
                <a:latin typeface="NikoshBAN" pitchFamily="2" charset="0"/>
                <a:cs typeface="NikoshBAN" pitchFamily="2" charset="0"/>
              </a:rPr>
              <a:t>সে</a:t>
            </a:r>
            <a:r>
              <a:rPr lang="en-US" sz="2800" dirty="0">
                <a:solidFill>
                  <a:srgbClr val="003300"/>
                </a:solidFill>
                <a:latin typeface="NikoshBAN" pitchFamily="2" charset="0"/>
                <a:cs typeface="NikoshBAN" pitchFamily="2" charset="0"/>
              </a:rPr>
              <a:t>. </a:t>
            </a:r>
            <a:r>
              <a:rPr lang="as-IN" sz="2800" dirty="0">
                <a:solidFill>
                  <a:srgbClr val="003300"/>
                </a:solidFill>
                <a:latin typeface="NikoshBAN" pitchFamily="2" charset="0"/>
                <a:cs typeface="NikoshBAN" pitchFamily="2" charset="0"/>
              </a:rPr>
              <a:t>তাপমাত্রা</a:t>
            </a:r>
            <a:r>
              <a:rPr lang="en-US" sz="2800" dirty="0">
                <a:solidFill>
                  <a:srgbClr val="003300"/>
                </a:solidFill>
                <a:latin typeface="NikoshBAN" pitchFamily="2" charset="0"/>
                <a:cs typeface="NikoshBAN" pitchFamily="2" charset="0"/>
              </a:rPr>
              <a:t>য়</a:t>
            </a:r>
            <a:r>
              <a:rPr lang="as-IN" sz="2800" dirty="0">
                <a:solidFill>
                  <a:srgbClr val="003300"/>
                </a:solidFill>
                <a:latin typeface="NikoshBAN" pitchFamily="2" charset="0"/>
                <a:cs typeface="NikoshBAN" pitchFamily="2" charset="0"/>
              </a:rPr>
              <a:t> গলে যা</a:t>
            </a:r>
            <a:r>
              <a:rPr lang="en-US" sz="2800" dirty="0">
                <a:solidFill>
                  <a:srgbClr val="003300"/>
                </a:solidFill>
                <a:latin typeface="NikoshBAN" pitchFamily="2" charset="0"/>
                <a:cs typeface="NikoshBAN" pitchFamily="2" charset="0"/>
              </a:rPr>
              <a:t>য়</a:t>
            </a:r>
            <a:r>
              <a:rPr lang="as-IN" sz="2800" dirty="0">
                <a:solidFill>
                  <a:srgbClr val="003300"/>
                </a:solidFill>
                <a:latin typeface="NikoshBAN" pitchFamily="2" charset="0"/>
                <a:cs typeface="NikoshBAN" pitchFamily="2" charset="0"/>
              </a:rPr>
              <a:t>। এজন্য সালফারের গলনাঙ্কের চে</a:t>
            </a:r>
            <a:r>
              <a:rPr lang="en-US" sz="2800" dirty="0" err="1">
                <a:solidFill>
                  <a:srgbClr val="003300"/>
                </a:solidFill>
                <a:latin typeface="NikoshBAN" pitchFamily="2" charset="0"/>
                <a:cs typeface="NikoshBAN" pitchFamily="2" charset="0"/>
              </a:rPr>
              <a:t>য়ে</a:t>
            </a:r>
            <a:r>
              <a:rPr lang="as-IN" sz="2800" dirty="0">
                <a:solidFill>
                  <a:srgbClr val="003300"/>
                </a:solidFill>
                <a:latin typeface="NikoshBAN" pitchFamily="2" charset="0"/>
                <a:cs typeface="NikoshBAN" pitchFamily="2" charset="0"/>
              </a:rPr>
              <a:t> বেশি তাপমাত্রা</a:t>
            </a:r>
            <a:r>
              <a:rPr lang="en-US" sz="2800" dirty="0">
                <a:solidFill>
                  <a:srgbClr val="003300"/>
                </a:solidFill>
                <a:latin typeface="NikoshBAN" pitchFamily="2" charset="0"/>
                <a:cs typeface="NikoshBAN" pitchFamily="2" charset="0"/>
              </a:rPr>
              <a:t>য়</a:t>
            </a:r>
            <a:r>
              <a:rPr lang="as-IN" sz="2800" dirty="0">
                <a:solidFill>
                  <a:srgbClr val="003300"/>
                </a:solidFill>
                <a:latin typeface="NikoshBAN" pitchFamily="2" charset="0"/>
                <a:cs typeface="NikoshBAN" pitchFamily="2" charset="0"/>
              </a:rPr>
              <a:t> গরম পানি (সুপার হিটেড ও</a:t>
            </a:r>
            <a:r>
              <a:rPr lang="en-US" sz="2800" dirty="0" err="1">
                <a:solidFill>
                  <a:srgbClr val="003300"/>
                </a:solidFill>
                <a:latin typeface="NikoshBAN" pitchFamily="2" charset="0"/>
                <a:cs typeface="NikoshBAN" pitchFamily="2" charset="0"/>
              </a:rPr>
              <a:t>য়া</a:t>
            </a:r>
            <a:r>
              <a:rPr lang="as-IN" sz="2800" dirty="0">
                <a:solidFill>
                  <a:srgbClr val="003300"/>
                </a:solidFill>
                <a:latin typeface="NikoshBAN" pitchFamily="2" charset="0"/>
                <a:cs typeface="NikoshBAN" pitchFamily="2" charset="0"/>
              </a:rPr>
              <a:t>টার) তিনটি </a:t>
            </a:r>
            <a:r>
              <a:rPr lang="en-US" sz="2800" dirty="0">
                <a:solidFill>
                  <a:srgbClr val="003300"/>
                </a:solidFill>
                <a:latin typeface="NikoshBAN" pitchFamily="2" charset="0"/>
                <a:cs typeface="NikoshBAN" pitchFamily="2" charset="0"/>
              </a:rPr>
              <a:t> </a:t>
            </a:r>
            <a:r>
              <a:rPr lang="as-IN" sz="2800" dirty="0">
                <a:solidFill>
                  <a:srgbClr val="003300"/>
                </a:solidFill>
                <a:latin typeface="NikoshBAN" pitchFamily="2" charset="0"/>
                <a:cs typeface="NikoshBAN" pitchFamily="2" charset="0"/>
              </a:rPr>
              <a:t>এককেন্দ্রিক নলের বাইরের পাইপ দি</a:t>
            </a:r>
            <a:r>
              <a:rPr lang="en-US" sz="2800" dirty="0" err="1">
                <a:solidFill>
                  <a:srgbClr val="003300"/>
                </a:solidFill>
                <a:latin typeface="NikoshBAN" pitchFamily="2" charset="0"/>
                <a:cs typeface="NikoshBAN" pitchFamily="2" charset="0"/>
              </a:rPr>
              <a:t>য়ে</a:t>
            </a:r>
            <a:r>
              <a:rPr lang="as-IN" sz="2800" dirty="0">
                <a:solidFill>
                  <a:srgbClr val="003300"/>
                </a:solidFill>
                <a:latin typeface="NikoshBAN" pitchFamily="2" charset="0"/>
                <a:cs typeface="NikoshBAN" pitchFamily="2" charset="0"/>
              </a:rPr>
              <a:t> প্রবাহিত করা হ</a:t>
            </a:r>
            <a:r>
              <a:rPr lang="en-US" sz="2800" dirty="0">
                <a:solidFill>
                  <a:srgbClr val="003300"/>
                </a:solidFill>
                <a:latin typeface="NikoshBAN" pitchFamily="2" charset="0"/>
                <a:cs typeface="NikoshBAN" pitchFamily="2" charset="0"/>
              </a:rPr>
              <a:t>য়</a:t>
            </a:r>
            <a:r>
              <a:rPr lang="as-IN" sz="2800" dirty="0">
                <a:solidFill>
                  <a:srgbClr val="003300"/>
                </a:solidFill>
                <a:latin typeface="NikoshBAN" pitchFamily="2" charset="0"/>
                <a:cs typeface="NikoshBAN" pitchFamily="2" charset="0"/>
              </a:rPr>
              <a:t> যাতে গরম পানির</a:t>
            </a:r>
            <a:r>
              <a:rPr lang="en-US" sz="2800" dirty="0">
                <a:solidFill>
                  <a:srgbClr val="003300"/>
                </a:solidFill>
                <a:latin typeface="NikoshBAN" pitchFamily="2" charset="0"/>
                <a:cs typeface="NikoshBAN" pitchFamily="2" charset="0"/>
              </a:rPr>
              <a:t> </a:t>
            </a:r>
            <a:r>
              <a:rPr lang="as-IN" sz="2800" dirty="0">
                <a:solidFill>
                  <a:srgbClr val="003300"/>
                </a:solidFill>
                <a:latin typeface="NikoshBAN" pitchFamily="2" charset="0"/>
                <a:cs typeface="NikoshBAN" pitchFamily="2" charset="0"/>
              </a:rPr>
              <a:t> তাপমাত্রা</a:t>
            </a:r>
            <a:r>
              <a:rPr lang="en-US" sz="2800" dirty="0">
                <a:solidFill>
                  <a:srgbClr val="003300"/>
                </a:solidFill>
                <a:latin typeface="NikoshBAN" pitchFamily="2" charset="0"/>
                <a:cs typeface="NikoshBAN" pitchFamily="2" charset="0"/>
              </a:rPr>
              <a:t>য়</a:t>
            </a:r>
            <a:r>
              <a:rPr lang="as-IN" sz="2800" dirty="0">
                <a:solidFill>
                  <a:srgbClr val="003300"/>
                </a:solidFill>
                <a:latin typeface="NikoshBAN" pitchFamily="2" charset="0"/>
                <a:cs typeface="NikoshBAN" pitchFamily="2" charset="0"/>
              </a:rPr>
              <a:t> সালফার গলে যা</a:t>
            </a:r>
            <a:r>
              <a:rPr lang="en-US" sz="2800" dirty="0">
                <a:solidFill>
                  <a:srgbClr val="003300"/>
                </a:solidFill>
                <a:latin typeface="NikoshBAN" pitchFamily="2" charset="0"/>
                <a:cs typeface="NikoshBAN" pitchFamily="2" charset="0"/>
              </a:rPr>
              <a:t>য়</a:t>
            </a:r>
            <a:r>
              <a:rPr lang="as-IN" sz="2800" dirty="0">
                <a:solidFill>
                  <a:srgbClr val="003300"/>
                </a:solidFill>
                <a:latin typeface="NikoshBAN" pitchFamily="2" charset="0"/>
                <a:cs typeface="NikoshBAN" pitchFamily="2" charset="0"/>
              </a:rPr>
              <a:t>। আমরা জানি এক বায়ুমণ্ডলী</a:t>
            </a:r>
            <a:r>
              <a:rPr lang="en-US" sz="2800" dirty="0">
                <a:solidFill>
                  <a:srgbClr val="003300"/>
                </a:solidFill>
                <a:latin typeface="NikoshBAN" pitchFamily="2" charset="0"/>
                <a:cs typeface="NikoshBAN" pitchFamily="2" charset="0"/>
              </a:rPr>
              <a:t>য়</a:t>
            </a:r>
            <a:r>
              <a:rPr lang="as-IN" sz="2800" dirty="0">
                <a:solidFill>
                  <a:srgbClr val="003300"/>
                </a:solidFill>
                <a:latin typeface="NikoshBAN" pitchFamily="2" charset="0"/>
                <a:cs typeface="NikoshBAN" pitchFamily="2" charset="0"/>
              </a:rPr>
              <a:t> চাপে পানির স্ফুটনাঙ্ক</a:t>
            </a:r>
            <a:r>
              <a:rPr lang="en-US" sz="2800" dirty="0">
                <a:solidFill>
                  <a:srgbClr val="003300"/>
                </a:solidFill>
                <a:latin typeface="NikoshBAN" pitchFamily="2" charset="0"/>
                <a:cs typeface="NikoshBAN" pitchFamily="2" charset="0"/>
              </a:rPr>
              <a:t> </a:t>
            </a:r>
            <a:r>
              <a:rPr lang="en-US" sz="2400" dirty="0">
                <a:solidFill>
                  <a:srgbClr val="003300"/>
                </a:solidFill>
                <a:latin typeface="Times New Roman" pitchFamily="18" charset="0"/>
                <a:cs typeface="Times New Roman" pitchFamily="18" charset="0"/>
              </a:rPr>
              <a:t>100</a:t>
            </a:r>
            <a:r>
              <a:rPr lang="en-US" sz="2800" dirty="0">
                <a:solidFill>
                  <a:srgbClr val="003300"/>
                </a:solidFill>
                <a:latin typeface="Times New Roman" pitchFamily="18" charset="0"/>
                <a:cs typeface="Times New Roman" pitchFamily="18" charset="0"/>
              </a:rPr>
              <a:t> </a:t>
            </a:r>
            <a:r>
              <a:rPr lang="en-US" sz="2800" dirty="0" err="1">
                <a:solidFill>
                  <a:srgbClr val="003300"/>
                </a:solidFill>
                <a:latin typeface="NikoshBAN" pitchFamily="2" charset="0"/>
                <a:cs typeface="NikoshBAN" pitchFamily="2" charset="0"/>
              </a:rPr>
              <a:t>ডিগ্রী</a:t>
            </a:r>
            <a:r>
              <a:rPr lang="en-US" sz="2800" dirty="0">
                <a:solidFill>
                  <a:srgbClr val="003300"/>
                </a:solidFill>
                <a:latin typeface="NikoshBAN" pitchFamily="2" charset="0"/>
                <a:cs typeface="NikoshBAN" pitchFamily="2" charset="0"/>
              </a:rPr>
              <a:t> </a:t>
            </a:r>
            <a:r>
              <a:rPr lang="en-US" sz="2800" dirty="0" err="1">
                <a:solidFill>
                  <a:srgbClr val="003300"/>
                </a:solidFill>
                <a:latin typeface="NikoshBAN" pitchFamily="2" charset="0"/>
                <a:cs typeface="NikoshBAN" pitchFamily="2" charset="0"/>
              </a:rPr>
              <a:t>সে</a:t>
            </a:r>
            <a:r>
              <a:rPr lang="en-US" sz="2800" dirty="0">
                <a:solidFill>
                  <a:srgbClr val="003300"/>
                </a:solidFill>
                <a:latin typeface="NikoshBAN" pitchFamily="2" charset="0"/>
                <a:cs typeface="NikoshBAN" pitchFamily="2" charset="0"/>
              </a:rPr>
              <a:t>.  </a:t>
            </a:r>
            <a:r>
              <a:rPr lang="as-IN" sz="2800" dirty="0">
                <a:solidFill>
                  <a:srgbClr val="003300"/>
                </a:solidFill>
                <a:latin typeface="NikoshBAN" pitchFamily="2" charset="0"/>
                <a:cs typeface="NikoshBAN" pitchFamily="2" charset="0"/>
              </a:rPr>
              <a:t>কিন্তু চাপ বা</a:t>
            </a:r>
            <a:r>
              <a:rPr lang="en-US" sz="2800" dirty="0" err="1">
                <a:solidFill>
                  <a:srgbClr val="003300"/>
                </a:solidFill>
                <a:latin typeface="NikoshBAN" pitchFamily="2" charset="0"/>
                <a:cs typeface="NikoshBAN" pitchFamily="2" charset="0"/>
              </a:rPr>
              <a:t>ড়া</a:t>
            </a:r>
            <a:r>
              <a:rPr lang="as-IN" sz="2800" dirty="0">
                <a:solidFill>
                  <a:srgbClr val="003300"/>
                </a:solidFill>
                <a:latin typeface="NikoshBAN" pitchFamily="2" charset="0"/>
                <a:cs typeface="NikoshBAN" pitchFamily="2" charset="0"/>
              </a:rPr>
              <a:t>লে পানির স্ফুটনাঙ্ক বৃদ্ধি পা</a:t>
            </a:r>
            <a:r>
              <a:rPr lang="en-US" sz="2800" dirty="0">
                <a:solidFill>
                  <a:srgbClr val="003300"/>
                </a:solidFill>
                <a:latin typeface="NikoshBAN" pitchFamily="2" charset="0"/>
                <a:cs typeface="NikoshBAN" pitchFamily="2" charset="0"/>
              </a:rPr>
              <a:t>য়</a:t>
            </a:r>
            <a:r>
              <a:rPr lang="as-IN" sz="2800" dirty="0">
                <a:solidFill>
                  <a:srgbClr val="003300"/>
                </a:solidFill>
                <a:latin typeface="NikoshBAN" pitchFamily="2" charset="0"/>
                <a:cs typeface="NikoshBAN" pitchFamily="2" charset="0"/>
              </a:rPr>
              <a:t>। এভাবে অতিরিক্ত চাপে </a:t>
            </a:r>
            <a:r>
              <a:rPr lang="en-US" sz="2400" dirty="0">
                <a:solidFill>
                  <a:srgbClr val="003300"/>
                </a:solidFill>
                <a:latin typeface="Times New Roman" pitchFamily="18" charset="0"/>
                <a:cs typeface="Times New Roman" pitchFamily="18" charset="0"/>
              </a:rPr>
              <a:t>100</a:t>
            </a:r>
            <a:r>
              <a:rPr lang="en-US" sz="2800" dirty="0">
                <a:solidFill>
                  <a:srgbClr val="003300"/>
                </a:solidFill>
                <a:latin typeface="NikoshBAN" pitchFamily="2" charset="0"/>
                <a:cs typeface="NikoshBAN" pitchFamily="2" charset="0"/>
              </a:rPr>
              <a:t> </a:t>
            </a:r>
            <a:r>
              <a:rPr lang="en-US" sz="2800" dirty="0" err="1">
                <a:solidFill>
                  <a:srgbClr val="003300"/>
                </a:solidFill>
                <a:latin typeface="NikoshBAN" pitchFamily="2" charset="0"/>
                <a:cs typeface="NikoshBAN" pitchFamily="2" charset="0"/>
              </a:rPr>
              <a:t>ডিগ্রী</a:t>
            </a:r>
            <a:r>
              <a:rPr lang="en-US" sz="2800" dirty="0">
                <a:solidFill>
                  <a:srgbClr val="003300"/>
                </a:solidFill>
                <a:latin typeface="NikoshBAN" pitchFamily="2" charset="0"/>
                <a:cs typeface="NikoshBAN" pitchFamily="2" charset="0"/>
              </a:rPr>
              <a:t> </a:t>
            </a:r>
            <a:r>
              <a:rPr lang="en-US" sz="2800" dirty="0" err="1">
                <a:solidFill>
                  <a:srgbClr val="003300"/>
                </a:solidFill>
                <a:latin typeface="NikoshBAN" pitchFamily="2" charset="0"/>
                <a:cs typeface="NikoshBAN" pitchFamily="2" charset="0"/>
              </a:rPr>
              <a:t>সে</a:t>
            </a:r>
            <a:r>
              <a:rPr lang="en-US" sz="2800" dirty="0">
                <a:solidFill>
                  <a:srgbClr val="003300"/>
                </a:solidFill>
                <a:latin typeface="NikoshBAN" pitchFamily="2" charset="0"/>
                <a:cs typeface="NikoshBAN" pitchFamily="2" charset="0"/>
              </a:rPr>
              <a:t>. </a:t>
            </a:r>
            <a:r>
              <a:rPr lang="as-IN" sz="2800" dirty="0">
                <a:solidFill>
                  <a:srgbClr val="003300"/>
                </a:solidFill>
                <a:latin typeface="NikoshBAN" pitchFamily="2" charset="0"/>
                <a:cs typeface="NikoshBAN" pitchFamily="2" charset="0"/>
              </a:rPr>
              <a:t>থেকে </a:t>
            </a:r>
            <a:r>
              <a:rPr lang="en-US" sz="2400" dirty="0">
                <a:solidFill>
                  <a:srgbClr val="003300"/>
                </a:solidFill>
                <a:latin typeface="Times New Roman" pitchFamily="18" charset="0"/>
                <a:cs typeface="Times New Roman" pitchFamily="18" charset="0"/>
              </a:rPr>
              <a:t>374</a:t>
            </a:r>
            <a:r>
              <a:rPr lang="en-US" sz="2800" dirty="0">
                <a:solidFill>
                  <a:srgbClr val="003300"/>
                </a:solidFill>
                <a:latin typeface="NikoshBAN" pitchFamily="2" charset="0"/>
                <a:cs typeface="NikoshBAN" pitchFamily="2" charset="0"/>
              </a:rPr>
              <a:t> </a:t>
            </a:r>
            <a:r>
              <a:rPr lang="en-US" sz="2800" dirty="0" err="1">
                <a:solidFill>
                  <a:srgbClr val="003300"/>
                </a:solidFill>
                <a:latin typeface="NikoshBAN" pitchFamily="2" charset="0"/>
                <a:cs typeface="NikoshBAN" pitchFamily="2" charset="0"/>
              </a:rPr>
              <a:t>ডিগ্রী</a:t>
            </a:r>
            <a:r>
              <a:rPr lang="en-US" sz="2800" dirty="0">
                <a:solidFill>
                  <a:srgbClr val="003300"/>
                </a:solidFill>
                <a:latin typeface="NikoshBAN" pitchFamily="2" charset="0"/>
                <a:cs typeface="NikoshBAN" pitchFamily="2" charset="0"/>
              </a:rPr>
              <a:t> </a:t>
            </a:r>
            <a:r>
              <a:rPr lang="en-US" sz="2800" dirty="0" err="1">
                <a:solidFill>
                  <a:srgbClr val="003300"/>
                </a:solidFill>
                <a:latin typeface="NikoshBAN" pitchFamily="2" charset="0"/>
                <a:cs typeface="NikoshBAN" pitchFamily="2" charset="0"/>
              </a:rPr>
              <a:t>সে</a:t>
            </a:r>
            <a:r>
              <a:rPr lang="en-US" sz="2800" dirty="0">
                <a:solidFill>
                  <a:srgbClr val="003300"/>
                </a:solidFill>
                <a:latin typeface="NikoshBAN" pitchFamily="2" charset="0"/>
                <a:cs typeface="NikoshBAN" pitchFamily="2" charset="0"/>
              </a:rPr>
              <a:t>. </a:t>
            </a:r>
            <a:r>
              <a:rPr lang="as-IN" sz="2800" dirty="0">
                <a:solidFill>
                  <a:srgbClr val="003300"/>
                </a:solidFill>
                <a:latin typeface="NikoshBAN" pitchFamily="2" charset="0"/>
                <a:cs typeface="NikoshBAN" pitchFamily="2" charset="0"/>
              </a:rPr>
              <a:t>তাপমাত্রার মধ্যবর্তী যেকো</a:t>
            </a:r>
            <a:r>
              <a:rPr lang="bn-BD" sz="2800" dirty="0">
                <a:solidFill>
                  <a:srgbClr val="003300"/>
                </a:solidFill>
                <a:latin typeface="NikoshBAN" pitchFamily="2" charset="0"/>
                <a:cs typeface="NikoshBAN" pitchFamily="2" charset="0"/>
              </a:rPr>
              <a:t>নো</a:t>
            </a:r>
            <a:r>
              <a:rPr lang="as-IN" sz="2800" dirty="0">
                <a:solidFill>
                  <a:srgbClr val="003300"/>
                </a:solidFill>
                <a:latin typeface="NikoshBAN" pitchFamily="2" charset="0"/>
                <a:cs typeface="NikoshBAN" pitchFamily="2" charset="0"/>
              </a:rPr>
              <a:t> তাপমাত্রার</a:t>
            </a:r>
            <a:r>
              <a:rPr lang="bn-BD" sz="2800" dirty="0">
                <a:solidFill>
                  <a:srgbClr val="003300"/>
                </a:solidFill>
                <a:latin typeface="NikoshBAN" pitchFamily="2" charset="0"/>
                <a:cs typeface="NikoshBAN" pitchFamily="2" charset="0"/>
              </a:rPr>
              <a:t> </a:t>
            </a:r>
            <a:r>
              <a:rPr lang="as-IN" sz="2800" dirty="0">
                <a:solidFill>
                  <a:srgbClr val="003300"/>
                </a:solidFill>
                <a:latin typeface="NikoshBAN" pitchFamily="2" charset="0"/>
                <a:cs typeface="NikoshBAN" pitchFamily="2" charset="0"/>
              </a:rPr>
              <a:t> পানিকে সুপার হিটেড ও</a:t>
            </a:r>
            <a:r>
              <a:rPr lang="bn-BD" sz="2800" dirty="0">
                <a:solidFill>
                  <a:srgbClr val="003300"/>
                </a:solidFill>
                <a:latin typeface="NikoshBAN" pitchFamily="2" charset="0"/>
                <a:cs typeface="NikoshBAN" pitchFamily="2" charset="0"/>
              </a:rPr>
              <a:t>য়া</a:t>
            </a:r>
            <a:r>
              <a:rPr lang="as-IN" sz="2800" dirty="0">
                <a:solidFill>
                  <a:srgbClr val="003300"/>
                </a:solidFill>
                <a:latin typeface="NikoshBAN" pitchFamily="2" charset="0"/>
                <a:cs typeface="NikoshBAN" pitchFamily="2" charset="0"/>
              </a:rPr>
              <a:t>টার বলে। এবার সবচে</a:t>
            </a:r>
            <a:r>
              <a:rPr lang="bn-BD" sz="2800" dirty="0">
                <a:solidFill>
                  <a:srgbClr val="003300"/>
                </a:solidFill>
                <a:latin typeface="NikoshBAN" pitchFamily="2" charset="0"/>
                <a:cs typeface="NikoshBAN" pitchFamily="2" charset="0"/>
              </a:rPr>
              <a:t>য়ে</a:t>
            </a:r>
            <a:r>
              <a:rPr lang="as-IN" sz="2800" dirty="0">
                <a:solidFill>
                  <a:srgbClr val="003300"/>
                </a:solidFill>
                <a:latin typeface="NikoshBAN" pitchFamily="2" charset="0"/>
                <a:cs typeface="NikoshBAN" pitchFamily="2" charset="0"/>
              </a:rPr>
              <a:t> ভিতরের পাইপ দি</a:t>
            </a:r>
            <a:r>
              <a:rPr lang="bn-BD" sz="2800" dirty="0">
                <a:solidFill>
                  <a:srgbClr val="003300"/>
                </a:solidFill>
                <a:latin typeface="NikoshBAN" pitchFamily="2" charset="0"/>
                <a:cs typeface="NikoshBAN" pitchFamily="2" charset="0"/>
              </a:rPr>
              <a:t>য়ে</a:t>
            </a:r>
            <a:r>
              <a:rPr lang="as-IN" sz="2800" dirty="0">
                <a:solidFill>
                  <a:srgbClr val="003300"/>
                </a:solidFill>
                <a:latin typeface="NikoshBAN" pitchFamily="2" charset="0"/>
                <a:cs typeface="NikoshBAN" pitchFamily="2" charset="0"/>
              </a:rPr>
              <a:t> </a:t>
            </a:r>
            <a:r>
              <a:rPr lang="en-US" sz="2400" dirty="0">
                <a:solidFill>
                  <a:srgbClr val="003300"/>
                </a:solidFill>
                <a:latin typeface="Times New Roman" pitchFamily="18" charset="0"/>
                <a:cs typeface="Times New Roman" pitchFamily="18" charset="0"/>
              </a:rPr>
              <a:t>20</a:t>
            </a:r>
            <a:r>
              <a:rPr lang="as-IN" sz="2800" dirty="0">
                <a:solidFill>
                  <a:srgbClr val="003300"/>
                </a:solidFill>
                <a:latin typeface="NikoshBAN" pitchFamily="2" charset="0"/>
                <a:cs typeface="NikoshBAN" pitchFamily="2" charset="0"/>
              </a:rPr>
              <a:t>-</a:t>
            </a:r>
            <a:r>
              <a:rPr lang="en-US" sz="2400" dirty="0">
                <a:solidFill>
                  <a:srgbClr val="003300"/>
                </a:solidFill>
                <a:latin typeface="Times New Roman" pitchFamily="18" charset="0"/>
                <a:cs typeface="Times New Roman" pitchFamily="18" charset="0"/>
              </a:rPr>
              <a:t>22</a:t>
            </a:r>
            <a:r>
              <a:rPr lang="as-IN" sz="2800" dirty="0">
                <a:solidFill>
                  <a:srgbClr val="003300"/>
                </a:solidFill>
                <a:latin typeface="NikoshBAN" pitchFamily="2" charset="0"/>
                <a:cs typeface="NikoshBAN" pitchFamily="2" charset="0"/>
              </a:rPr>
              <a:t> </a:t>
            </a:r>
            <a:r>
              <a:rPr lang="bn-BD" sz="2800" dirty="0">
                <a:solidFill>
                  <a:srgbClr val="003300"/>
                </a:solidFill>
                <a:latin typeface="NikoshBAN" pitchFamily="2" charset="0"/>
                <a:cs typeface="NikoshBAN" pitchFamily="2" charset="0"/>
              </a:rPr>
              <a:t> </a:t>
            </a:r>
            <a:r>
              <a:rPr lang="as-IN" sz="2800" dirty="0">
                <a:solidFill>
                  <a:srgbClr val="003300"/>
                </a:solidFill>
                <a:latin typeface="NikoshBAN" pitchFamily="2" charset="0"/>
                <a:cs typeface="NikoshBAN" pitchFamily="2" charset="0"/>
              </a:rPr>
              <a:t>বায়ুমণ্ডল চাপের বাতাস প্রবাহিত করা হ</a:t>
            </a:r>
            <a:r>
              <a:rPr lang="bn-BD" sz="2800" dirty="0">
                <a:solidFill>
                  <a:srgbClr val="003300"/>
                </a:solidFill>
                <a:latin typeface="NikoshBAN" pitchFamily="2" charset="0"/>
                <a:cs typeface="NikoshBAN" pitchFamily="2" charset="0"/>
              </a:rPr>
              <a:t>য়</a:t>
            </a:r>
            <a:r>
              <a:rPr lang="as-IN" sz="2800" dirty="0">
                <a:solidFill>
                  <a:srgbClr val="003300"/>
                </a:solidFill>
                <a:latin typeface="NikoshBAN" pitchFamily="2" charset="0"/>
                <a:cs typeface="NikoshBAN" pitchFamily="2" charset="0"/>
              </a:rPr>
              <a:t>। একদিকে বাইরের পাইপ দি</a:t>
            </a:r>
            <a:r>
              <a:rPr lang="bn-BD" sz="2800" dirty="0">
                <a:solidFill>
                  <a:srgbClr val="003300"/>
                </a:solidFill>
                <a:latin typeface="NikoshBAN" pitchFamily="2" charset="0"/>
                <a:cs typeface="NikoshBAN" pitchFamily="2" charset="0"/>
              </a:rPr>
              <a:t>য়ে</a:t>
            </a:r>
            <a:r>
              <a:rPr lang="as-IN" sz="2800" dirty="0">
                <a:solidFill>
                  <a:srgbClr val="003300"/>
                </a:solidFill>
                <a:latin typeface="NikoshBAN" pitchFamily="2" charset="0"/>
                <a:cs typeface="NikoshBAN" pitchFamily="2" charset="0"/>
              </a:rPr>
              <a:t> গরম</a:t>
            </a:r>
            <a:r>
              <a:rPr lang="bn-BD" sz="2800" dirty="0">
                <a:solidFill>
                  <a:srgbClr val="003300"/>
                </a:solidFill>
                <a:latin typeface="NikoshBAN" pitchFamily="2" charset="0"/>
                <a:cs typeface="NikoshBAN" pitchFamily="2" charset="0"/>
              </a:rPr>
              <a:t> </a:t>
            </a:r>
            <a:r>
              <a:rPr lang="as-IN" sz="2800" dirty="0">
                <a:solidFill>
                  <a:srgbClr val="003300"/>
                </a:solidFill>
                <a:latin typeface="NikoshBAN" pitchFamily="2" charset="0"/>
                <a:cs typeface="NikoshBAN" pitchFamily="2" charset="0"/>
              </a:rPr>
              <a:t> পানির চাপে এবং সবচে</a:t>
            </a:r>
            <a:r>
              <a:rPr lang="bn-BD" sz="2800" dirty="0">
                <a:solidFill>
                  <a:srgbClr val="003300"/>
                </a:solidFill>
                <a:latin typeface="NikoshBAN" pitchFamily="2" charset="0"/>
                <a:cs typeface="NikoshBAN" pitchFamily="2" charset="0"/>
              </a:rPr>
              <a:t>য়ে</a:t>
            </a:r>
            <a:r>
              <a:rPr lang="as-IN" sz="2800" dirty="0">
                <a:solidFill>
                  <a:srgbClr val="003300"/>
                </a:solidFill>
                <a:latin typeface="NikoshBAN" pitchFamily="2" charset="0"/>
                <a:cs typeface="NikoshBAN" pitchFamily="2" charset="0"/>
              </a:rPr>
              <a:t> ভিতরের পাইপ দি</a:t>
            </a:r>
            <a:r>
              <a:rPr lang="bn-BD" sz="2800" dirty="0">
                <a:solidFill>
                  <a:srgbClr val="003300"/>
                </a:solidFill>
                <a:latin typeface="NikoshBAN" pitchFamily="2" charset="0"/>
                <a:cs typeface="NikoshBAN" pitchFamily="2" charset="0"/>
              </a:rPr>
              <a:t>য়ে</a:t>
            </a:r>
            <a:r>
              <a:rPr lang="as-IN" sz="2800" dirty="0">
                <a:solidFill>
                  <a:srgbClr val="003300"/>
                </a:solidFill>
                <a:latin typeface="NikoshBAN" pitchFamily="2" charset="0"/>
                <a:cs typeface="NikoshBAN" pitchFamily="2" charset="0"/>
              </a:rPr>
              <a:t> বাতাসের চাপে গলিত সালফার</a:t>
            </a:r>
            <a:r>
              <a:rPr lang="bn-BD" sz="2800" dirty="0">
                <a:solidFill>
                  <a:srgbClr val="003300"/>
                </a:solidFill>
                <a:latin typeface="NikoshBAN" pitchFamily="2" charset="0"/>
                <a:cs typeface="NikoshBAN" pitchFamily="2" charset="0"/>
              </a:rPr>
              <a:t> </a:t>
            </a:r>
            <a:r>
              <a:rPr lang="as-IN" sz="2800" dirty="0">
                <a:solidFill>
                  <a:srgbClr val="003300"/>
                </a:solidFill>
                <a:latin typeface="NikoshBAN" pitchFamily="2" charset="0"/>
                <a:cs typeface="NikoshBAN" pitchFamily="2" charset="0"/>
              </a:rPr>
              <a:t> মাঝের পাইপ দি</a:t>
            </a:r>
            <a:r>
              <a:rPr lang="bn-BD" sz="2800" dirty="0">
                <a:solidFill>
                  <a:srgbClr val="003300"/>
                </a:solidFill>
                <a:latin typeface="NikoshBAN" pitchFamily="2" charset="0"/>
                <a:cs typeface="NikoshBAN" pitchFamily="2" charset="0"/>
              </a:rPr>
              <a:t>য়ে</a:t>
            </a:r>
            <a:r>
              <a:rPr lang="as-IN" sz="2800" dirty="0">
                <a:solidFill>
                  <a:srgbClr val="003300"/>
                </a:solidFill>
                <a:latin typeface="NikoshBAN" pitchFamily="2" charset="0"/>
                <a:cs typeface="NikoshBAN" pitchFamily="2" charset="0"/>
              </a:rPr>
              <a:t> মাটির উপরে উঠে এসে বাইরের পাত্রে জমা হ</a:t>
            </a:r>
            <a:r>
              <a:rPr lang="bn-BD" sz="2800" dirty="0">
                <a:solidFill>
                  <a:srgbClr val="003300"/>
                </a:solidFill>
                <a:latin typeface="NikoshBAN" pitchFamily="2" charset="0"/>
                <a:cs typeface="NikoshBAN" pitchFamily="2" charset="0"/>
              </a:rPr>
              <a:t>য়</a:t>
            </a:r>
            <a:r>
              <a:rPr lang="as-IN" sz="2800" dirty="0">
                <a:solidFill>
                  <a:srgbClr val="003300"/>
                </a:solidFill>
                <a:latin typeface="NikoshBAN" pitchFamily="2" charset="0"/>
                <a:cs typeface="NikoshBAN" pitchFamily="2" charset="0"/>
              </a:rPr>
              <a:t>।</a:t>
            </a:r>
            <a:r>
              <a:rPr lang="bn-BD" sz="2800" dirty="0">
                <a:solidFill>
                  <a:srgbClr val="003300"/>
                </a:solidFill>
                <a:latin typeface="NikoshBAN" pitchFamily="2" charset="0"/>
                <a:cs typeface="NikoshBAN" pitchFamily="2" charset="0"/>
              </a:rPr>
              <a:t> </a:t>
            </a:r>
            <a:endParaRPr lang="en-US" sz="2800" dirty="0">
              <a:solidFill>
                <a:srgbClr val="003300"/>
              </a:solidFill>
              <a:latin typeface="NikoshBAN" pitchFamily="2" charset="0"/>
              <a:cs typeface="NikoshBAN" pitchFamily="2" charset="0"/>
            </a:endParaRP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Rectangle 1"/>
          <p:cNvSpPr/>
          <p:nvPr/>
        </p:nvSpPr>
        <p:spPr>
          <a:xfrm>
            <a:off x="125951" y="-635169"/>
            <a:ext cx="9144000" cy="8217634"/>
          </a:xfrm>
          <a:prstGeom prst="rect">
            <a:avLst/>
          </a:prstGeom>
          <a:solidFill>
            <a:srgbClr val="92D050"/>
          </a:solidFill>
        </p:spPr>
        <p:txBody>
          <a:bodyPr wrap="square">
            <a:spAutoFit/>
          </a:bodyPr>
          <a:lstStyle/>
          <a:p>
            <a:r>
              <a:rPr lang="en-US" sz="3200" b="1" dirty="0">
                <a:solidFill>
                  <a:srgbClr val="006600"/>
                </a:solidFill>
                <a:latin typeface="NikoshBAN" pitchFamily="2" charset="0"/>
                <a:cs typeface="NikoshBAN" pitchFamily="2" charset="0"/>
              </a:rPr>
              <a:t>                </a:t>
            </a:r>
            <a:r>
              <a:rPr lang="as-IN" sz="8800" b="1" dirty="0">
                <a:solidFill>
                  <a:srgbClr val="FF0066"/>
                </a:solidFill>
                <a:latin typeface="NikoshBAN" pitchFamily="2" charset="0"/>
                <a:cs typeface="NikoshBAN" pitchFamily="2" charset="0"/>
              </a:rPr>
              <a:t>সালফারের ব্যবহার</a:t>
            </a:r>
            <a:br>
              <a:rPr lang="as-IN" sz="3200" dirty="0">
                <a:solidFill>
                  <a:srgbClr val="006600"/>
                </a:solidFill>
                <a:latin typeface="NikoshBAN" pitchFamily="2" charset="0"/>
                <a:cs typeface="NikoshBAN" pitchFamily="2" charset="0"/>
              </a:rPr>
            </a:br>
            <a:r>
              <a:rPr lang="as-IN" sz="3200" dirty="0">
                <a:solidFill>
                  <a:srgbClr val="003300"/>
                </a:solidFill>
                <a:latin typeface="NikoshBAN" pitchFamily="2" charset="0"/>
                <a:cs typeface="NikoshBAN" pitchFamily="2" charset="0"/>
              </a:rPr>
              <a:t>সালফার বিভিন্ন শিল্পকারখানা</a:t>
            </a:r>
            <a:r>
              <a:rPr lang="en-US" sz="3200" dirty="0">
                <a:solidFill>
                  <a:srgbClr val="003300"/>
                </a:solidFill>
                <a:latin typeface="NikoshBAN" pitchFamily="2" charset="0"/>
                <a:cs typeface="NikoshBAN" pitchFamily="2" charset="0"/>
              </a:rPr>
              <a:t>য়</a:t>
            </a:r>
            <a:r>
              <a:rPr lang="as-IN" sz="3200" dirty="0">
                <a:solidFill>
                  <a:srgbClr val="003300"/>
                </a:solidFill>
                <a:latin typeface="NikoshBAN" pitchFamily="2" charset="0"/>
                <a:cs typeface="NikoshBAN" pitchFamily="2" charset="0"/>
              </a:rPr>
              <a:t> প্রচুর পরিমাণে ব্যবহৃত হ</a:t>
            </a:r>
            <a:r>
              <a:rPr lang="en-US" sz="3200" dirty="0">
                <a:solidFill>
                  <a:srgbClr val="003300"/>
                </a:solidFill>
                <a:latin typeface="NikoshBAN" pitchFamily="2" charset="0"/>
                <a:cs typeface="NikoshBAN" pitchFamily="2" charset="0"/>
              </a:rPr>
              <a:t>য়</a:t>
            </a:r>
            <a:r>
              <a:rPr lang="as-IN" sz="3200" dirty="0">
                <a:solidFill>
                  <a:srgbClr val="003300"/>
                </a:solidFill>
                <a:latin typeface="NikoshBAN" pitchFamily="2" charset="0"/>
                <a:cs typeface="NikoshBAN" pitchFamily="2" charset="0"/>
              </a:rPr>
              <a:t>। যেমন</a:t>
            </a:r>
            <a:r>
              <a:rPr lang="en-US" sz="3200" dirty="0">
                <a:solidFill>
                  <a:srgbClr val="003300"/>
                </a:solidFill>
                <a:latin typeface="NikoshBAN" pitchFamily="2" charset="0"/>
                <a:cs typeface="NikoshBAN" pitchFamily="2" charset="0"/>
              </a:rPr>
              <a:t> - </a:t>
            </a:r>
            <a:br>
              <a:rPr lang="as-IN" sz="3200" dirty="0">
                <a:solidFill>
                  <a:srgbClr val="003300"/>
                </a:solidFill>
                <a:latin typeface="NikoshBAN" pitchFamily="2" charset="0"/>
                <a:cs typeface="NikoshBAN" pitchFamily="2" charset="0"/>
              </a:rPr>
            </a:br>
            <a:r>
              <a:rPr lang="as-IN" sz="3200" dirty="0">
                <a:solidFill>
                  <a:srgbClr val="003300"/>
                </a:solidFill>
                <a:latin typeface="NikoshBAN" pitchFamily="2" charset="0"/>
                <a:cs typeface="NikoshBAN" pitchFamily="2" charset="0"/>
              </a:rPr>
              <a:t>(</a:t>
            </a:r>
            <a:r>
              <a:rPr lang="en-US" sz="3200" dirty="0" err="1">
                <a:solidFill>
                  <a:srgbClr val="003300"/>
                </a:solidFill>
                <a:latin typeface="NikoshBAN" pitchFamily="2" charset="0"/>
                <a:cs typeface="NikoshBAN" pitchFamily="2" charset="0"/>
              </a:rPr>
              <a:t>i</a:t>
            </a:r>
            <a:r>
              <a:rPr lang="en-US" sz="3200" dirty="0">
                <a:solidFill>
                  <a:srgbClr val="003300"/>
                </a:solidFill>
                <a:latin typeface="NikoshBAN" pitchFamily="2" charset="0"/>
                <a:cs typeface="NikoshBAN" pitchFamily="2" charset="0"/>
              </a:rPr>
              <a:t>) </a:t>
            </a:r>
            <a:r>
              <a:rPr lang="as-IN" sz="3200" dirty="0">
                <a:solidFill>
                  <a:srgbClr val="003300"/>
                </a:solidFill>
                <a:latin typeface="NikoshBAN" pitchFamily="2" charset="0"/>
                <a:cs typeface="NikoshBAN" pitchFamily="2" charset="0"/>
              </a:rPr>
              <a:t>সালফিউরিক এসিড প্রস্তুতিতে সালফার ব্যবহার করা হ</a:t>
            </a:r>
            <a:r>
              <a:rPr lang="en-US" sz="3200" dirty="0">
                <a:solidFill>
                  <a:srgbClr val="003300"/>
                </a:solidFill>
                <a:latin typeface="NikoshBAN" pitchFamily="2" charset="0"/>
                <a:cs typeface="NikoshBAN" pitchFamily="2" charset="0"/>
              </a:rPr>
              <a:t>য়</a:t>
            </a:r>
            <a:r>
              <a:rPr lang="as-IN" sz="3200" dirty="0">
                <a:solidFill>
                  <a:srgbClr val="003300"/>
                </a:solidFill>
                <a:latin typeface="NikoshBAN" pitchFamily="2" charset="0"/>
                <a:cs typeface="NikoshBAN" pitchFamily="2" charset="0"/>
              </a:rPr>
              <a:t>।</a:t>
            </a:r>
            <a:r>
              <a:rPr lang="en-US" sz="3200" dirty="0">
                <a:solidFill>
                  <a:srgbClr val="003300"/>
                </a:solidFill>
                <a:latin typeface="NikoshBAN" pitchFamily="2" charset="0"/>
                <a:cs typeface="NikoshBAN" pitchFamily="2" charset="0"/>
              </a:rPr>
              <a:t> </a:t>
            </a:r>
            <a:br>
              <a:rPr lang="as-IN" sz="3200" dirty="0">
                <a:solidFill>
                  <a:srgbClr val="003300"/>
                </a:solidFill>
                <a:latin typeface="NikoshBAN" pitchFamily="2" charset="0"/>
                <a:cs typeface="NikoshBAN" pitchFamily="2" charset="0"/>
              </a:rPr>
            </a:br>
            <a:r>
              <a:rPr lang="as-IN" sz="3200" dirty="0">
                <a:solidFill>
                  <a:srgbClr val="003300"/>
                </a:solidFill>
                <a:latin typeface="NikoshBAN" pitchFamily="2" charset="0"/>
                <a:cs typeface="NikoshBAN" pitchFamily="2" charset="0"/>
              </a:rPr>
              <a:t>(</a:t>
            </a:r>
            <a:r>
              <a:rPr lang="en-US" sz="3200" dirty="0">
                <a:solidFill>
                  <a:srgbClr val="003300"/>
                </a:solidFill>
                <a:latin typeface="NikoshBAN" pitchFamily="2" charset="0"/>
                <a:cs typeface="NikoshBAN" pitchFamily="2" charset="0"/>
              </a:rPr>
              <a:t>ii) </a:t>
            </a:r>
            <a:r>
              <a:rPr lang="as-IN" sz="3200" dirty="0">
                <a:solidFill>
                  <a:srgbClr val="003300"/>
                </a:solidFill>
                <a:latin typeface="NikoshBAN" pitchFamily="2" charset="0"/>
                <a:cs typeface="NikoshBAN" pitchFamily="2" charset="0"/>
              </a:rPr>
              <a:t>রাবারকে টেকসই করার জন্য রাবারের মধ্যে সালফার </a:t>
            </a:r>
            <a:r>
              <a:rPr lang="en-US" sz="3200" dirty="0" err="1">
                <a:solidFill>
                  <a:srgbClr val="003300"/>
                </a:solidFill>
                <a:latin typeface="NikoshBAN" pitchFamily="2" charset="0"/>
                <a:cs typeface="NikoshBAN" pitchFamily="2" charset="0"/>
              </a:rPr>
              <a:t>যোগ</a:t>
            </a:r>
            <a:r>
              <a:rPr lang="as-IN" sz="3200" dirty="0">
                <a:solidFill>
                  <a:srgbClr val="003300"/>
                </a:solidFill>
                <a:latin typeface="NikoshBAN" pitchFamily="2" charset="0"/>
                <a:cs typeface="NikoshBAN" pitchFamily="2" charset="0"/>
              </a:rPr>
              <a:t> করা হ</a:t>
            </a:r>
            <a:r>
              <a:rPr lang="en-US" sz="3200" dirty="0">
                <a:solidFill>
                  <a:srgbClr val="003300"/>
                </a:solidFill>
                <a:latin typeface="NikoshBAN" pitchFamily="2" charset="0"/>
                <a:cs typeface="NikoshBAN" pitchFamily="2" charset="0"/>
              </a:rPr>
              <a:t>য়</a:t>
            </a:r>
            <a:r>
              <a:rPr lang="as-IN" sz="3200" dirty="0">
                <a:solidFill>
                  <a:srgbClr val="003300"/>
                </a:solidFill>
                <a:latin typeface="NikoshBAN" pitchFamily="2" charset="0"/>
                <a:cs typeface="NikoshBAN" pitchFamily="2" charset="0"/>
              </a:rPr>
              <a:t>। একে রাবারের ভলকানাইজিং বলে।</a:t>
            </a:r>
            <a:r>
              <a:rPr lang="en-US" sz="3200" dirty="0">
                <a:solidFill>
                  <a:srgbClr val="003300"/>
                </a:solidFill>
                <a:latin typeface="NikoshBAN" pitchFamily="2" charset="0"/>
                <a:cs typeface="NikoshBAN" pitchFamily="2" charset="0"/>
              </a:rPr>
              <a:t> </a:t>
            </a:r>
            <a:br>
              <a:rPr lang="as-IN" sz="3200" dirty="0">
                <a:solidFill>
                  <a:srgbClr val="003300"/>
                </a:solidFill>
                <a:latin typeface="NikoshBAN" pitchFamily="2" charset="0"/>
                <a:cs typeface="NikoshBAN" pitchFamily="2" charset="0"/>
              </a:rPr>
            </a:br>
            <a:r>
              <a:rPr lang="as-IN" sz="3200" dirty="0">
                <a:solidFill>
                  <a:srgbClr val="003300"/>
                </a:solidFill>
                <a:latin typeface="NikoshBAN" pitchFamily="2" charset="0"/>
                <a:cs typeface="NikoshBAN" pitchFamily="2" charset="0"/>
              </a:rPr>
              <a:t>(</a:t>
            </a:r>
            <a:r>
              <a:rPr lang="en-US" sz="3200" dirty="0">
                <a:solidFill>
                  <a:srgbClr val="003300"/>
                </a:solidFill>
                <a:latin typeface="NikoshBAN" pitchFamily="2" charset="0"/>
                <a:cs typeface="NikoshBAN" pitchFamily="2" charset="0"/>
              </a:rPr>
              <a:t>iii) </a:t>
            </a:r>
            <a:r>
              <a:rPr lang="as-IN" sz="3200" dirty="0">
                <a:solidFill>
                  <a:srgbClr val="003300"/>
                </a:solidFill>
                <a:latin typeface="NikoshBAN" pitchFamily="2" charset="0"/>
                <a:cs typeface="NikoshBAN" pitchFamily="2" charset="0"/>
              </a:rPr>
              <a:t>সালফানাইড দ্বারা বিভিন্ন প্রকার ওষুধ তৈরি করা হ</a:t>
            </a:r>
            <a:r>
              <a:rPr lang="en-US" sz="3200" dirty="0">
                <a:solidFill>
                  <a:srgbClr val="003300"/>
                </a:solidFill>
                <a:latin typeface="NikoshBAN" pitchFamily="2" charset="0"/>
                <a:cs typeface="NikoshBAN" pitchFamily="2" charset="0"/>
              </a:rPr>
              <a:t>য়</a:t>
            </a:r>
            <a:r>
              <a:rPr lang="as-IN" sz="3200" dirty="0">
                <a:solidFill>
                  <a:srgbClr val="003300"/>
                </a:solidFill>
                <a:latin typeface="NikoshBAN" pitchFamily="2" charset="0"/>
                <a:cs typeface="NikoshBAN" pitchFamily="2" charset="0"/>
              </a:rPr>
              <a:t>। সালফাইড ব্যাকটেরি</a:t>
            </a:r>
            <a:r>
              <a:rPr lang="en-US" sz="3200" dirty="0" err="1">
                <a:solidFill>
                  <a:srgbClr val="003300"/>
                </a:solidFill>
                <a:latin typeface="NikoshBAN" pitchFamily="2" charset="0"/>
                <a:cs typeface="NikoshBAN" pitchFamily="2" charset="0"/>
              </a:rPr>
              <a:t>য়া</a:t>
            </a:r>
            <a:r>
              <a:rPr lang="as-IN" sz="3200" dirty="0">
                <a:solidFill>
                  <a:srgbClr val="003300"/>
                </a:solidFill>
                <a:latin typeface="NikoshBAN" pitchFamily="2" charset="0"/>
                <a:cs typeface="NikoshBAN" pitchFamily="2" charset="0"/>
              </a:rPr>
              <a:t> ধ্বংস করে। সালফানাইড প্রস্তুতিতে সালফার ব্যবহার করা</a:t>
            </a:r>
            <a:r>
              <a:rPr lang="en-US" sz="3200" dirty="0">
                <a:solidFill>
                  <a:srgbClr val="003300"/>
                </a:solidFill>
                <a:latin typeface="NikoshBAN" pitchFamily="2" charset="0"/>
                <a:cs typeface="NikoshBAN" pitchFamily="2" charset="0"/>
              </a:rPr>
              <a:t> </a:t>
            </a:r>
            <a:r>
              <a:rPr lang="as-IN" sz="3200" dirty="0">
                <a:solidFill>
                  <a:srgbClr val="003300"/>
                </a:solidFill>
                <a:latin typeface="NikoshBAN" pitchFamily="2" charset="0"/>
                <a:cs typeface="NikoshBAN" pitchFamily="2" charset="0"/>
              </a:rPr>
              <a:t> হ</a:t>
            </a:r>
            <a:r>
              <a:rPr lang="en-US" sz="3200" dirty="0">
                <a:solidFill>
                  <a:srgbClr val="003300"/>
                </a:solidFill>
                <a:latin typeface="NikoshBAN" pitchFamily="2" charset="0"/>
                <a:cs typeface="NikoshBAN" pitchFamily="2" charset="0"/>
              </a:rPr>
              <a:t>য়</a:t>
            </a:r>
            <a:r>
              <a:rPr lang="as-IN" sz="3200" dirty="0">
                <a:solidFill>
                  <a:srgbClr val="003300"/>
                </a:solidFill>
                <a:latin typeface="NikoshBAN" pitchFamily="2" charset="0"/>
                <a:cs typeface="NikoshBAN" pitchFamily="2" charset="0"/>
              </a:rPr>
              <a:t>।</a:t>
            </a:r>
            <a:r>
              <a:rPr lang="en-US" sz="3200" dirty="0">
                <a:solidFill>
                  <a:srgbClr val="003300"/>
                </a:solidFill>
                <a:latin typeface="NikoshBAN" pitchFamily="2" charset="0"/>
                <a:cs typeface="NikoshBAN" pitchFamily="2" charset="0"/>
              </a:rPr>
              <a:t> </a:t>
            </a:r>
            <a:br>
              <a:rPr lang="as-IN" sz="3200" dirty="0">
                <a:solidFill>
                  <a:srgbClr val="003300"/>
                </a:solidFill>
                <a:latin typeface="NikoshBAN" pitchFamily="2" charset="0"/>
                <a:cs typeface="NikoshBAN" pitchFamily="2" charset="0"/>
              </a:rPr>
            </a:br>
            <a:endParaRPr lang="en-US" sz="3200" dirty="0">
              <a:solidFill>
                <a:srgbClr val="003300"/>
              </a:solidFill>
              <a:latin typeface="NikoshBAN" pitchFamily="2" charset="0"/>
              <a:cs typeface="NikoshBAN" pitchFamily="2" charset="0"/>
            </a:endParaRPr>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Rectangle 1"/>
          <p:cNvSpPr/>
          <p:nvPr/>
        </p:nvSpPr>
        <p:spPr>
          <a:xfrm>
            <a:off x="0" y="0"/>
            <a:ext cx="9144000" cy="1015663"/>
          </a:xfrm>
          <a:prstGeom prst="rect">
            <a:avLst/>
          </a:prstGeom>
          <a:solidFill>
            <a:srgbClr val="339966"/>
          </a:solidFill>
        </p:spPr>
        <p:txBody>
          <a:bodyPr wrap="square">
            <a:spAutoFit/>
          </a:bodyPr>
          <a:lstStyle/>
          <a:p>
            <a:pPr algn="ctr"/>
            <a:r>
              <a:rPr lang="as-IN" sz="6000" b="1" dirty="0">
                <a:solidFill>
                  <a:srgbClr val="FFFF00"/>
                </a:solidFill>
                <a:latin typeface="NikoshBAN" pitchFamily="2" charset="0"/>
                <a:cs typeface="NikoshBAN" pitchFamily="2" charset="0"/>
              </a:rPr>
              <a:t>সালফার</a:t>
            </a:r>
            <a:r>
              <a:rPr lang="bn-BD" sz="6000" b="1" dirty="0">
                <a:solidFill>
                  <a:srgbClr val="FFFF00"/>
                </a:solidFill>
                <a:latin typeface="NikoshBAN" pitchFamily="2" charset="0"/>
                <a:cs typeface="NikoshBAN" pitchFamily="2" charset="0"/>
              </a:rPr>
              <a:t> ডাই-অক্সাইড  </a:t>
            </a:r>
            <a:endParaRPr lang="en-US" sz="6000" dirty="0">
              <a:solidFill>
                <a:srgbClr val="FFFF00"/>
              </a:solidFill>
            </a:endParaRPr>
          </a:p>
        </p:txBody>
      </p:sp>
      <p:sp>
        <p:nvSpPr>
          <p:cNvPr id="3" name="Rectangle 2"/>
          <p:cNvSpPr/>
          <p:nvPr/>
        </p:nvSpPr>
        <p:spPr>
          <a:xfrm>
            <a:off x="176150" y="917912"/>
            <a:ext cx="9143999" cy="5940088"/>
          </a:xfrm>
          <a:prstGeom prst="rect">
            <a:avLst/>
          </a:prstGeom>
          <a:solidFill>
            <a:srgbClr val="00B050"/>
          </a:solidFill>
        </p:spPr>
        <p:txBody>
          <a:bodyPr wrap="square">
            <a:spAutoFit/>
          </a:bodyPr>
          <a:lstStyle/>
          <a:p>
            <a:r>
              <a:rPr lang="as-IN" sz="3200" dirty="0">
                <a:solidFill>
                  <a:schemeClr val="bg1"/>
                </a:solidFill>
                <a:latin typeface="NikoshBAN" pitchFamily="2" charset="0"/>
                <a:cs typeface="NikoshBAN" pitchFamily="2" charset="0"/>
              </a:rPr>
              <a:t>সালফার</a:t>
            </a:r>
            <a:r>
              <a:rPr lang="bn-BD" sz="3200" dirty="0">
                <a:solidFill>
                  <a:schemeClr val="bg1"/>
                </a:solidFill>
                <a:latin typeface="NikoshBAN" pitchFamily="2" charset="0"/>
                <a:cs typeface="NikoshBAN" pitchFamily="2" charset="0"/>
              </a:rPr>
              <a:t> বাতাসের অক্সিজেনের সাথে বিক্রিয়া করে সালফার ডাই-অক্সাইড উৎপন্ন করে।      </a:t>
            </a:r>
            <a:r>
              <a:rPr lang="en-US" sz="3200" dirty="0">
                <a:solidFill>
                  <a:schemeClr val="bg1"/>
                </a:solidFill>
              </a:rPr>
              <a:t>S + O</a:t>
            </a:r>
            <a:r>
              <a:rPr lang="en-US" sz="3200" baseline="-25000" dirty="0">
                <a:solidFill>
                  <a:schemeClr val="bg1"/>
                </a:solidFill>
              </a:rPr>
              <a:t>2</a:t>
            </a:r>
            <a:r>
              <a:rPr lang="en-US" sz="3200" dirty="0">
                <a:solidFill>
                  <a:schemeClr val="bg1"/>
                </a:solidFill>
              </a:rPr>
              <a:t> </a:t>
            </a:r>
            <a:r>
              <a:rPr lang="bn-BD" sz="3200" dirty="0">
                <a:solidFill>
                  <a:schemeClr val="bg1"/>
                </a:solidFill>
              </a:rPr>
              <a:t>                      </a:t>
            </a:r>
            <a:r>
              <a:rPr lang="en-US" sz="3200" dirty="0">
                <a:solidFill>
                  <a:schemeClr val="bg1"/>
                </a:solidFill>
              </a:rPr>
              <a:t>SO</a:t>
            </a:r>
            <a:r>
              <a:rPr lang="en-US" sz="3200" baseline="-25000" dirty="0">
                <a:solidFill>
                  <a:schemeClr val="bg1"/>
                </a:solidFill>
              </a:rPr>
              <a:t>2</a:t>
            </a:r>
            <a:r>
              <a:rPr lang="bn-BD" sz="3200" dirty="0">
                <a:solidFill>
                  <a:schemeClr val="bg1"/>
                </a:solidFill>
                <a:latin typeface="NikoshBAN" pitchFamily="2" charset="0"/>
                <a:cs typeface="NikoshBAN" pitchFamily="2" charset="0"/>
              </a:rPr>
              <a:t> </a:t>
            </a:r>
          </a:p>
          <a:p>
            <a:r>
              <a:rPr lang="bn-BD" sz="3200" dirty="0">
                <a:solidFill>
                  <a:schemeClr val="bg1"/>
                </a:solidFill>
                <a:latin typeface="NikoshBAN" pitchFamily="2" charset="0"/>
                <a:cs typeface="NikoshBAN" pitchFamily="2" charset="0"/>
              </a:rPr>
              <a:t>সালফার ডাই-অক্সাইড গ্যাস অত্যন্ত বিষাক্ত। এই গ্যাস নাক বা মুখের মধ্য দিয়ে শরীরে প্রবেশ করলে শরীরের ক্ষতি হয়। এই গ্যাস চোখে প্রবেশ করলে চোখ জ্বালাপোড়া করে। কয়লার মধ্যে যদি সালফার থাকে বা পেট্রোলিয়াম তেলের মধ্যে যদি সালফার থাকে তবে কয়লা বা তেলকে বাতাসে পোড়ালে কয়লা বা তেলের মধ্যের সালফার অক্সিজেনের সাথে বিক্রিয়া করে তীব্র ঝাঁঝালো </a:t>
            </a:r>
            <a:r>
              <a:rPr lang="en-US" sz="2800" dirty="0">
                <a:solidFill>
                  <a:schemeClr val="bg1"/>
                </a:solidFill>
              </a:rPr>
              <a:t>SO</a:t>
            </a:r>
            <a:r>
              <a:rPr lang="en-US" sz="2800" baseline="-25000" dirty="0">
                <a:solidFill>
                  <a:schemeClr val="bg1"/>
                </a:solidFill>
              </a:rPr>
              <a:t>2</a:t>
            </a:r>
            <a:r>
              <a:rPr lang="bn-BD" sz="2800" dirty="0">
                <a:solidFill>
                  <a:schemeClr val="bg1"/>
                </a:solidFill>
                <a:latin typeface="NikoshBAN" pitchFamily="2" charset="0"/>
                <a:cs typeface="NikoshBAN" pitchFamily="2" charset="0"/>
              </a:rPr>
              <a:t> গ্যাস উৎপন্ন হয়। এই গ্যাস বায়ুমন্ডলে চলে যায়। যখন বৃষ্টি হয় তখন এই গ্যাস পানির সাথে বিক্রিয়া করে সালফিউরাস এসিড (</a:t>
            </a:r>
            <a:r>
              <a:rPr lang="en-US" sz="2400" dirty="0">
                <a:solidFill>
                  <a:schemeClr val="bg1"/>
                </a:solidFill>
                <a:latin typeface="Times New Roman" pitchFamily="18" charset="0"/>
                <a:cs typeface="Times New Roman" pitchFamily="18" charset="0"/>
              </a:rPr>
              <a:t>H</a:t>
            </a:r>
            <a:r>
              <a:rPr lang="en-US" sz="2800" baseline="-25000" dirty="0">
                <a:solidFill>
                  <a:schemeClr val="bg1"/>
                </a:solidFill>
              </a:rPr>
              <a:t>2</a:t>
            </a:r>
            <a:r>
              <a:rPr lang="en-US" sz="2800" dirty="0">
                <a:solidFill>
                  <a:schemeClr val="bg1"/>
                </a:solidFill>
              </a:rPr>
              <a:t>SO</a:t>
            </a:r>
            <a:r>
              <a:rPr lang="en-US" sz="2800" baseline="-25000" dirty="0">
                <a:solidFill>
                  <a:schemeClr val="bg1"/>
                </a:solidFill>
              </a:rPr>
              <a:t>3</a:t>
            </a:r>
            <a:r>
              <a:rPr lang="en-US" sz="2800" dirty="0">
                <a:solidFill>
                  <a:schemeClr val="bg1"/>
                </a:solidFill>
              </a:rPr>
              <a:t>) </a:t>
            </a:r>
            <a:r>
              <a:rPr lang="bn-BD" sz="2800" dirty="0">
                <a:solidFill>
                  <a:schemeClr val="bg1"/>
                </a:solidFill>
                <a:latin typeface="NikoshBAN" pitchFamily="2" charset="0"/>
                <a:cs typeface="NikoshBAN" pitchFamily="2" charset="0"/>
              </a:rPr>
              <a:t> </a:t>
            </a:r>
            <a:r>
              <a:rPr lang="en-US" sz="2800" dirty="0" err="1">
                <a:solidFill>
                  <a:schemeClr val="bg1"/>
                </a:solidFill>
                <a:latin typeface="NikoshBAN" pitchFamily="2" charset="0"/>
                <a:cs typeface="NikoshBAN" pitchFamily="2" charset="0"/>
              </a:rPr>
              <a:t>উৎপন্ন</a:t>
            </a:r>
            <a:r>
              <a:rPr lang="en-US" sz="2800" dirty="0">
                <a:solidFill>
                  <a:schemeClr val="bg1"/>
                </a:solidFill>
                <a:latin typeface="NikoshBAN" pitchFamily="2" charset="0"/>
                <a:cs typeface="NikoshBAN" pitchFamily="2" charset="0"/>
              </a:rPr>
              <a:t> </a:t>
            </a:r>
            <a:r>
              <a:rPr lang="en-US" sz="2800" dirty="0" err="1">
                <a:solidFill>
                  <a:schemeClr val="bg1"/>
                </a:solidFill>
                <a:latin typeface="NikoshBAN" pitchFamily="2" charset="0"/>
                <a:cs typeface="NikoshBAN" pitchFamily="2" charset="0"/>
              </a:rPr>
              <a:t>করে</a:t>
            </a:r>
            <a:r>
              <a:rPr lang="en-US" sz="2800" dirty="0">
                <a:solidFill>
                  <a:schemeClr val="bg1"/>
                </a:solidFill>
                <a:latin typeface="NikoshBAN" pitchFamily="2" charset="0"/>
                <a:cs typeface="NikoshBAN" pitchFamily="2" charset="0"/>
              </a:rPr>
              <a:t> </a:t>
            </a:r>
            <a:r>
              <a:rPr lang="en-US" sz="2800" dirty="0" err="1">
                <a:solidFill>
                  <a:schemeClr val="bg1"/>
                </a:solidFill>
                <a:latin typeface="NikoshBAN" pitchFamily="2" charset="0"/>
                <a:cs typeface="NikoshBAN" pitchFamily="2" charset="0"/>
              </a:rPr>
              <a:t>যেটি</a:t>
            </a:r>
            <a:r>
              <a:rPr lang="en-US" sz="2800" dirty="0">
                <a:solidFill>
                  <a:schemeClr val="bg1"/>
                </a:solidFill>
                <a:latin typeface="NikoshBAN" pitchFamily="2" charset="0"/>
                <a:cs typeface="NikoshBAN" pitchFamily="2" charset="0"/>
              </a:rPr>
              <a:t> </a:t>
            </a:r>
            <a:r>
              <a:rPr lang="bn-BD" sz="3200" dirty="0">
                <a:solidFill>
                  <a:schemeClr val="bg1"/>
                </a:solidFill>
                <a:latin typeface="NikoshBAN" pitchFamily="2" charset="0"/>
                <a:cs typeface="NikoshBAN" pitchFamily="2" charset="0"/>
              </a:rPr>
              <a:t>বৃষ্টির সাথে মাটিতে পড়ে। এই বৃষ্টিকে এসিড বৃষ্টি বলে। </a:t>
            </a:r>
          </a:p>
          <a:p>
            <a:r>
              <a:rPr lang="bn-BD" sz="3200" dirty="0">
                <a:solidFill>
                  <a:schemeClr val="bg1"/>
                </a:solidFill>
                <a:latin typeface="NikoshBAN" pitchFamily="2" charset="0"/>
                <a:cs typeface="NikoshBAN" pitchFamily="2" charset="0"/>
              </a:rPr>
              <a:t>                </a:t>
            </a:r>
            <a:r>
              <a:rPr lang="en-US" sz="2800" dirty="0">
                <a:solidFill>
                  <a:schemeClr val="bg1"/>
                </a:solidFill>
              </a:rPr>
              <a:t>SO</a:t>
            </a:r>
            <a:r>
              <a:rPr lang="en-US" sz="2800" baseline="-25000" dirty="0">
                <a:solidFill>
                  <a:schemeClr val="bg1"/>
                </a:solidFill>
              </a:rPr>
              <a:t>2</a:t>
            </a:r>
            <a:r>
              <a:rPr lang="bn-BD" sz="2800" baseline="-25000" dirty="0">
                <a:solidFill>
                  <a:schemeClr val="bg1"/>
                </a:solidFill>
              </a:rPr>
              <a:t> </a:t>
            </a:r>
            <a:r>
              <a:rPr lang="bn-BD" sz="2800" dirty="0">
                <a:solidFill>
                  <a:schemeClr val="bg1"/>
                </a:solidFill>
                <a:latin typeface="NikoshBAN" pitchFamily="2" charset="0"/>
                <a:cs typeface="NikoshBAN" pitchFamily="2" charset="0"/>
              </a:rPr>
              <a:t>+ </a:t>
            </a:r>
            <a:r>
              <a:rPr lang="en-US" sz="2400" dirty="0">
                <a:solidFill>
                  <a:schemeClr val="bg1"/>
                </a:solidFill>
                <a:latin typeface="Times New Roman" pitchFamily="18" charset="0"/>
                <a:cs typeface="Times New Roman" pitchFamily="18" charset="0"/>
              </a:rPr>
              <a:t>H</a:t>
            </a:r>
            <a:r>
              <a:rPr lang="en-US" sz="2800" baseline="-25000" dirty="0">
                <a:solidFill>
                  <a:schemeClr val="bg1"/>
                </a:solidFill>
              </a:rPr>
              <a:t>2</a:t>
            </a:r>
            <a:r>
              <a:rPr lang="en-US" sz="2800" dirty="0">
                <a:solidFill>
                  <a:schemeClr val="bg1"/>
                </a:solidFill>
              </a:rPr>
              <a:t>O</a:t>
            </a:r>
            <a:r>
              <a:rPr lang="bn-BD" sz="2800" baseline="-25000" dirty="0">
                <a:solidFill>
                  <a:schemeClr val="bg1"/>
                </a:solidFill>
              </a:rPr>
              <a:t>                                           </a:t>
            </a:r>
            <a:r>
              <a:rPr lang="en-US" sz="2400" dirty="0">
                <a:solidFill>
                  <a:schemeClr val="bg1"/>
                </a:solidFill>
                <a:latin typeface="Times New Roman" pitchFamily="18" charset="0"/>
                <a:cs typeface="Times New Roman" pitchFamily="18" charset="0"/>
              </a:rPr>
              <a:t>H</a:t>
            </a:r>
            <a:r>
              <a:rPr lang="en-US" sz="2800" baseline="-25000" dirty="0">
                <a:solidFill>
                  <a:schemeClr val="bg1"/>
                </a:solidFill>
              </a:rPr>
              <a:t>2</a:t>
            </a:r>
            <a:r>
              <a:rPr lang="en-US" sz="2800" dirty="0">
                <a:solidFill>
                  <a:schemeClr val="bg1"/>
                </a:solidFill>
              </a:rPr>
              <a:t>SO</a:t>
            </a:r>
            <a:r>
              <a:rPr lang="en-US" sz="2800" baseline="-25000" dirty="0">
                <a:solidFill>
                  <a:schemeClr val="bg1"/>
                </a:solidFill>
              </a:rPr>
              <a:t>3</a:t>
            </a:r>
            <a:r>
              <a:rPr lang="bn-BD" sz="2800" dirty="0">
                <a:solidFill>
                  <a:schemeClr val="bg1"/>
                </a:solidFill>
                <a:latin typeface="NikoshBAN" pitchFamily="2" charset="0"/>
                <a:cs typeface="NikoshBAN" pitchFamily="2" charset="0"/>
              </a:rPr>
              <a:t>   </a:t>
            </a:r>
            <a:endParaRPr lang="en-US" sz="3200" dirty="0">
              <a:solidFill>
                <a:schemeClr val="bg1"/>
              </a:solidFill>
            </a:endParaRPr>
          </a:p>
        </p:txBody>
      </p:sp>
    </p:spTree>
  </p:cSld>
  <p:clrMapOvr>
    <a:masterClrMapping/>
  </p:clrMapOvr>
  <p:transition>
    <p:comb dir="vert"/>
  </p:transition>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559</TotalTime>
  <Words>622</Words>
  <Application>Microsoft Office PowerPoint</Application>
  <PresentationFormat>On-screen Show (4:3)</PresentationFormat>
  <Paragraphs>151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Parcel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Akter</dc:creator>
  <cp:lastModifiedBy>Unknown User</cp:lastModifiedBy>
  <cp:revision>142</cp:revision>
  <dcterms:created xsi:type="dcterms:W3CDTF">2020-08-13T14:08:17Z</dcterms:created>
  <dcterms:modified xsi:type="dcterms:W3CDTF">2021-02-07T05:24:57Z</dcterms:modified>
</cp:coreProperties>
</file>