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9" r:id="rId2"/>
    <p:sldId id="260" r:id="rId3"/>
    <p:sldId id="261" r:id="rId4"/>
    <p:sldId id="280" r:id="rId5"/>
    <p:sldId id="262" r:id="rId6"/>
    <p:sldId id="263" r:id="rId7"/>
    <p:sldId id="264" r:id="rId8"/>
    <p:sldId id="281" r:id="rId9"/>
    <p:sldId id="282" r:id="rId10"/>
    <p:sldId id="283" r:id="rId11"/>
    <p:sldId id="267" r:id="rId12"/>
    <p:sldId id="285" r:id="rId13"/>
    <p:sldId id="286" r:id="rId14"/>
    <p:sldId id="298" r:id="rId15"/>
    <p:sldId id="287" r:id="rId16"/>
    <p:sldId id="291" r:id="rId17"/>
    <p:sldId id="295" r:id="rId18"/>
    <p:sldId id="294" r:id="rId19"/>
    <p:sldId id="293" r:id="rId20"/>
    <p:sldId id="296" r:id="rId21"/>
    <p:sldId id="297" r:id="rId22"/>
    <p:sldId id="278" r:id="rId23"/>
    <p:sldId id="299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8488-EFD9-48A2-B259-C197ABB3A4C1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9E4DD-373B-4380-B7A5-969E9598AB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B7BCD7-3E9B-48DC-8F8D-A76E51FE69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2148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994930-01DF-4887-8330-1F6DE11FD1F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273341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EA02D6-4B0A-43D5-8125-972ECB5CFB3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693972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5D7C41-6112-466B-AD02-4E838E4E5B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45591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0DDB56-570F-4255-B1F8-1EF25CD322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9702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0DDB56-570F-4255-B1F8-1EF25CD322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09702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312F4D-04C7-4096-BFE5-E81CAE1894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24267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64B53C-2BF2-4A61-982E-E2BD114B1B5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F37F85-B53E-44F0-A628-4D16612F6C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657600"/>
            <a:ext cx="6477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defRPr/>
            </a:pP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09600"/>
            <a:ext cx="2362200" cy="159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816820" cy="188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780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rush Script MT" pitchFamily="66" charset="0"/>
              </a:rPr>
              <a:t>WELLCOME  ICT CLASS 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9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1946449-creative-abstract-3g-digital-cellular-telecommunication-technology-and-wireless-connection-business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5029200" cy="4343400"/>
          </a:xfrm>
          <a:prstGeom prst="roundRect">
            <a:avLst>
              <a:gd name="adj" fmla="val 2078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 প্রজন্ম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-3G</a:t>
            </a:r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(2001-2008)</a:t>
            </a:r>
            <a:endParaRPr lang="en-US" sz="36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moto-g-screen_091514031412_647_072015051241.jpg"/>
          <p:cNvPicPr>
            <a:picLocks noChangeAspect="1"/>
          </p:cNvPicPr>
          <p:nvPr/>
        </p:nvPicPr>
        <p:blipFill>
          <a:blip r:embed="rId3"/>
          <a:srcRect l="11669" r="14142"/>
          <a:stretch>
            <a:fillRect/>
          </a:stretch>
        </p:blipFill>
        <p:spPr>
          <a:xfrm>
            <a:off x="5334000" y="1524000"/>
            <a:ext cx="3810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028" y="112542"/>
            <a:ext cx="2589591" cy="717452"/>
          </a:xfrm>
          <a:ln w="5715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as-IN" sz="3600" dirty="0" smtClean="0">
                <a:solidFill>
                  <a:srgbClr val="0070C0"/>
                </a:solidFill>
                <a:latin typeface="SutonnyMJ" pitchFamily="2" charset="0"/>
                <a:ea typeface="SutonnyMJ" pitchFamily="2" charset="0"/>
                <a:cs typeface="SutonnyMJ" pitchFamily="2" charset="0"/>
              </a:rPr>
              <a:t>টুইস্টেড-পেয়ার ক্যাবল</a:t>
            </a:r>
            <a:endParaRPr lang="en-US" sz="36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14503" y="849364"/>
            <a:ext cx="7406640" cy="12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s-IN" b="1" dirty="0" smtClean="0">
                <a:latin typeface="Nikosh" panose="02000000000000000000" pitchFamily="2" charset="0"/>
                <a:cs typeface="Nikosh" panose="02000000000000000000" pitchFamily="2" charset="0"/>
              </a:rPr>
              <a:t>এ ক্যাবলে ডেটা ট্রান্সমিশন লস অত্যন্ত বেশি এবং ফ্রিকুয়েন্সি রেঞ্জ </a:t>
            </a:r>
            <a:r>
              <a:rPr lang="fr-FR" b="1" dirty="0" smtClean="0">
                <a:latin typeface="Nikosh" panose="02000000000000000000" pitchFamily="2" charset="0"/>
                <a:cs typeface="Nikosh" panose="02000000000000000000" pitchFamily="2" charset="0"/>
              </a:rPr>
              <a:t>5 MHz </a:t>
            </a:r>
            <a:r>
              <a:rPr lang="fr-FR" sz="32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| </a:t>
            </a:r>
            <a:r>
              <a:rPr lang="as-IN" sz="32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 ব্যান্ডউইথ </a:t>
            </a:r>
            <a:r>
              <a:rPr lang="fr-FR" b="1" dirty="0" smtClean="0">
                <a:latin typeface="Nikosh" panose="02000000000000000000" pitchFamily="2" charset="0"/>
                <a:cs typeface="Nikosh" panose="02000000000000000000" pitchFamily="2" charset="0"/>
              </a:rPr>
              <a:t>10 </a:t>
            </a:r>
            <a:r>
              <a:rPr lang="fr-FR" b="1" dirty="0">
                <a:latin typeface="Nikosh" panose="02000000000000000000" pitchFamily="2" charset="0"/>
                <a:cs typeface="Nikosh" panose="02000000000000000000" pitchFamily="2" charset="0"/>
              </a:rPr>
              <a:t>Mbps </a:t>
            </a:r>
            <a:r>
              <a:rPr lang="as-IN" b="1" dirty="0" smtClean="0">
                <a:latin typeface="Nikosh" panose="02000000000000000000" pitchFamily="2" charset="0"/>
                <a:cs typeface="Nikosh" panose="02000000000000000000" pitchFamily="2" charset="0"/>
              </a:rPr>
              <a:t>থেকে </a:t>
            </a:r>
            <a:r>
              <a:rPr lang="fr-FR" b="1" dirty="0" smtClean="0">
                <a:latin typeface="Nikosh" panose="02000000000000000000" pitchFamily="2" charset="0"/>
                <a:cs typeface="Nikosh" panose="02000000000000000000" pitchFamily="2" charset="0"/>
              </a:rPr>
              <a:t>1 </a:t>
            </a:r>
            <a:r>
              <a:rPr lang="fr-FR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Gbps</a:t>
            </a:r>
            <a:r>
              <a:rPr lang="fr-FR" sz="32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| </a:t>
            </a:r>
            <a:r>
              <a:rPr lang="as-IN" sz="32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টুইস্টেড পেয়ার ক্যাবল দু’প্রকার। যথাঃ</a:t>
            </a:r>
            <a:endParaRPr lang="fr-FR" sz="32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29168" y="5498896"/>
            <a:ext cx="399114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ক) আবরণহীন টুইস্টেড পেয়ার বা ইউটিপি</a:t>
            </a:r>
            <a:endParaRPr lang="fr-FR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(UTP 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Unshielded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Twisted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Pair)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79" y="2304755"/>
            <a:ext cx="3689656" cy="3075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229168" y="2070761"/>
            <a:ext cx="4188656" cy="444539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02694" y="2070761"/>
            <a:ext cx="4170503" cy="44453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702694" y="5491427"/>
            <a:ext cx="401764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as-IN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খ) আবরণযুক্ত টুইস্টেড পেয়ার বা এসটিপি</a:t>
            </a:r>
            <a:endParaRPr lang="en-US" sz="32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fr-FR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(STP 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Shielded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fr-FR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Twisted</a:t>
            </a:r>
            <a:r>
              <a:rPr lang="fr-FR" sz="2400" b="1" dirty="0">
                <a:latin typeface="Nikosh" panose="02000000000000000000" pitchFamily="2" charset="0"/>
                <a:cs typeface="Nikosh" panose="02000000000000000000" pitchFamily="2" charset="0"/>
              </a:rPr>
              <a:t> Pair)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928" y="2269190"/>
            <a:ext cx="3709219" cy="2939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28827766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PPLE_IPAD_AIR_4TH_GENERATION_GOLD_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7481" y="1828800"/>
            <a:ext cx="425211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6" descr="ipad-pro-12-2020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3475" y="1905000"/>
            <a:ext cx="3448050" cy="449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762000"/>
            <a:ext cx="7543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bn-IN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চতুর্থ প্রজন্ম </a:t>
            </a:r>
            <a:r>
              <a:rPr lang="en-US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-4G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(2009-2020)</a:t>
            </a:r>
            <a:endParaRPr lang="en-US" sz="32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OnePlus-8-P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4419600" cy="43338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bn-IN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oneplus-8t-leak-1.jpg"/>
          <p:cNvPicPr>
            <a:picLocks noChangeAspect="1"/>
          </p:cNvPicPr>
          <p:nvPr/>
        </p:nvPicPr>
        <p:blipFill>
          <a:blip r:embed="rId3"/>
          <a:srcRect l="20360" r="20410"/>
          <a:stretch>
            <a:fillRect/>
          </a:stretch>
        </p:blipFill>
        <p:spPr>
          <a:xfrm>
            <a:off x="5334000" y="1676400"/>
            <a:ext cx="3392557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819912"/>
          </a:xfrm>
        </p:spPr>
        <p:txBody>
          <a:bodyPr/>
          <a:lstStyle/>
          <a:p>
            <a:pPr algn="ctr"/>
            <a:r>
              <a:rPr lang="bn-I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 প্রজন্ম এর বৈশিষ্ট্য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343400"/>
            <a:ext cx="8229600" cy="1950720"/>
          </a:xfrm>
        </p:spPr>
        <p:txBody>
          <a:bodyPr>
            <a:normAutofit lnSpcReduction="10000"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নেটওয়ার্কে </a:t>
            </a:r>
            <a:r>
              <a:rPr lang="en-US" sz="3200" b="1" dirty="0" smtClean="0">
                <a:latin typeface="Times New Roman" pitchFamily="18" charset="0"/>
              </a:rPr>
              <a:t>AMPS, NMT </a:t>
            </a:r>
            <a:r>
              <a:rPr lang="bn-IN" sz="3200" b="1" dirty="0" smtClean="0"/>
              <a:t>ও</a:t>
            </a:r>
            <a:r>
              <a:rPr lang="en-US" sz="3200" b="1" dirty="0" smtClean="0"/>
              <a:t> TACS</a:t>
            </a:r>
            <a:r>
              <a:rPr lang="bn-IN" sz="3200" b="1" dirty="0" smtClean="0"/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সিস্টেমের ব্যবহার নেটওয়ার্কে রেডিও সিগন্যাল ফ্রিকোয়েন্সি অনেক কম সেমিকন্ডাক্টার ও মাক্রোপ্রসেসরের ব্যবহার চ্যানেল অ্যাকসেস পদ্ধতি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FDMA.</a:t>
            </a:r>
            <a:endParaRPr lang="en-US" sz="3200" b="1" dirty="0"/>
          </a:p>
        </p:txBody>
      </p:sp>
      <p:pic>
        <p:nvPicPr>
          <p:cNvPr id="4" name="Picture 3" descr="0_aQFX9fRJY_OaCo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696200" cy="30365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581400"/>
            <a:ext cx="84582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as-IN" sz="3600" b="1" u="sng" dirty="0">
                <a:ln/>
                <a:latin typeface="NikoshBAN" pitchFamily="2" charset="0"/>
                <a:cs typeface="NikoshBAN" pitchFamily="2" charset="0"/>
              </a:rPr>
              <a:t>ফাইভ-জি কি?</a:t>
            </a:r>
          </a:p>
          <a:p>
            <a:r>
              <a:rPr lang="as-IN" sz="2800" b="1" dirty="0">
                <a:ln/>
                <a:latin typeface="NikoshBAN" pitchFamily="2" charset="0"/>
                <a:cs typeface="NikoshBAN" pitchFamily="2" charset="0"/>
              </a:rPr>
              <a:t>মোবাইল প্রযুক্তিতে বিবর্তনের ধারাবাহিকতার সর্বশেষ পর্যায় ফাইভ-জি৷ পঞ্চম প্রজন্মের এই নেটওয়ার্কের গতি হবে ঈর্ষণীয়৷ ইন্টারনেট সংযোগের গতি বাড়ানোর পাশাপাশি এটা অন্যান্য ডিভাইসকেও মোবাইলের সঙ্গে সংযুক্ত করতে পারবে৷ এই প্রযুক্তি নিয়ে উল্লসিত মোবাইল কোম্পানিগুলো নানা রকমের উদ্যোগ নিচ্ছে৷</a:t>
            </a:r>
          </a:p>
        </p:txBody>
      </p:sp>
      <p:pic>
        <p:nvPicPr>
          <p:cNvPr id="5" name="Picture 4" descr="47819588_303.jpg"/>
          <p:cNvPicPr>
            <a:picLocks noChangeAspect="1"/>
          </p:cNvPicPr>
          <p:nvPr/>
        </p:nvPicPr>
        <p:blipFill>
          <a:blip r:embed="rId2"/>
          <a:srcRect l="19143" t="17513" r="23714" b="13452"/>
          <a:stretch>
            <a:fillRect/>
          </a:stretch>
        </p:blipFill>
        <p:spPr>
          <a:xfrm>
            <a:off x="3048000" y="1295400"/>
            <a:ext cx="3810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628648"/>
          </a:xfrm>
        </p:spPr>
        <p:txBody>
          <a:bodyPr/>
          <a:lstStyle/>
          <a:p>
            <a:r>
              <a:rPr lang="bn-IN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524000"/>
            <a:ext cx="4876800" cy="4953000"/>
          </a:xfrm>
        </p:spPr>
        <p:txBody>
          <a:bodyPr>
            <a:noAutofit/>
          </a:bodyPr>
          <a:lstStyle/>
          <a:p>
            <a:r>
              <a:rPr lang="as-IN" sz="2800" u="sng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ফাইভ-জির পরিক্রমা</a:t>
            </a:r>
          </a:p>
          <a:p>
            <a:r>
              <a:rPr lang="as-IN" sz="2800" dirty="0" smtClean="0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আশির দশকে প্রথম আসে ওয়ান-জি মোবাইল, যাতে শুধু কথা বলা যেত৷ এরপর কথা বলার সঙ্গে এসএমএস আদানপ্রদান সুবিধা নিয়ে আসে টু-জি৷ ২০০৩ সালে আসে থ্রি-জি, যার মাধ্যমে মুঠোফোনে যুক্ত হয় ইন্টারনেট৷ এরপর ২০০৮ সালে ফোর-জির কারণে উচ্চগতি পায় মোবাইল ইন্টারনেট৷ ফাইভ-জি অতি উচ্চগতির পাশাপাশি হ্যান্ডসেট ছাড়া অন্যান্য ডিভাইসকেও সমানতালে সংযুক্ত করতে পারবে৷</a:t>
            </a:r>
            <a:endParaRPr lang="as-IN" sz="2800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10" descr="46873095_3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1600" y="1676400"/>
            <a:ext cx="3962400" cy="4724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628648"/>
          </a:xfrm>
        </p:spPr>
        <p:txBody>
          <a:bodyPr/>
          <a:lstStyle/>
          <a:p>
            <a:r>
              <a:rPr lang="bn-IN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4191000" cy="4038600"/>
          </a:xfrm>
        </p:spPr>
        <p:txBody>
          <a:bodyPr>
            <a:normAutofit/>
          </a:bodyPr>
          <a:lstStyle/>
          <a:p>
            <a:r>
              <a:rPr lang="as-IN" sz="2800" b="1" u="sng" dirty="0" smtClean="0">
                <a:latin typeface="NikoshBAN" pitchFamily="2" charset="0"/>
                <a:cs typeface="NikoshBAN" pitchFamily="2" charset="0"/>
              </a:rPr>
              <a:t>এক মিনিটের কম সময়ে নামবে সিনেমা!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বিশেষজ্ঞরা বলছেন, ফাইভ-জির কারণে ইন্টারনেটের গতি বর্তমানের তুলনায় ১০০০ গুণ বেশি বেড়ে যাবে৷ এই নেটওয়ার্কের মাধ্যমে একটি সিনেমা ডাউনলোড করা যাবে মাত্র এক সেকেন্ডেরও কম সময়ে!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43458990_3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1905000"/>
            <a:ext cx="4038600" cy="38099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628648"/>
          </a:xfrm>
        </p:spPr>
        <p:txBody>
          <a:bodyPr/>
          <a:lstStyle/>
          <a:p>
            <a:r>
              <a:rPr lang="bn-IN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4114800" cy="4572000"/>
          </a:xfrm>
        </p:spPr>
        <p:txBody>
          <a:bodyPr>
            <a:normAutofit/>
          </a:bodyPr>
          <a:lstStyle/>
          <a:p>
            <a:r>
              <a:rPr lang="as-IN" sz="2800" b="1" u="sng" dirty="0" smtClean="0">
                <a:latin typeface="NikoshBAN" pitchFamily="2" charset="0"/>
                <a:cs typeface="NikoshBAN" pitchFamily="2" charset="0"/>
              </a:rPr>
              <a:t>স্বয়ংক্রিয় প্রযুক্তির গাড়ির প্রয়োজনে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২০৩৪ সালের মধ্যে স্বয়ংক্রিয় প্রযুক্তির গাড়ির বাজার দাঁড়াবে ৫৬৫ বিলিয়ন মার্কিন ডলারে৷ ফাইভ-জিকে এই খাতের সবচেয়ে গুরুত্বপূর্ণ নিয়ামক হিসাবে ধরা হচ্ছে৷ বিশেষজ্ঞরা বলছেন, চালকবিহীন গাড়ির পাশাপাশি অন্য গাড়ির সঙ্গে যোগাযোগ, সরাসরি ম্যাপ এবং যানবাহন চলাচলের তথ্য পাওয়া যাবে এতে৷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42763906_3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038600" cy="4267199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628648"/>
          </a:xfrm>
        </p:spPr>
        <p:txBody>
          <a:bodyPr/>
          <a:lstStyle/>
          <a:p>
            <a:r>
              <a:rPr lang="bn-IN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676400"/>
            <a:ext cx="3886200" cy="4572000"/>
          </a:xfrm>
        </p:spPr>
        <p:txBody>
          <a:bodyPr>
            <a:normAutofit lnSpcReduction="10000"/>
          </a:bodyPr>
          <a:lstStyle/>
          <a:p>
            <a:r>
              <a:rPr lang="as-IN" sz="2800" b="1" u="sng" dirty="0" smtClean="0">
                <a:latin typeface="NikoshBAN" pitchFamily="2" charset="0"/>
                <a:cs typeface="NikoshBAN" pitchFamily="2" charset="0"/>
              </a:rPr>
              <a:t>কৃত্রিম বুদ্ধিমত্তার নিয়ামক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দেশ-বিদেশ ঘুরে রোবট সোফিয়া যখন সবার সঙ্গে আলাপ করে তখন কে-না আনন্দ পায়৷ বর্তমানে বিজ্ঞান-প্রযুক্তিতে বড় রকমের জায়গা দখল করে নিচ্ছে সোফিয়ার মতো কৃত্রিম বুদ্ধিমত্তার রোবট আর এআই প্রযুক্তি৷ ফাইভ-জি থেকে আসা বিপুল পরিমাণের ডেটা এআই প্রযুক্তির এমন কাজকে অনেক দূর এগিয়ে দেবে</a:t>
            </a:r>
          </a:p>
          <a:p>
            <a:endParaRPr lang="en-US" dirty="0"/>
          </a:p>
        </p:txBody>
      </p:sp>
      <p:pic>
        <p:nvPicPr>
          <p:cNvPr id="5" name="Content Placeholder 4" descr="42763942_3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95800" y="1752600"/>
            <a:ext cx="4343400" cy="3962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743200"/>
            <a:ext cx="4800600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দিয়া বিজনেস ম্যানেজমেন্ট ইন্সটিটিউট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রাঙ্গাবালী, পটুয়াখালী।</a:t>
            </a:r>
          </a:p>
          <a:p>
            <a:pPr algn="ctr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7030A0"/>
                </a:solidFill>
                <a:latin typeface="Gloucester MT Extra Condensed" panose="02030808020601010101" pitchFamily="18" charset="0"/>
                <a:cs typeface="NikoshBAN" pitchFamily="2" charset="0"/>
              </a:rPr>
              <a:t>Email-www.engmrkhan8@gmail.com</a:t>
            </a:r>
            <a:endParaRPr lang="bn-BD" sz="2400" dirty="0">
              <a:solidFill>
                <a:srgbClr val="7030A0"/>
              </a:solidFill>
              <a:latin typeface="Gloucester MT Extra Condensed" panose="02030808020601010101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198" y="3441700"/>
            <a:ext cx="3887390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</a:p>
          <a:p>
            <a:pPr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819650" y="933450"/>
            <a:ext cx="35719" cy="5673725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02869" y="257175"/>
            <a:ext cx="1825229" cy="8318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1879309" cy="2057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36" y="542841"/>
            <a:ext cx="1501378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3596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628648"/>
          </a:xfrm>
        </p:spPr>
        <p:txBody>
          <a:bodyPr/>
          <a:lstStyle/>
          <a:p>
            <a:r>
              <a:rPr lang="bn-IN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47800"/>
            <a:ext cx="3962400" cy="4191000"/>
          </a:xfrm>
        </p:spPr>
        <p:txBody>
          <a:bodyPr>
            <a:normAutofit/>
          </a:bodyPr>
          <a:lstStyle/>
          <a:p>
            <a:r>
              <a:rPr lang="as-IN" sz="2800" b="1" u="sng" dirty="0" smtClean="0">
                <a:latin typeface="NikoshBAN" pitchFamily="2" charset="0"/>
                <a:cs typeface="NikoshBAN" pitchFamily="2" charset="0"/>
              </a:rPr>
              <a:t>রোবটিক্স কমিউনিকেশন</a:t>
            </a:r>
          </a:p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শিল্প কল-কারখানা আর দৈনন্দিন নানা প্রয়োজনে রোবটকে ব্যবহার বাড়ছে সারাবিশ্ব৷ ফাইভ-জিতে ইন্টারনেটের গতি বাড়লে রোবটের মধ্যে যোগাযোগের পরিধি বেড়ে যাবে অনেক৷ শিল্প উৎপাদনের ধারাও আমূল পালটে যাবে এর মাধ্যমে৷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42561680_3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1524000"/>
            <a:ext cx="4343400" cy="441959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6934200" cy="628648"/>
          </a:xfrm>
        </p:spPr>
        <p:txBody>
          <a:bodyPr/>
          <a:lstStyle/>
          <a:p>
            <a:r>
              <a:rPr lang="bn-IN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পঞ্চম প্রজন্ম </a:t>
            </a:r>
            <a:r>
              <a:rPr lang="en-US" sz="28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-5G</a:t>
            </a:r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(2021-</a:t>
            </a:r>
            <a:r>
              <a:rPr lang="fr-FR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fr-FR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447800"/>
            <a:ext cx="4495800" cy="5029200"/>
          </a:xfrm>
        </p:spPr>
        <p:txBody>
          <a:bodyPr>
            <a:noAutofit/>
          </a:bodyPr>
          <a:lstStyle/>
          <a:p>
            <a:r>
              <a:rPr lang="as-IN" sz="2500" b="1" u="sng" dirty="0" smtClean="0">
                <a:latin typeface="NikoshBAN" pitchFamily="2" charset="0"/>
                <a:cs typeface="NikoshBAN" pitchFamily="2" charset="0"/>
              </a:rPr>
              <a:t>বদলে যাবে ভিডিও দেখার অভিজ্ঞতা</a:t>
            </a:r>
          </a:p>
          <a:p>
            <a:r>
              <a:rPr lang="as-IN" sz="2500" dirty="0" smtClean="0">
                <a:latin typeface="NikoshBAN" pitchFamily="2" charset="0"/>
                <a:cs typeface="NikoshBAN" pitchFamily="2" charset="0"/>
              </a:rPr>
              <a:t>ভিডিও, মিউজিক স্ট্রিমিংসহ বিভিন্ন বিনোদন মাধ্যমের জনপ্রিয়তার কারণে সারাবিশ্বে ডেটা ব্যবহারের পরিমাণ বাড়ছে প্রতিনিয়ত৷ কিন্তু বর্তমানে স্পেকট্রাম বা তরঙ্গ ব্যবহারের বিদ্যমান সক্ষমতার কারণে এ সেবায় ছেদ পড়ে নানা সময়৷ এর বিপরীতে ফাইভ-জিতে হাজার হাজার ডিভাইস সমানতালে চালানোর সক্ষমতা থাকবে৷ ফলে মোবাইল থেকে শুরু করে ইকুইপমেন্ট সেন্সর, ভিডিও ক্যামেরা থেকে স্মার্ট স্ট্রিট লাইট সবকিছুর অভিজ্ঞতা পালটে যাবে৷</a:t>
            </a:r>
            <a:endParaRPr lang="as-IN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42770232_3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4114800" cy="4572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609600"/>
            <a:ext cx="2398028" cy="1003300"/>
          </a:xfrm>
          <a:ln w="825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as-IN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পাঠ মূল্যায়ন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2209800"/>
            <a:ext cx="6847449" cy="2308324"/>
          </a:xfrm>
          <a:prstGeom prst="rect">
            <a:avLst/>
          </a:prstGeom>
          <a:noFill/>
          <a:ln w="603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Pct val="200000"/>
              <a:buBlip>
                <a:blip r:embed="rId4"/>
              </a:buBlip>
            </a:pPr>
            <a:r>
              <a:rPr lang="bn-IN" sz="48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অডিও ও ভিডিও তথ্য আদান – প্রদানে কোনটিতে ডেটা স্পীড বশী লাগে- ব্যাখ্যা কর।</a:t>
            </a:r>
            <a:endParaRPr lang="en-US" sz="48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42810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762000"/>
            <a:ext cx="2398028" cy="698500"/>
          </a:xfrm>
          <a:ln w="825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হোম ওয়ার্ক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2590800"/>
            <a:ext cx="8077200" cy="1569660"/>
          </a:xfrm>
          <a:prstGeom prst="rect">
            <a:avLst/>
          </a:prstGeom>
          <a:noFill/>
          <a:ln w="603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SzPct val="200000"/>
              <a:buBlip>
                <a:blip r:embed="rId4"/>
              </a:buBlip>
            </a:pP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2G,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SutonnyMJ" pitchFamily="2" charset="0"/>
                <a:cs typeface="Nikosh" panose="02000000000000000000" pitchFamily="2" charset="0"/>
              </a:rPr>
              <a:t>3G, 4G, 5G </a:t>
            </a:r>
            <a:r>
              <a:rPr lang="b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এর মধ্যে কোনটি সুবিধাজনক - ব্যাখ্যা কর।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42810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93834" cy="994116"/>
          </a:xfr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s-IN" sz="7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এতক্ষণ সাথে থাকার জন্য</a:t>
            </a:r>
            <a:endParaRPr lang="en-US" sz="8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27976"/>
            <a:ext cx="8686800" cy="52014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itchFamily="82" charset="0"/>
                <a:ea typeface="Microsoft Himalaya" pitchFamily="2" charset="0"/>
                <a:cs typeface="Microsoft Himalaya" pitchFamily="2" charset="0"/>
              </a:rPr>
              <a:t>Thank you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itchFamily="82" charset="0"/>
              <a:ea typeface="Microsoft Himalaya" pitchFamily="2" charset="0"/>
              <a:cs typeface="Microsoft Himalaya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432787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458200" cy="1153039"/>
          </a:xfrm>
          <a:noFill/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KarnaphuliMJ" pitchFamily="2" charset="0"/>
                <a:ea typeface="KarnaphuliMJ" pitchFamily="2" charset="0"/>
                <a:cs typeface="KarnaphuliMJ" pitchFamily="2" charset="0"/>
              </a:rPr>
              <a:t>মোবাইল যোগাযোগ</a:t>
            </a:r>
            <a:r>
              <a:rPr lang="en-US" sz="4800" b="1" dirty="0" smtClean="0">
                <a:solidFill>
                  <a:schemeClr val="tx1"/>
                </a:solidFill>
                <a:latin typeface="KarnaphuliMJ" pitchFamily="2" charset="0"/>
                <a:ea typeface="KarnaphuliMJ" pitchFamily="2" charset="0"/>
                <a:cs typeface="KarnaphuliMJ" pitchFamily="2" charset="0"/>
              </a:rPr>
              <a:t/>
            </a:r>
            <a:br>
              <a:rPr lang="en-US" sz="4800" b="1" dirty="0" smtClean="0">
                <a:solidFill>
                  <a:schemeClr val="tx1"/>
                </a:solidFill>
                <a:latin typeface="KarnaphuliMJ" pitchFamily="2" charset="0"/>
                <a:ea typeface="KarnaphuliMJ" pitchFamily="2" charset="0"/>
                <a:cs typeface="KarnaphuliMJ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(Mobil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Communication Medium)</a:t>
            </a:r>
            <a:endParaRPr lang="en-US" sz="4800" b="1" dirty="0">
              <a:solidFill>
                <a:schemeClr val="tx1"/>
              </a:solidFill>
              <a:latin typeface="KarnaphuliMJ" pitchFamily="2" charset="0"/>
              <a:ea typeface="KarnaphuliMJ" pitchFamily="2" charset="0"/>
              <a:cs typeface="KarnaphuliMJ" pitchFamily="2" charset="0"/>
            </a:endParaRPr>
          </a:p>
        </p:txBody>
      </p:sp>
      <p:pic>
        <p:nvPicPr>
          <p:cNvPr id="3" name="Picture 2" descr="41962955_4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8154713" cy="4589938"/>
          </a:xfrm>
          <a:prstGeom prst="roundRect">
            <a:avLst>
              <a:gd name="adj" fmla="val 3967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0637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3355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he-evolution-of-mobile-data-technologies-from-analog-telecommunications-to-the-5G-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610600" cy="4006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5943600"/>
            <a:ext cx="8458200" cy="695839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KarnaphuliMJ" pitchFamily="2" charset="0"/>
                <a:ea typeface="KarnaphuliMJ" pitchFamily="2" charset="0"/>
                <a:cs typeface="KarnaphuliMJ" pitchFamily="2" charset="0"/>
              </a:rPr>
              <a:t>মোবাইল প্রজন্ম</a:t>
            </a:r>
            <a:r>
              <a:rPr lang="bn-IN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KarnaphuliMJ" pitchFamily="2" charset="0"/>
                <a:ea typeface="KarnaphuliMJ" pitchFamily="2" charset="0"/>
                <a:cs typeface="KarnaphuliMJ" pitchFamily="2" charset="0"/>
              </a:rPr>
              <a:t> </a:t>
            </a:r>
            <a:r>
              <a:rPr kumimoji="0" lang="en-US" sz="2800" b="1" i="0" u="none" strike="noStrike" kern="1200" cap="all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(Mobile Generation</a:t>
            </a:r>
            <a:endParaRPr kumimoji="0" lang="en-US" sz="3600" b="1" i="0" u="none" strike="noStrike" kern="1200" cap="all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KarnaphuliMJ" pitchFamily="2" charset="0"/>
              <a:ea typeface="KarnaphuliMJ" pitchFamily="2" charset="0"/>
              <a:cs typeface="Karnaphuli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514600" y="533400"/>
            <a:ext cx="2895600" cy="95469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4567529" cy="632312"/>
          </a:xfrm>
        </p:spPr>
        <p:txBody>
          <a:bodyPr>
            <a:normAutofit/>
          </a:bodyPr>
          <a:lstStyle/>
          <a:p>
            <a:r>
              <a:rPr lang="as-IN" sz="36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এই বিষয়টির পাঠ শেষে </a:t>
            </a:r>
            <a:r>
              <a:rPr lang="bn-IN" sz="36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তো</a:t>
            </a:r>
            <a:r>
              <a:rPr lang="as-IN" sz="3600" b="1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মরা</a:t>
            </a:r>
            <a:endParaRPr lang="en-US" sz="3600" b="1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838200" y="2743200"/>
            <a:ext cx="735091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SzPct val="180000"/>
              <a:buBlip>
                <a:blip r:embed="rId4"/>
              </a:buBlip>
            </a:pPr>
            <a:r>
              <a:rPr lang="bn-IN" sz="3200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মোবাইল প্রজন্ম কি বলতে পারবে।</a:t>
            </a:r>
          </a:p>
          <a:p>
            <a:pPr>
              <a:spcBef>
                <a:spcPct val="0"/>
              </a:spcBef>
              <a:buSzPct val="180000"/>
              <a:buBlip>
                <a:blip r:embed="rId4"/>
              </a:buBlip>
            </a:pPr>
            <a:r>
              <a:rPr lang="bn-IN" sz="3200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মোবাইল প্রজন্ম কি ব্যাখ্যা করতে পারবে।</a:t>
            </a:r>
          </a:p>
          <a:p>
            <a:pPr>
              <a:spcBef>
                <a:spcPct val="0"/>
              </a:spcBef>
              <a:buSzPct val="180000"/>
              <a:buBlip>
                <a:blip r:embed="rId4"/>
              </a:buBlip>
            </a:pPr>
            <a:r>
              <a:rPr lang="bn-IN" sz="3200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মোবাইল প্রজন্ম এর প্রকারভেদ বর্ণনা করতে পারবে।</a:t>
            </a:r>
          </a:p>
          <a:p>
            <a:pPr>
              <a:spcBef>
                <a:spcPct val="0"/>
              </a:spcBef>
              <a:buSzPct val="180000"/>
              <a:buBlip>
                <a:blip r:embed="rId4"/>
              </a:buBlip>
            </a:pPr>
            <a:r>
              <a:rPr lang="bn-IN" sz="3200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মোবাইল প্রজন্ম এর বৈশিষ্ট্য বর্ণনা করতে পারবে।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762001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endParaRPr lang="en-US" sz="4800" b="1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537125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4038600" cy="838200"/>
          </a:xfrm>
        </p:spPr>
        <p:txBody>
          <a:bodyPr>
            <a:noAutofit/>
          </a:bodyPr>
          <a:lstStyle/>
          <a:p>
            <a:pPr algn="ctr"/>
            <a:r>
              <a:rPr lang="bn-IN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 প্রজন্ম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304800" y="1447800"/>
            <a:ext cx="381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bn-IN" sz="3200" dirty="0" smtClean="0">
                <a:latin typeface="Nikosh" panose="02000000000000000000" pitchFamily="2" charset="0"/>
                <a:ea typeface="SutonnyMJ" pitchFamily="2" charset="0"/>
                <a:cs typeface="Nikosh" panose="02000000000000000000" pitchFamily="2" charset="0"/>
              </a:rPr>
              <a:t>মোবাইল ফোন বর্তমান বিশ্বে অত্যবশকীয় একটি যন্ত্র হিসেবে পরিগণিত হয়েছে। ১৯৪০ সালের দিকে যুক্তরাষ্ট্র সর্বপ্রথম মোবাইল ফোন চালু করে। ১৯৫০ সালের শুরুতে ইউরোপে মোবাইল সার্ভিস চালু হয়।</a:t>
            </a:r>
            <a:endParaRPr lang="en-US" sz="3200" dirty="0">
              <a:latin typeface="Nikosh" panose="02000000000000000000" pitchFamily="2" charset="0"/>
              <a:ea typeface="SutonnyMJ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 descr="a4aaa3568330dac617913f61270caf7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676400"/>
            <a:ext cx="4426445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562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টেলিফোন প্রযুক্তিকে জন্মলগ্ন থেকে বর্তমান সময় পর্যন্ত  চারটি প্রজন্মেভাগ করাযায়।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964372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410719" y="3618650"/>
            <a:ext cx="451208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en-US" sz="32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69155" y="5065521"/>
            <a:ext cx="500623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endParaRPr lang="en-US" sz="3200" dirty="0"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imag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8686800" cy="4433887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486400"/>
          <a:ext cx="86106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06680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প্রথম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 প্রজন্ম</a:t>
                      </a:r>
                    </a:p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১৯৭৯-১৯৯০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দ্বিতীয়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প্রজন্ম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১৯৯১-২০০০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তৃতীয়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প্রজন্ম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২০০১-২০০৮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চতুর্থ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প্রজন্ম</a:t>
                      </a:r>
                    </a:p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২০০৯-২০২০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পঞ্চম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প্রজন্ম</a:t>
                      </a:r>
                    </a:p>
                    <a:p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২০২১-বর্তমান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2050209"/>
      </p:ext>
    </p:extLst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-22027-at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057400"/>
            <a:ext cx="4038600" cy="3118759"/>
          </a:xfrm>
          <a:prstGeom prst="roundRect">
            <a:avLst>
              <a:gd name="adj" fmla="val 3310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Content Placeholder 6" descr="1G-mobile-communication-system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81200"/>
            <a:ext cx="4038600" cy="3558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868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bn-IN" sz="40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প্রথম প্রজন্ম </a:t>
            </a:r>
            <a:r>
              <a:rPr lang="en-US" sz="40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-1G</a:t>
            </a:r>
            <a:r>
              <a:rPr lang="fr-F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(1979-1990)</a:t>
            </a:r>
            <a:endParaRPr lang="en-US" sz="40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obile-communication-the-milestone-in-wireless-communication-10-63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207" r="15095" b="13062"/>
          <a:stretch>
            <a:fillRect/>
          </a:stretch>
        </p:blipFill>
        <p:spPr>
          <a:xfrm>
            <a:off x="381000" y="1905001"/>
            <a:ext cx="3886200" cy="3733800"/>
          </a:xfrm>
          <a:prstGeom prst="roundRect">
            <a:avLst>
              <a:gd name="adj" fmla="val 2035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Content Placeholder 6" descr="0_0q627pdw0Ryv2dw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676400"/>
            <a:ext cx="4042569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None/>
            </a:pPr>
            <a:r>
              <a:rPr lang="bn-IN" sz="36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দ্বিতীয়</a:t>
            </a:r>
            <a:r>
              <a:rPr lang="bn-IN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প্রজন্ম </a:t>
            </a:r>
            <a:r>
              <a:rPr lang="en-US" sz="3200" b="1" dirty="0" smtClean="0">
                <a:latin typeface="NikoshBAN" pitchFamily="2" charset="0"/>
                <a:ea typeface="SutonnyMJ" pitchFamily="2" charset="0"/>
                <a:cs typeface="NikoshBAN" pitchFamily="2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Genration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-2G</a:t>
            </a:r>
            <a:r>
              <a:rPr lang="fr-F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(1980-2000)</a:t>
            </a:r>
            <a:endParaRPr lang="en-US" sz="3200" dirty="0">
              <a:solidFill>
                <a:srgbClr val="0070C0"/>
              </a:solidFill>
              <a:latin typeface="SutonnyMJ" pitchFamily="2" charset="0"/>
              <a:ea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739</Words>
  <Application>Microsoft Office PowerPoint</Application>
  <PresentationFormat>On-screen Show (4:3)</PresentationFormat>
  <Paragraphs>86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মোবাইল যোগাযোগ (Mobile Communication Medium)</vt:lpstr>
      <vt:lpstr>Slide 4</vt:lpstr>
      <vt:lpstr>এই বিষয়টির পাঠ শেষে তোমরা</vt:lpstr>
      <vt:lpstr>মোবাইল প্রজন্ম</vt:lpstr>
      <vt:lpstr>Slide 7</vt:lpstr>
      <vt:lpstr>প্রথম প্রজন্ম  (1st Genration -1G)(1979-1990)</vt:lpstr>
      <vt:lpstr>দ্বিতীয় প্রজন্ম  (2nd Genration -2G)(1980-2000)</vt:lpstr>
      <vt:lpstr> তৃতীয় প্রজন্ম  (3rd Genration -3G)(2001-2008)</vt:lpstr>
      <vt:lpstr>টুইস্টেড-পেয়ার ক্যাবল</vt:lpstr>
      <vt:lpstr>চতুর্থ প্রজন্ম  ( 4th Genration -4G)(2009-2020)</vt:lpstr>
      <vt:lpstr>পঞ্চম প্রজন্ম  ( 5th Genration -5G)(2021-Present)</vt:lpstr>
      <vt:lpstr>প্রথম প্রজন্ম এর বৈশিষ্ট্য</vt:lpstr>
      <vt:lpstr>পঞ্চম প্রজন্ম  ( 5th Genration -5G)(2021-Present)</vt:lpstr>
      <vt:lpstr>পঞ্চম প্রজন্ম  ( 5th Genration -5G)(2021-Present)</vt:lpstr>
      <vt:lpstr>পঞ্চম প্রজন্ম  ( 5th Genration -5G)(2021-Present)</vt:lpstr>
      <vt:lpstr>পঞ্চম প্রজন্ম  ( 5th Genration -5G)(2021-Present)</vt:lpstr>
      <vt:lpstr>পঞ্চম প্রজন্ম  ( 5th Genration -5G)(2021-Present)</vt:lpstr>
      <vt:lpstr>পঞ্চম প্রজন্ম  ( 5th Genration -5G)(2021-Present)</vt:lpstr>
      <vt:lpstr>পঞ্চম প্রজন্ম  ( 5th Genration -5G)(2021-Present)</vt:lpstr>
      <vt:lpstr>পাঠ মূল্যায়ন</vt:lpstr>
      <vt:lpstr>হোম ওয়ার্ক</vt:lpstr>
      <vt:lpstr>এতক্ষণ সাথে থাকার জন্য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19</cp:revision>
  <dcterms:created xsi:type="dcterms:W3CDTF">2021-02-06T15:45:43Z</dcterms:created>
  <dcterms:modified xsi:type="dcterms:W3CDTF">2021-02-06T18:44:36Z</dcterms:modified>
</cp:coreProperties>
</file>