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32" r:id="rId3"/>
    <p:sldId id="288" r:id="rId4"/>
    <p:sldId id="261" r:id="rId5"/>
    <p:sldId id="291" r:id="rId6"/>
    <p:sldId id="289" r:id="rId7"/>
    <p:sldId id="292" r:id="rId8"/>
    <p:sldId id="290" r:id="rId9"/>
    <p:sldId id="293" r:id="rId10"/>
    <p:sldId id="295" r:id="rId11"/>
    <p:sldId id="294" r:id="rId12"/>
    <p:sldId id="296" r:id="rId13"/>
    <p:sldId id="327" r:id="rId14"/>
    <p:sldId id="328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24" r:id="rId23"/>
    <p:sldId id="326" r:id="rId24"/>
    <p:sldId id="32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FFFF"/>
    <a:srgbClr val="FFFF00"/>
    <a:srgbClr val="FFCCFF"/>
    <a:srgbClr val="DE61EB"/>
    <a:srgbClr val="A007B9"/>
    <a:srgbClr val="07590F"/>
    <a:srgbClr val="FFFFCC"/>
    <a:srgbClr val="66FF99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9" autoAdjust="0"/>
    <p:restoredTop sz="98750" autoAdjust="0"/>
  </p:normalViewPr>
  <p:slideViewPr>
    <p:cSldViewPr>
      <p:cViewPr>
        <p:scale>
          <a:sx n="70" d="100"/>
          <a:sy n="70" d="100"/>
        </p:scale>
        <p:origin x="-8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2" d="100"/>
        <a:sy n="52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  <p:sndAc>
      <p:stSnd>
        <p:snd r:embed="rId1" name="applaus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  <p:sndAc>
      <p:stSnd>
        <p:snd r:embed="rId1" name="applause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  <p:sndAc>
      <p:stSnd>
        <p:snd r:embed="rId1" name="applaus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  <p:sndAc>
      <p:stSnd>
        <p:snd r:embed="rId1" name="applaus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  <p:sndAc>
      <p:stSnd>
        <p:snd r:embed="rId1" name="applaus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  <p:sndAc>
      <p:stSnd>
        <p:snd r:embed="rId1" name="applaus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  <p:sndAc>
      <p:stSnd>
        <p:snd r:embed="rId1" name="applaus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  <p:sndAc>
      <p:stSnd>
        <p:snd r:embed="rId1" name="applaus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  <p:sndAc>
      <p:stSnd>
        <p:snd r:embed="rId1" name="applaus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  <p:sndAc>
      <p:stSnd>
        <p:snd r:embed="rId1" name="applaus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  <p:sndAc>
      <p:stSnd>
        <p:snd r:embed="rId1" name="applaus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dissolve/>
    <p:sndAc>
      <p:stSnd>
        <p:snd r:embed="rId13" name="applause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10.jpeg"/><Relationship Id="rId3" Type="http://schemas.openxmlformats.org/officeDocument/2006/relationships/image" Target="../media/image26.gif"/><Relationship Id="rId7" Type="http://schemas.openxmlformats.org/officeDocument/2006/relationships/image" Target="../media/image30.jpeg"/><Relationship Id="rId12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3.jpeg"/><Relationship Id="rId5" Type="http://schemas.openxmlformats.org/officeDocument/2006/relationships/image" Target="../media/image28.jpeg"/><Relationship Id="rId10" Type="http://schemas.openxmlformats.org/officeDocument/2006/relationships/image" Target="../media/image32.jpeg"/><Relationship Id="rId4" Type="http://schemas.openxmlformats.org/officeDocument/2006/relationships/image" Target="../media/image27.jpeg"/><Relationship Id="rId9" Type="http://schemas.openxmlformats.org/officeDocument/2006/relationships/image" Target="../media/image36.jpeg"/><Relationship Id="rId1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18" Type="http://schemas.openxmlformats.org/officeDocument/2006/relationships/image" Target="../media/image2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17" Type="http://schemas.openxmlformats.org/officeDocument/2006/relationships/image" Target="../media/image19.png"/><Relationship Id="rId2" Type="http://schemas.openxmlformats.org/officeDocument/2006/relationships/audio" Target="../media/audio4.wav"/><Relationship Id="rId16" Type="http://schemas.openxmlformats.org/officeDocument/2006/relationships/image" Target="../media/image18.pn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3" Type="http://schemas.openxmlformats.org/officeDocument/2006/relationships/image" Target="../media/image5.jpeg"/><Relationship Id="rId7" Type="http://schemas.openxmlformats.org/officeDocument/2006/relationships/image" Target="../media/image23.jpeg"/><Relationship Id="rId12" Type="http://schemas.openxmlformats.org/officeDocument/2006/relationships/image" Target="../media/image15.png"/><Relationship Id="rId17" Type="http://schemas.openxmlformats.org/officeDocument/2006/relationships/image" Target="../media/image20.jpeg"/><Relationship Id="rId2" Type="http://schemas.openxmlformats.org/officeDocument/2006/relationships/audio" Target="../media/audio1.wav"/><Relationship Id="rId16" Type="http://schemas.openxmlformats.org/officeDocument/2006/relationships/image" Target="../media/image19.png"/><Relationship Id="rId20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25.jpeg"/><Relationship Id="rId5" Type="http://schemas.openxmlformats.org/officeDocument/2006/relationships/image" Target="../media/image7.jpeg"/><Relationship Id="rId15" Type="http://schemas.openxmlformats.org/officeDocument/2006/relationships/image" Target="../media/image18.png"/><Relationship Id="rId10" Type="http://schemas.openxmlformats.org/officeDocument/2006/relationships/image" Target="../media/image24.jpeg"/><Relationship Id="rId19" Type="http://schemas.openxmlformats.org/officeDocument/2006/relationships/image" Target="../media/image8.jpeg"/><Relationship Id="rId4" Type="http://schemas.openxmlformats.org/officeDocument/2006/relationships/image" Target="../media/image6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5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gif"/><Relationship Id="rId9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23.jpeg"/><Relationship Id="rId3" Type="http://schemas.openxmlformats.org/officeDocument/2006/relationships/image" Target="../media/image5.jpeg"/><Relationship Id="rId7" Type="http://schemas.openxmlformats.org/officeDocument/2006/relationships/image" Target="../media/image29.jpeg"/><Relationship Id="rId12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2.jpeg"/><Relationship Id="rId5" Type="http://schemas.openxmlformats.org/officeDocument/2006/relationships/image" Target="../media/image27.jpeg"/><Relationship Id="rId15" Type="http://schemas.openxmlformats.org/officeDocument/2006/relationships/image" Target="../media/image11.jpeg"/><Relationship Id="rId10" Type="http://schemas.openxmlformats.org/officeDocument/2006/relationships/image" Target="../media/image36.jpeg"/><Relationship Id="rId4" Type="http://schemas.openxmlformats.org/officeDocument/2006/relationships/image" Target="../media/image26.gif"/><Relationship Id="rId9" Type="http://schemas.openxmlformats.org/officeDocument/2006/relationships/image" Target="../media/image35.jpeg"/><Relationship Id="rId1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000">
            <a:alpha val="3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B_IMG_14497678818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838200"/>
            <a:ext cx="5105400" cy="5048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685800" y="838200"/>
            <a:ext cx="2419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প্রিয় শিক্ষার্থীবৃন্দ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2590800"/>
            <a:ext cx="25314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জীববিজ্ঞান ক্লাসে</a:t>
            </a:r>
          </a:p>
          <a:p>
            <a:r>
              <a:rPr lang="bn-BD" sz="3600" b="1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তোমাদেরকে</a:t>
            </a:r>
            <a:endParaRPr lang="en-US" sz="3600" b="1" dirty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4419600"/>
            <a:ext cx="278473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8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2575469"/>
      </p:ext>
    </p:extLst>
  </p:cSld>
  <p:clrMapOvr>
    <a:masterClrMapping/>
  </p:clrMapOvr>
  <p:transition spd="slow">
    <p:dissolv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4800600" y="533400"/>
            <a:ext cx="3048000" cy="685800"/>
          </a:xfrm>
          <a:prstGeom prst="roundRect">
            <a:avLst/>
          </a:prstGeom>
          <a:gradFill flip="none" rotWithShape="1">
            <a:gsLst>
              <a:gs pos="56000">
                <a:srgbClr val="FFFF00">
                  <a:alpha val="79000"/>
                </a:srgbClr>
              </a:gs>
              <a:gs pos="17999">
                <a:srgbClr val="FEE7F2"/>
              </a:gs>
              <a:gs pos="13000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P‡jv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Qwe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wL</a:t>
            </a:r>
            <a:endParaRPr lang="en-US" sz="4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6106180"/>
            <a:ext cx="3581400" cy="523220"/>
          </a:xfrm>
          <a:prstGeom prst="rect">
            <a:avLst/>
          </a:prstGeom>
          <a:solidFill>
            <a:srgbClr val="66FF9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cwk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mÂvj‡b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kw³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cÖ‡qvRb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28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 descr="muscle 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14061" y="2133601"/>
            <a:ext cx="5343939" cy="31248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595408016"/>
      </p:ext>
    </p:extLst>
  </p:cSld>
  <p:clrMapOvr>
    <a:masterClrMapping/>
  </p:clrMapOvr>
  <p:transition spd="slow">
    <p:wedg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alphaModFix amt="20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2514600" y="228600"/>
            <a:ext cx="4038600" cy="685800"/>
          </a:xfrm>
          <a:prstGeom prst="roundRect">
            <a:avLst/>
          </a:prstGeom>
          <a:gradFill flip="none" rotWithShape="1">
            <a:gsLst>
              <a:gs pos="56000">
                <a:srgbClr val="FFFF00">
                  <a:alpha val="79000"/>
                </a:srgbClr>
              </a:gs>
              <a:gs pos="17999">
                <a:srgbClr val="FEE7F2"/>
              </a:gs>
              <a:gs pos="13000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RxeweÁv‡bi</a:t>
            </a:r>
            <a:r>
              <a:rPr lang="en-US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aviYv</a:t>
            </a:r>
            <a:endParaRPr 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0600" y="1752600"/>
            <a:ext cx="7467600" cy="2062103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  <a:alpha val="2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PjvP‡ji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mgq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cÖvYxi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A½ 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cwiPvjbv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cwk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cwk‡K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Pvjvq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gw¯Í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®‹| 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i³ 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mÂvjb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cwk‡K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†`q Aw·‡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Rb,cywó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I kw³| 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G¸‡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jv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meB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Av‡m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Dw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™¢` †_‡K|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0668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eu‡P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vKvi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cwi‡e‡ki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Dcv`vbB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RxeweÁv‡bi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g~j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wfwË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|</a:t>
            </a:r>
            <a:endParaRPr lang="en-US" sz="28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Flowchart: Punched Tape 7"/>
          <p:cNvSpPr/>
          <p:nvPr/>
        </p:nvSpPr>
        <p:spPr>
          <a:xfrm>
            <a:off x="533400" y="3810000"/>
            <a:ext cx="8001000" cy="2819400"/>
          </a:xfrm>
          <a:prstGeom prst="flowChartPunchedTap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ln>
                  <a:solidFill>
                    <a:srgbClr val="00B050"/>
                  </a:solidFill>
                </a:ln>
                <a:latin typeface="SutonnyMJ" pitchFamily="2" charset="0"/>
                <a:cs typeface="SutonnyMJ" pitchFamily="2" charset="0"/>
              </a:rPr>
              <a:t>                                              </a:t>
            </a:r>
          </a:p>
          <a:p>
            <a:r>
              <a:rPr lang="en-US" sz="24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                                    </a:t>
            </a:r>
            <a:r>
              <a:rPr lang="en-US" sz="2400" b="1" dirty="0" err="1" smtClean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RxeweÁvb</a:t>
            </a:r>
            <a:r>
              <a:rPr lang="en-US" sz="2400" b="1" dirty="0" smtClean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weÁv‡bi</a:t>
            </a:r>
            <a:r>
              <a:rPr lang="en-US" sz="2400" b="1" dirty="0" smtClean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sz="2400" b="1" dirty="0" smtClean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cÖvPxbZg</a:t>
            </a:r>
            <a:r>
              <a:rPr lang="en-US" sz="2400" b="1" dirty="0" smtClean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kvLv</a:t>
            </a:r>
            <a:r>
              <a:rPr lang="en-US" sz="2400" b="1" dirty="0" smtClean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32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weÁv‡bi</a:t>
            </a:r>
            <a:r>
              <a:rPr lang="en-US" sz="32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†h </a:t>
            </a:r>
            <a:r>
              <a:rPr lang="en-US" sz="32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kvLvq</a:t>
            </a:r>
            <a:r>
              <a:rPr lang="en-US" sz="32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Rx‡ei</a:t>
            </a:r>
            <a:r>
              <a:rPr lang="en-US" sz="32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MVY,‰RewbK</a:t>
            </a:r>
            <a:r>
              <a:rPr lang="en-US" sz="32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wµqv</a:t>
            </a:r>
            <a:r>
              <a:rPr lang="en-US" sz="32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Rxeb</a:t>
            </a:r>
            <a:r>
              <a:rPr lang="en-US" sz="32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aviY</a:t>
            </a:r>
            <a:r>
              <a:rPr lang="en-US" sz="32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32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mg¨K</a:t>
            </a:r>
            <a:r>
              <a:rPr lang="en-US" sz="32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‰</a:t>
            </a:r>
            <a:r>
              <a:rPr lang="en-US" sz="32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eÁvwbK</a:t>
            </a:r>
            <a:r>
              <a:rPr lang="en-US" sz="32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Ávb</a:t>
            </a:r>
            <a:r>
              <a:rPr lang="en-US" sz="32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cvIqv</a:t>
            </a:r>
            <a:r>
              <a:rPr lang="en-US" sz="32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sz="32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Zv‡KB</a:t>
            </a:r>
            <a:r>
              <a:rPr lang="en-US" sz="32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32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RxeweÁvb</a:t>
            </a:r>
            <a:r>
              <a:rPr lang="en-US" sz="32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SutonnyMJ" pitchFamily="2" charset="0"/>
              </a:rPr>
              <a:t>(Biology) </a:t>
            </a:r>
            <a:r>
              <a:rPr lang="en-US" sz="32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2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32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5408016"/>
      </p:ext>
    </p:extLst>
  </p:cSld>
  <p:clrMapOvr>
    <a:masterClrMapping/>
  </p:clrMapOvr>
  <p:transition spd="slow">
    <p:dissolv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6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304800"/>
            <a:ext cx="1828800" cy="5041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0400" y="5715000"/>
            <a:ext cx="28956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 descr="FB_IMG_147429322911750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62200" y="228600"/>
            <a:ext cx="1642870" cy="576563"/>
          </a:xfrm>
          <a:prstGeom prst="rect">
            <a:avLst/>
          </a:prstGeom>
          <a:ln w="28575"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IMG_20161128_172001_61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5800" y="228600"/>
            <a:ext cx="1905000" cy="533400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 descr="geraff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10401" y="228600"/>
            <a:ext cx="1828799" cy="604457"/>
          </a:xfrm>
          <a:prstGeom prst="snip2Diag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0" name="Picture 9" descr="living things 1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2400" y="1066800"/>
            <a:ext cx="947057" cy="2362200"/>
          </a:xfrm>
          <a:prstGeom prst="round2DiagRect">
            <a:avLst/>
          </a:prstGeom>
        </p:spPr>
      </p:pic>
      <p:pic>
        <p:nvPicPr>
          <p:cNvPr id="11" name="Picture 10" descr="living things 1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28600" y="3657600"/>
            <a:ext cx="914400" cy="2209800"/>
          </a:xfrm>
          <a:prstGeom prst="rect">
            <a:avLst/>
          </a:prstGeom>
        </p:spPr>
      </p:pic>
      <p:pic>
        <p:nvPicPr>
          <p:cNvPr id="14" name="Picture 13" descr="living things 1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010400" y="5867400"/>
            <a:ext cx="1905000" cy="752475"/>
          </a:xfrm>
          <a:prstGeom prst="rect">
            <a:avLst/>
          </a:prstGeom>
        </p:spPr>
      </p:pic>
      <p:pic>
        <p:nvPicPr>
          <p:cNvPr id="16" name="Picture 15" descr="living things 13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28600" y="5943600"/>
            <a:ext cx="2209800" cy="701039"/>
          </a:xfrm>
          <a:prstGeom prst="round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0" name="Rounded Rectangle 19"/>
          <p:cNvSpPr/>
          <p:nvPr/>
        </p:nvSpPr>
        <p:spPr>
          <a:xfrm>
            <a:off x="3048000" y="914400"/>
            <a:ext cx="3429000" cy="838200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bn-BD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endParaRPr lang="en-US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7" name="Picture 16" descr="living things 6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153400" y="2514600"/>
            <a:ext cx="763480" cy="1447800"/>
          </a:xfrm>
          <a:prstGeom prst="rect">
            <a:avLst/>
          </a:prstGeom>
        </p:spPr>
      </p:pic>
      <p:pic>
        <p:nvPicPr>
          <p:cNvPr id="18" name="Picture 17" descr="living things 7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152660" y="1066800"/>
            <a:ext cx="762739" cy="1295400"/>
          </a:xfrm>
          <a:prstGeom prst="rect">
            <a:avLst/>
          </a:prstGeom>
        </p:spPr>
      </p:pic>
      <p:pic>
        <p:nvPicPr>
          <p:cNvPr id="19" name="Picture 18" descr="living things 8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142737" y="4114800"/>
            <a:ext cx="791047" cy="1676400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1905000" y="2057400"/>
            <a:ext cx="5486400" cy="762000"/>
          </a:xfrm>
          <a:prstGeom prst="roundRect">
            <a:avLst/>
          </a:prstGeom>
          <a:gradFill flip="none" rotWithShape="1">
            <a:gsLst>
              <a:gs pos="0">
                <a:srgbClr val="FFFF00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 t="-100000" r="-100000"/>
          </a:gra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endPara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ü"/>
            </a:pPr>
            <a:endPara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RxeweÁv‡bi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RbK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†K?</a:t>
            </a:r>
          </a:p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                       </a:t>
            </a:r>
          </a:p>
          <a:p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905000" y="3276600"/>
            <a:ext cx="5486400" cy="838200"/>
          </a:xfrm>
          <a:prstGeom prst="roundRect">
            <a:avLst/>
          </a:prstGeom>
          <a:gradFill flip="none" rotWithShape="1">
            <a:gsLst>
              <a:gs pos="0">
                <a:srgbClr val="FFFF00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 t="-100000" r="-100000"/>
          </a:gra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en-US" sz="2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RxeweÁvb</a:t>
            </a:r>
            <a:r>
              <a:rPr lang="en-US" sz="2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Kv‡K</a:t>
            </a:r>
            <a:r>
              <a:rPr lang="en-US" sz="26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6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?</a:t>
            </a:r>
            <a:endParaRPr lang="en-US" sz="2600" b="1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828800" y="4572000"/>
            <a:ext cx="5638800" cy="838200"/>
          </a:xfrm>
          <a:prstGeom prst="roundRect">
            <a:avLst/>
          </a:prstGeom>
          <a:gradFill flip="none" rotWithShape="1">
            <a:gsLst>
              <a:gs pos="0">
                <a:srgbClr val="FFFF00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 t="-100000" r="-100000"/>
          </a:gra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utonnyMJ" pitchFamily="2" charset="0"/>
              </a:rPr>
              <a:t>Biology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K_vwU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Kv_v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DrcwË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?</a:t>
            </a:r>
            <a:endParaRPr lang="en-US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5408016"/>
      </p:ext>
    </p:extLst>
  </p:cSld>
  <p:clrMapOvr>
    <a:masterClrMapping/>
  </p:clrMapOvr>
  <p:transition spd="slow">
    <p:dissolv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371600" y="3886200"/>
            <a:ext cx="6934200" cy="220980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7590F"/>
                </a:solidFill>
                <a:latin typeface="SutonnyMJ" pitchFamily="2" charset="0"/>
                <a:cs typeface="SutonnyMJ" pitchFamily="2" charset="0"/>
              </a:rPr>
              <a:t>GZÿb</a:t>
            </a:r>
            <a:r>
              <a:rPr lang="en-US" sz="4400" b="1" dirty="0" smtClean="0">
                <a:solidFill>
                  <a:srgbClr val="07590F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b="1" dirty="0" err="1" smtClean="0">
                <a:solidFill>
                  <a:srgbClr val="07590F"/>
                </a:solidFill>
                <a:latin typeface="SutonnyMJ" pitchFamily="2" charset="0"/>
                <a:cs typeface="SutonnyMJ" pitchFamily="2" charset="0"/>
              </a:rPr>
              <a:t>kÖwY‡Z</a:t>
            </a:r>
            <a:r>
              <a:rPr lang="en-US" sz="4400" b="1" dirty="0" smtClean="0">
                <a:solidFill>
                  <a:srgbClr val="07590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07590F"/>
                </a:solidFill>
                <a:latin typeface="SutonnyMJ" pitchFamily="2" charset="0"/>
                <a:cs typeface="SutonnyMJ" pitchFamily="2" charset="0"/>
              </a:rPr>
              <a:t>mwµq</a:t>
            </a:r>
            <a:r>
              <a:rPr lang="en-US" sz="4400" b="1" dirty="0" smtClean="0">
                <a:solidFill>
                  <a:srgbClr val="07590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07590F"/>
                </a:solidFill>
                <a:latin typeface="SutonnyMJ" pitchFamily="2" charset="0"/>
                <a:cs typeface="SutonnyMJ" pitchFamily="2" charset="0"/>
              </a:rPr>
              <a:t>AskMÖnY</a:t>
            </a:r>
            <a:r>
              <a:rPr lang="en-US" sz="4400" b="1" dirty="0" smtClean="0">
                <a:solidFill>
                  <a:srgbClr val="07590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07590F"/>
                </a:solidFill>
                <a:latin typeface="SutonnyMJ" pitchFamily="2" charset="0"/>
                <a:cs typeface="SutonnyMJ" pitchFamily="2" charset="0"/>
              </a:rPr>
              <a:t>Kivi</a:t>
            </a:r>
            <a:r>
              <a:rPr lang="en-US" sz="4400" b="1" dirty="0" smtClean="0">
                <a:solidFill>
                  <a:srgbClr val="07590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07590F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4400" b="1" dirty="0" smtClean="0">
                <a:solidFill>
                  <a:srgbClr val="07590F"/>
                </a:solidFill>
                <a:latin typeface="SutonnyMJ" pitchFamily="2" charset="0"/>
                <a:cs typeface="SutonnyMJ" pitchFamily="2" charset="0"/>
              </a:rPr>
              <a:t>¨ †</a:t>
            </a:r>
            <a:r>
              <a:rPr lang="en-US" sz="4400" b="1" dirty="0" err="1" smtClean="0">
                <a:solidFill>
                  <a:srgbClr val="07590F"/>
                </a:solidFill>
                <a:latin typeface="SutonnyMJ" pitchFamily="2" charset="0"/>
                <a:cs typeface="SutonnyMJ" pitchFamily="2" charset="0"/>
              </a:rPr>
              <a:t>Zvgv‡`i</a:t>
            </a:r>
            <a:r>
              <a:rPr lang="en-US" sz="4400" b="1" dirty="0" smtClean="0">
                <a:solidFill>
                  <a:srgbClr val="07590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07590F"/>
                </a:solidFill>
                <a:latin typeface="SutonnyMJ" pitchFamily="2" charset="0"/>
                <a:cs typeface="SutonnyMJ" pitchFamily="2" charset="0"/>
              </a:rPr>
              <a:t>mKj‡K</a:t>
            </a:r>
            <a:r>
              <a:rPr lang="bn-BD" sz="4400" b="1" dirty="0" smtClean="0">
                <a:solidFill>
                  <a:srgbClr val="07590F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/>
            <a:r>
              <a:rPr lang="bn-BD" sz="4400" b="1" dirty="0" smtClean="0">
                <a:solidFill>
                  <a:srgbClr val="07590F"/>
                </a:solidFill>
                <a:latin typeface="NikoshBAN" pitchFamily="2" charset="0"/>
                <a:cs typeface="NikoshBAN" pitchFamily="2" charset="0"/>
              </a:rPr>
              <a:t>ধন্যবাদ।</a:t>
            </a:r>
            <a:endParaRPr lang="en-US" sz="4400" b="1" dirty="0" smtClean="0">
              <a:solidFill>
                <a:srgbClr val="07590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38200" y="838200"/>
            <a:ext cx="7391400" cy="2209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07590F"/>
                </a:solidFill>
                <a:latin typeface="NikoshBAN" pitchFamily="2" charset="0"/>
                <a:cs typeface="NikoshBAN" pitchFamily="2" charset="0"/>
              </a:rPr>
              <a:t>নবম শ্রেণির ১ম ক্লাসে</a:t>
            </a:r>
          </a:p>
          <a:p>
            <a:pPr algn="ctr"/>
            <a:r>
              <a:rPr lang="bn-BD" sz="4800" b="1" dirty="0" smtClean="0">
                <a:solidFill>
                  <a:srgbClr val="07590F"/>
                </a:solidFill>
                <a:latin typeface="NikoshBAN" pitchFamily="2" charset="0"/>
                <a:cs typeface="NikoshBAN" pitchFamily="2" charset="0"/>
              </a:rPr>
              <a:t>জীববিজ্ঞানের ধারণামূলক এই পাঠে--</a:t>
            </a:r>
            <a:endParaRPr lang="en-US" sz="4800" b="1" dirty="0" smtClean="0">
              <a:solidFill>
                <a:srgbClr val="07590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5887480"/>
      </p:ext>
    </p:extLst>
  </p:cSld>
  <p:clrMapOvr>
    <a:masterClrMapping/>
  </p:clrMapOvr>
  <p:transition spd="slow">
    <p:dissolv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pic>
        <p:nvPicPr>
          <p:cNvPr id="5" name="Picture 4" descr="Thank you"/>
          <p:cNvPicPr>
            <a:picLocks noChangeAspect="1" noChangeArrowheads="1" noCrop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0318" y="1229149"/>
            <a:ext cx="8001682" cy="4790651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  <p:transition spd="slow">
    <p:dissolv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0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DSC035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4267200" y="6248400"/>
            <a:ext cx="3048000" cy="2286000"/>
          </a:xfrm>
          <a:prstGeom prst="rect">
            <a:avLst/>
          </a:prstGeom>
        </p:spPr>
      </p:pic>
      <p:pic>
        <p:nvPicPr>
          <p:cNvPr id="25" name="Picture 24" descr="DSC035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4267200" y="3581400"/>
            <a:ext cx="2821800" cy="211635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371600" y="304800"/>
            <a:ext cx="6019800" cy="76944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44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fŠZ</a:t>
            </a:r>
            <a:r>
              <a:rPr lang="en-US" sz="44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RxeweÁv‡bi</a:t>
            </a:r>
            <a:r>
              <a:rPr lang="en-US" sz="44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kvLvmg~nt</a:t>
            </a:r>
            <a:endParaRPr lang="en-US" sz="44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95400" y="1794748"/>
            <a:ext cx="1447800" cy="1558052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7</a:t>
            </a:r>
            <a:endParaRPr lang="en-US" sz="6600" b="1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8600" y="1676400"/>
            <a:ext cx="4876800" cy="43434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04800" y="2971800"/>
            <a:ext cx="3505200" cy="2438400"/>
          </a:xfrm>
          <a:prstGeom prst="roundRect">
            <a:avLst/>
          </a:prstGeom>
          <a:gradFill>
            <a:gsLst>
              <a:gs pos="5000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</a:gra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eskMwZwe`¨v</a:t>
            </a:r>
            <a:endParaRPr lang="en-US" sz="5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tonnyMJ" pitchFamily="2" charset="0"/>
              </a:rPr>
              <a:t>Genetics</a:t>
            </a:r>
            <a:r>
              <a:rPr 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                      </a:t>
            </a:r>
            <a:endParaRPr lang="en-US" sz="4000" b="1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5408016"/>
      </p:ext>
    </p:extLst>
  </p:cSld>
  <p:clrMapOvr>
    <a:masterClrMapping/>
  </p:clrMapOvr>
  <p:transition spd="slow">
    <p:dissolv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0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DSC035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4267200" y="6248400"/>
            <a:ext cx="3048000" cy="2286000"/>
          </a:xfrm>
          <a:prstGeom prst="rect">
            <a:avLst/>
          </a:prstGeom>
        </p:spPr>
      </p:pic>
      <p:pic>
        <p:nvPicPr>
          <p:cNvPr id="25" name="Picture 24" descr="DSC035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4267200" y="3581400"/>
            <a:ext cx="2821800" cy="211635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371600" y="304800"/>
            <a:ext cx="6019800" cy="76944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44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fŠZ</a:t>
            </a:r>
            <a:r>
              <a:rPr lang="en-US" sz="44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RxeweÁv‡bi</a:t>
            </a:r>
            <a:r>
              <a:rPr lang="en-US" sz="44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kvLvmg~nt</a:t>
            </a:r>
            <a:endParaRPr lang="en-US" sz="44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1600" y="1524000"/>
            <a:ext cx="1447800" cy="1558052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8</a:t>
            </a:r>
            <a:endParaRPr lang="en-US" sz="6600" b="1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4800" y="2701052"/>
            <a:ext cx="3886200" cy="2438400"/>
          </a:xfrm>
          <a:prstGeom prst="roundRect">
            <a:avLst/>
          </a:prstGeom>
          <a:gradFill>
            <a:gsLst>
              <a:gs pos="5000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</a:gra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A0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weeZ©bwe`¨v</a:t>
            </a:r>
            <a:endParaRPr lang="en-US" sz="5400" b="1" dirty="0" smtClean="0">
              <a:solidFill>
                <a:srgbClr val="A007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utonnyMJ" pitchFamily="2" charset="0"/>
              </a:rPr>
              <a:t>Evolution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                      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7200" y="1905000"/>
            <a:ext cx="4800600" cy="3754693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</p:spPr>
      </p:pic>
    </p:spTree>
    <p:extLst>
      <p:ext uri="{BB962C8B-B14F-4D97-AF65-F5344CB8AC3E}">
        <p14:creationId xmlns:p14="http://schemas.microsoft.com/office/powerpoint/2010/main" xmlns="" val="595408016"/>
      </p:ext>
    </p:extLst>
  </p:cSld>
  <p:clrMapOvr>
    <a:masterClrMapping/>
  </p:clrMapOvr>
  <p:transition spd="slow">
    <p:dissolv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0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DSC035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4267200" y="6248400"/>
            <a:ext cx="3048000" cy="2286000"/>
          </a:xfrm>
          <a:prstGeom prst="rect">
            <a:avLst/>
          </a:prstGeom>
        </p:spPr>
      </p:pic>
      <p:pic>
        <p:nvPicPr>
          <p:cNvPr id="25" name="Picture 24" descr="DSC035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4267200" y="3581400"/>
            <a:ext cx="2821800" cy="211635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371600" y="304800"/>
            <a:ext cx="6019800" cy="76944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44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fŠZ</a:t>
            </a:r>
            <a:r>
              <a:rPr lang="en-US" sz="44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RxeweÁv‡bi</a:t>
            </a:r>
            <a:r>
              <a:rPr lang="en-US" sz="44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kvLvmg~nt</a:t>
            </a:r>
            <a:endParaRPr lang="en-US" sz="44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1524000"/>
            <a:ext cx="1447800" cy="1558052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9</a:t>
            </a:r>
            <a:endParaRPr lang="en-US" sz="6600" b="1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4800" y="2701052"/>
            <a:ext cx="3276600" cy="2438400"/>
          </a:xfrm>
          <a:prstGeom prst="roundRect">
            <a:avLst/>
          </a:prstGeom>
          <a:gradFill>
            <a:gsLst>
              <a:gs pos="5000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</a:gra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A0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ev¯‘we`¨v</a:t>
            </a:r>
            <a:endParaRPr lang="en-US" sz="5400" b="1" dirty="0" smtClean="0">
              <a:solidFill>
                <a:srgbClr val="A007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utonnyMJ" pitchFamily="2" charset="0"/>
              </a:rPr>
              <a:t>Ecology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                      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6200" y="1828800"/>
            <a:ext cx="5015780" cy="4038600"/>
          </a:xfrm>
          <a:prstGeom prst="rect">
            <a:avLst/>
          </a:prstGeom>
          <a:ln>
            <a:solidFill>
              <a:srgbClr val="FF0000"/>
            </a:solidFill>
            <a:prstDash val="sysDash"/>
          </a:ln>
        </p:spPr>
      </p:pic>
    </p:spTree>
    <p:extLst>
      <p:ext uri="{BB962C8B-B14F-4D97-AF65-F5344CB8AC3E}">
        <p14:creationId xmlns:p14="http://schemas.microsoft.com/office/powerpoint/2010/main" xmlns="" val="595408016"/>
      </p:ext>
    </p:extLst>
  </p:cSld>
  <p:clrMapOvr>
    <a:masterClrMapping/>
  </p:clrMapOvr>
  <p:transition spd="slow">
    <p:dissolv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0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1371600" y="304800"/>
            <a:ext cx="6019800" cy="76944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44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fŠZ</a:t>
            </a:r>
            <a:r>
              <a:rPr lang="en-US" sz="44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RxeweÁv‡bi</a:t>
            </a:r>
            <a:r>
              <a:rPr lang="en-US" sz="44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kvLvmg~nt</a:t>
            </a:r>
            <a:endParaRPr lang="en-US" sz="44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1600" y="1524000"/>
            <a:ext cx="1447800" cy="1558052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10</a:t>
            </a:r>
            <a:endParaRPr lang="en-US" sz="6600" b="1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4800" y="2701052"/>
            <a:ext cx="3657600" cy="2438400"/>
          </a:xfrm>
          <a:prstGeom prst="roundRect">
            <a:avLst/>
          </a:prstGeom>
          <a:gradFill>
            <a:gsLst>
              <a:gs pos="5000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</a:gra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A0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G‡ÐvµvB‡bvjwR</a:t>
            </a:r>
            <a:endParaRPr lang="en-US" sz="4000" b="1" dirty="0" smtClean="0">
              <a:solidFill>
                <a:srgbClr val="A007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utonnyMJ" pitchFamily="2" charset="0"/>
              </a:rPr>
              <a:t>Endocrinology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                      </a:t>
            </a:r>
            <a:endParaRPr lang="en-US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9" name="Picture 8" descr="glands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600200"/>
            <a:ext cx="3810000" cy="481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5408016"/>
      </p:ext>
    </p:extLst>
  </p:cSld>
  <p:clrMapOvr>
    <a:masterClrMapping/>
  </p:clrMapOvr>
  <p:transition spd="slow">
    <p:dissolv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0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DSC035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4267200" y="6248400"/>
            <a:ext cx="3048000" cy="2286000"/>
          </a:xfrm>
          <a:prstGeom prst="rect">
            <a:avLst/>
          </a:prstGeom>
        </p:spPr>
      </p:pic>
      <p:pic>
        <p:nvPicPr>
          <p:cNvPr id="25" name="Picture 24" descr="DSC035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4267200" y="3581400"/>
            <a:ext cx="2821800" cy="211635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371600" y="304800"/>
            <a:ext cx="6019800" cy="76944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44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fŠZ</a:t>
            </a:r>
            <a:r>
              <a:rPr lang="en-US" sz="44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RxeweÁv‡bi</a:t>
            </a:r>
            <a:r>
              <a:rPr lang="en-US" sz="44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kvLvmg~nt</a:t>
            </a:r>
            <a:endParaRPr lang="en-US" sz="44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1524000"/>
            <a:ext cx="1447800" cy="1558052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11</a:t>
            </a:r>
            <a:endParaRPr lang="en-US" sz="6600" b="1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4800" y="2701052"/>
            <a:ext cx="3429000" cy="2438400"/>
          </a:xfrm>
          <a:prstGeom prst="roundRect">
            <a:avLst/>
          </a:prstGeom>
          <a:gradFill>
            <a:gsLst>
              <a:gs pos="5000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</a:gra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A0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Rxef</a:t>
            </a:r>
            <a:r>
              <a:rPr lang="en-US" sz="5400" b="1" dirty="0" smtClean="0">
                <a:solidFill>
                  <a:srgbClr val="A0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‚‡</a:t>
            </a:r>
            <a:r>
              <a:rPr lang="en-US" sz="5400" b="1" dirty="0" err="1" smtClean="0">
                <a:solidFill>
                  <a:srgbClr val="A0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Mvj</a:t>
            </a:r>
            <a:endParaRPr lang="en-US" sz="5400" b="1" dirty="0" smtClean="0">
              <a:solidFill>
                <a:srgbClr val="A007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utonnyMJ" pitchFamily="2" charset="0"/>
              </a:rPr>
              <a:t>Biogeography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                      </a:t>
            </a:r>
            <a:endParaRPr lang="en-US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1626" y="3971925"/>
            <a:ext cx="4699974" cy="27931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8308" y="1381125"/>
            <a:ext cx="4627145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5408016"/>
      </p:ext>
    </p:extLst>
  </p:cSld>
  <p:clrMapOvr>
    <a:masterClrMapping/>
  </p:clrMapOvr>
  <p:transition spd="slow">
    <p:dissolv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4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SC04321.JPG"/>
          <p:cNvPicPr>
            <a:picLocks noChangeAspect="1"/>
          </p:cNvPicPr>
          <p:nvPr/>
        </p:nvPicPr>
        <p:blipFill>
          <a:blip r:embed="rId3" cstate="print">
            <a:lum bright="20000" contrast="40000"/>
          </a:blip>
          <a:srcRect l="40042"/>
          <a:stretch>
            <a:fillRect/>
          </a:stretch>
        </p:blipFill>
        <p:spPr>
          <a:xfrm>
            <a:off x="4953000" y="166251"/>
            <a:ext cx="3962400" cy="5275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57200" y="4572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পরিচিতিঃ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57800" y="5604175"/>
            <a:ext cx="3200400" cy="533400"/>
          </a:xfrm>
          <a:prstGeom prst="rect">
            <a:avLst/>
          </a:prstGeom>
          <a:solidFill>
            <a:srgbClr val="66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মোবাইলঃ ০১৭১১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২০৭৯১৪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76800" y="6213775"/>
            <a:ext cx="4114800" cy="381000"/>
          </a:xfrm>
          <a:prstGeom prst="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+mj-lt"/>
                <a:cs typeface="SutonnyMJ" pitchFamily="2" charset="0"/>
              </a:rPr>
              <a:t>e-mail: golammostofaap@gmail.com</a:t>
            </a:r>
            <a:endParaRPr lang="en-US" sz="2000" b="1" dirty="0">
              <a:solidFill>
                <a:srgbClr val="FF0000"/>
              </a:solidFill>
              <a:latin typeface="+mj-lt"/>
              <a:cs typeface="SutonnyMJ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28600" y="1447800"/>
            <a:ext cx="4572000" cy="33528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81461" y="3134380"/>
            <a:ext cx="3533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সহকারি অধ্যাপক (জীববিজ্ঞান)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152400" y="2445605"/>
            <a:ext cx="44196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bn-BD" sz="4800" b="1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 গোলাম মোস্তফা</a:t>
            </a:r>
            <a:endParaRPr lang="en-US" sz="3200" b="1" cap="none" spc="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4800600"/>
            <a:ext cx="47244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bn-BD" sz="3600" b="1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বেগুনহাটি ফাজিল ডিগ্রি মাদ্রাসা</a:t>
            </a:r>
            <a:endParaRPr lang="en-US" sz="2000" b="1" cap="none" spc="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4383" y="5486400"/>
            <a:ext cx="32223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bn-BD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কাপাসিয়া,গাজীপুর।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1" grpId="0" animBg="1"/>
      <p:bldP spid="13" grpId="0"/>
      <p:bldP spid="17" grpId="0"/>
      <p:bldP spid="10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DSC035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4267200" y="6248400"/>
            <a:ext cx="3048000" cy="2286000"/>
          </a:xfrm>
          <a:prstGeom prst="rect">
            <a:avLst/>
          </a:prstGeom>
        </p:spPr>
      </p:pic>
      <p:pic>
        <p:nvPicPr>
          <p:cNvPr id="25" name="Picture 24" descr="DSC035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4267200" y="3581400"/>
            <a:ext cx="2821800" cy="211635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371600" y="304800"/>
            <a:ext cx="6019800" cy="76944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4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fŠZ</a:t>
            </a:r>
            <a:r>
              <a:rPr lang="en-US" sz="4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RxeweÁv‡bi</a:t>
            </a:r>
            <a:r>
              <a:rPr lang="en-US" sz="4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kvLvmg~nt</a:t>
            </a:r>
            <a:endParaRPr lang="en-US" sz="44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" y="1306056"/>
            <a:ext cx="5105400" cy="5323344"/>
          </a:xfrm>
          <a:prstGeom prst="ellipse">
            <a:avLst/>
          </a:prstGeom>
          <a:solidFill>
            <a:srgbClr val="00B050"/>
          </a:solidFill>
          <a:ln w="38100">
            <a:solidFill>
              <a:srgbClr val="FFFF00"/>
            </a:solidFill>
          </a:ln>
          <a:effectLst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A½ms¯’vbwe`¨v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40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kÖwYweb¨vmwe`¨v</a:t>
            </a:r>
            <a:endParaRPr lang="en-US" sz="4000" b="1" dirty="0" smtClean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40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kvixiwe`¨v</a:t>
            </a:r>
            <a:endParaRPr lang="en-US" sz="4000" b="1" dirty="0" smtClean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40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wn</a:t>
            </a:r>
            <a:r>
              <a:rPr lang="en-US" sz="40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‡÷</a:t>
            </a:r>
            <a:r>
              <a:rPr lang="en-US" sz="40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vjwR</a:t>
            </a:r>
            <a:endParaRPr lang="en-US" sz="4000" b="1" dirty="0" smtClean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40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åƒYwe`¨v</a:t>
            </a:r>
            <a:endParaRPr lang="en-US" sz="4000" b="1" dirty="0" smtClean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40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Kvlwe`¨v</a:t>
            </a:r>
            <a:endParaRPr lang="en-US" sz="4000" b="1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67200" y="1866840"/>
            <a:ext cx="4876800" cy="4457760"/>
          </a:xfrm>
          <a:prstGeom prst="ellipse">
            <a:avLst/>
          </a:prstGeom>
          <a:solidFill>
            <a:srgbClr val="00B050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40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7.  </a:t>
            </a:r>
            <a:r>
              <a:rPr lang="en-US" sz="40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eskMwZwe`¨v</a:t>
            </a:r>
            <a:r>
              <a:rPr lang="en-US" sz="40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 marL="742950" indent="-742950"/>
            <a:r>
              <a:rPr lang="en-US" sz="40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8.  </a:t>
            </a:r>
            <a:r>
              <a:rPr lang="en-US" sz="40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weeZ©bwe`¨v</a:t>
            </a:r>
            <a:endParaRPr lang="en-US" sz="4000" b="1" dirty="0" smtClean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pPr marL="742950" indent="-742950"/>
            <a:r>
              <a:rPr lang="en-US" sz="40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9.  </a:t>
            </a:r>
            <a:r>
              <a:rPr lang="en-US" sz="40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ev¯‘we`¨v</a:t>
            </a:r>
            <a:endParaRPr lang="en-US" sz="4000" b="1" dirty="0" smtClean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pPr marL="742950" indent="-742950"/>
            <a:r>
              <a:rPr lang="en-US" sz="40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10.G‡ÐvµvB‡bvjwR</a:t>
            </a:r>
          </a:p>
          <a:p>
            <a:pPr marL="742950" indent="-742950"/>
            <a:r>
              <a:rPr lang="en-US" sz="40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11. </a:t>
            </a:r>
            <a:r>
              <a:rPr lang="en-US" sz="40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Rxef</a:t>
            </a:r>
            <a:r>
              <a:rPr lang="en-US" sz="40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‚‡</a:t>
            </a:r>
            <a:r>
              <a:rPr lang="en-US" sz="40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Mvj</a:t>
            </a:r>
            <a:endParaRPr lang="en-US" sz="4000" b="1" dirty="0" smtClean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5408016"/>
      </p:ext>
    </p:extLst>
  </p:cSld>
  <p:clrMapOvr>
    <a:masterClrMapping/>
  </p:clrMapOvr>
  <p:transition spd="slow">
    <p:dissolv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DSC035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4267200" y="6248400"/>
            <a:ext cx="3048000" cy="2286000"/>
          </a:xfrm>
          <a:prstGeom prst="rect">
            <a:avLst/>
          </a:prstGeom>
        </p:spPr>
      </p:pic>
      <p:pic>
        <p:nvPicPr>
          <p:cNvPr id="25" name="Picture 24" descr="DSC035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4267200" y="3581400"/>
            <a:ext cx="2821800" cy="211635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743200" y="1371600"/>
            <a:ext cx="3124200" cy="76944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GKK </a:t>
            </a:r>
            <a:r>
              <a:rPr lang="en-US" sz="4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KvR</a:t>
            </a:r>
            <a:endParaRPr lang="en-US" sz="44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3276600"/>
            <a:ext cx="8686800" cy="83099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marL="742950" indent="-742950" algn="ctr"/>
            <a:r>
              <a:rPr lang="en-US" sz="4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RxeweÁv‡bi</a:t>
            </a:r>
            <a:r>
              <a:rPr lang="en-US" sz="4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5wU †</a:t>
            </a:r>
            <a:r>
              <a:rPr lang="en-US" sz="4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fŠZ</a:t>
            </a:r>
            <a:r>
              <a:rPr lang="en-US" sz="4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kvLvi</a:t>
            </a:r>
            <a:r>
              <a:rPr lang="en-US" sz="4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bvg</a:t>
            </a:r>
            <a:r>
              <a:rPr lang="en-US" sz="4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wjL</a:t>
            </a:r>
            <a:r>
              <a:rPr lang="en-US" sz="4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 </a:t>
            </a:r>
          </a:p>
        </p:txBody>
      </p:sp>
    </p:spTree>
    <p:extLst>
      <p:ext uri="{BB962C8B-B14F-4D97-AF65-F5344CB8AC3E}">
        <p14:creationId xmlns:p14="http://schemas.microsoft.com/office/powerpoint/2010/main" xmlns="" val="595408016"/>
      </p:ext>
    </p:extLst>
  </p:cSld>
  <p:clrMapOvr>
    <a:masterClrMapping/>
  </p:clrMapOvr>
  <p:transition spd="slow">
    <p:dissolv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7338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কাজ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76200"/>
            <a:ext cx="8915400" cy="40386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04800" y="4572000"/>
            <a:ext cx="8534400" cy="213360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cv÷v‡i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RxeweÁv‡bi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fŠZ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kvLvmg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~‡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ni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bvg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cÖZ¨KwUi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Av‡jvP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wel‡qi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ZvwjKv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kÖwY‡Z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Dc¯’vcb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Ki‡e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4000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0131676"/>
      </p:ext>
    </p:extLst>
  </p:cSld>
  <p:clrMapOvr>
    <a:masterClrMapping/>
  </p:clrMapOvr>
  <p:transition spd="slow">
    <p:dissolv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35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143000" y="4267200"/>
            <a:ext cx="6934200" cy="220980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7590F"/>
                </a:solidFill>
                <a:latin typeface="SutonnyMJ" pitchFamily="2" charset="0"/>
                <a:cs typeface="SutonnyMJ" pitchFamily="2" charset="0"/>
              </a:rPr>
              <a:t>GZÿb</a:t>
            </a:r>
            <a:r>
              <a:rPr lang="en-US" sz="4400" b="1" dirty="0" smtClean="0">
                <a:solidFill>
                  <a:srgbClr val="07590F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b="1" dirty="0" err="1" smtClean="0">
                <a:solidFill>
                  <a:srgbClr val="07590F"/>
                </a:solidFill>
                <a:latin typeface="SutonnyMJ" pitchFamily="2" charset="0"/>
                <a:cs typeface="SutonnyMJ" pitchFamily="2" charset="0"/>
              </a:rPr>
              <a:t>kÖwY‡Z</a:t>
            </a:r>
            <a:r>
              <a:rPr lang="en-US" sz="4400" b="1" dirty="0" smtClean="0">
                <a:solidFill>
                  <a:srgbClr val="07590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07590F"/>
                </a:solidFill>
                <a:latin typeface="SutonnyMJ" pitchFamily="2" charset="0"/>
                <a:cs typeface="SutonnyMJ" pitchFamily="2" charset="0"/>
              </a:rPr>
              <a:t>mwµq</a:t>
            </a:r>
            <a:r>
              <a:rPr lang="en-US" sz="4400" b="1" dirty="0" smtClean="0">
                <a:solidFill>
                  <a:srgbClr val="07590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07590F"/>
                </a:solidFill>
                <a:latin typeface="SutonnyMJ" pitchFamily="2" charset="0"/>
                <a:cs typeface="SutonnyMJ" pitchFamily="2" charset="0"/>
              </a:rPr>
              <a:t>AskMÖnY</a:t>
            </a:r>
            <a:r>
              <a:rPr lang="en-US" sz="4400" b="1" dirty="0" smtClean="0">
                <a:solidFill>
                  <a:srgbClr val="07590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07590F"/>
                </a:solidFill>
                <a:latin typeface="SutonnyMJ" pitchFamily="2" charset="0"/>
                <a:cs typeface="SutonnyMJ" pitchFamily="2" charset="0"/>
              </a:rPr>
              <a:t>Kivi</a:t>
            </a:r>
            <a:r>
              <a:rPr lang="en-US" sz="4400" b="1" dirty="0" smtClean="0">
                <a:solidFill>
                  <a:srgbClr val="07590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07590F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4400" b="1" dirty="0" smtClean="0">
                <a:solidFill>
                  <a:srgbClr val="07590F"/>
                </a:solidFill>
                <a:latin typeface="SutonnyMJ" pitchFamily="2" charset="0"/>
                <a:cs typeface="SutonnyMJ" pitchFamily="2" charset="0"/>
              </a:rPr>
              <a:t>¨ †</a:t>
            </a:r>
            <a:r>
              <a:rPr lang="en-US" sz="4400" b="1" dirty="0" err="1" smtClean="0">
                <a:solidFill>
                  <a:srgbClr val="07590F"/>
                </a:solidFill>
                <a:latin typeface="SutonnyMJ" pitchFamily="2" charset="0"/>
                <a:cs typeface="SutonnyMJ" pitchFamily="2" charset="0"/>
              </a:rPr>
              <a:t>Zvgv‡`i</a:t>
            </a:r>
            <a:r>
              <a:rPr lang="en-US" sz="4400" b="1" dirty="0" smtClean="0">
                <a:solidFill>
                  <a:srgbClr val="07590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07590F"/>
                </a:solidFill>
                <a:latin typeface="SutonnyMJ" pitchFamily="2" charset="0"/>
                <a:cs typeface="SutonnyMJ" pitchFamily="2" charset="0"/>
              </a:rPr>
              <a:t>mKj‡K</a:t>
            </a:r>
            <a:r>
              <a:rPr lang="en-US" sz="4400" b="1" dirty="0" smtClean="0">
                <a:solidFill>
                  <a:srgbClr val="07590F"/>
                </a:solidFill>
                <a:latin typeface="SutonnyMJ" pitchFamily="2" charset="0"/>
                <a:cs typeface="SutonnyMJ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805887480"/>
      </p:ext>
    </p:extLst>
  </p:cSld>
  <p:clrMapOvr>
    <a:masterClrMapping/>
  </p:clrMapOvr>
  <p:transition spd="slow">
    <p:dissolv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6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pic>
        <p:nvPicPr>
          <p:cNvPr id="5" name="Picture 4" descr="Thank you"/>
          <p:cNvPicPr>
            <a:picLocks noChangeAspect="1" noChangeArrowheads="1" noCrop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85118" y="1143000"/>
            <a:ext cx="8001682" cy="4485851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  <p:transition spd="slow">
    <p:dissolv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alphaModFix amt="8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ngiosperm-4.jpg"/>
          <p:cNvPicPr>
            <a:picLocks noChangeAspect="1"/>
          </p:cNvPicPr>
          <p:nvPr/>
        </p:nvPicPr>
        <p:blipFill>
          <a:blip r:embed="rId4" cstate="print"/>
          <a:srcRect l="16970" r="15152" b="2703"/>
          <a:stretch>
            <a:fillRect/>
          </a:stretch>
        </p:blipFill>
        <p:spPr>
          <a:xfrm>
            <a:off x="5715000" y="0"/>
            <a:ext cx="3429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43000" y="5334000"/>
            <a:ext cx="33105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সময়ঃ ৪০ মিনিট</a:t>
            </a:r>
            <a:endParaRPr lang="en-US" sz="3200" b="1" dirty="0" smtClean="0">
              <a:solidFill>
                <a:srgbClr val="00FFFF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bn-BD" sz="3200" b="1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তারিখঃ ০২ / ০১ / ২০১৭</a:t>
            </a:r>
            <a:endParaRPr lang="en-US" sz="3200" b="1" dirty="0" smtClean="0">
              <a:solidFill>
                <a:srgbClr val="00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0" y="3969603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১ম পাঠ</a:t>
            </a:r>
            <a:endParaRPr lang="en-US" sz="4800" b="1" dirty="0" smtClean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3406914"/>
            <a:ext cx="37769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১ম অধ্যায় (জীবন পাঠ)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1524000"/>
            <a:ext cx="488306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 জীববিজ্ঞান</a:t>
            </a:r>
            <a:endParaRPr lang="en-US" sz="6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00200" y="5334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নবম শ্রেণি</a:t>
            </a:r>
            <a:endParaRPr lang="en-US" sz="5400" b="1" dirty="0" smtClean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9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alphaModFix amt="4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28600" y="304800"/>
            <a:ext cx="2895600" cy="1676400"/>
          </a:xfrm>
          <a:prstGeom prst="roundRect">
            <a:avLst/>
          </a:prstGeom>
          <a:gradFill flip="none" rotWithShape="1">
            <a:gsLst>
              <a:gs pos="56000">
                <a:srgbClr val="FFFF00">
                  <a:alpha val="79000"/>
                </a:srgbClr>
              </a:gs>
              <a:gs pos="17999">
                <a:srgbClr val="FEE7F2"/>
              </a:gs>
              <a:gs pos="13000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r>
              <a:rPr lang="bn-BD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তোমরা</a:t>
            </a:r>
          </a:p>
          <a:p>
            <a:r>
              <a:rPr lang="bn-BD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কী দেখছো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5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8600" y="5638800"/>
            <a:ext cx="2895600" cy="990600"/>
          </a:xfrm>
          <a:prstGeom prst="roundRect">
            <a:avLst/>
          </a:prstGeom>
          <a:gradFill flip="none" rotWithShape="1">
            <a:gsLst>
              <a:gs pos="56000">
                <a:srgbClr val="FFFF00">
                  <a:alpha val="79000"/>
                </a:srgbClr>
              </a:gs>
              <a:gs pos="17999">
                <a:srgbClr val="FEE7F2"/>
              </a:gs>
              <a:gs pos="13000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/>
            <a:r>
              <a:rPr lang="bn-BD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জড় ও জীব</a:t>
            </a:r>
            <a:endParaRPr lang="en-US" sz="4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3" name="Picture 12" descr="living things 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10400" y="3897339"/>
            <a:ext cx="1981200" cy="1208061"/>
          </a:xfrm>
          <a:prstGeom prst="rect">
            <a:avLst/>
          </a:prstGeom>
        </p:spPr>
      </p:pic>
      <p:pic>
        <p:nvPicPr>
          <p:cNvPr id="15" name="Picture 14" descr="living things 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67600" y="1600200"/>
            <a:ext cx="1524000" cy="943574"/>
          </a:xfrm>
          <a:prstGeom prst="rect">
            <a:avLst/>
          </a:prstGeom>
        </p:spPr>
      </p:pic>
      <p:pic>
        <p:nvPicPr>
          <p:cNvPr id="24" name="Picture 23" descr="non living things 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6600" y="381000"/>
            <a:ext cx="1297236" cy="916346"/>
          </a:xfrm>
          <a:prstGeom prst="rect">
            <a:avLst/>
          </a:prstGeom>
        </p:spPr>
      </p:pic>
      <p:pic>
        <p:nvPicPr>
          <p:cNvPr id="25" name="Picture 24" descr="non living things 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24400" y="381000"/>
            <a:ext cx="1368075" cy="914400"/>
          </a:xfrm>
          <a:prstGeom prst="rect">
            <a:avLst/>
          </a:prstGeom>
        </p:spPr>
      </p:pic>
      <p:pic>
        <p:nvPicPr>
          <p:cNvPr id="19" name="Picture 18" descr="living things 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24400" y="1447800"/>
            <a:ext cx="1028625" cy="990600"/>
          </a:xfrm>
          <a:prstGeom prst="rect">
            <a:avLst/>
          </a:prstGeom>
        </p:spPr>
      </p:pic>
      <p:pic>
        <p:nvPicPr>
          <p:cNvPr id="20" name="Picture 19" descr="living things 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248400" y="381000"/>
            <a:ext cx="1124013" cy="990600"/>
          </a:xfrm>
          <a:prstGeom prst="rect">
            <a:avLst/>
          </a:prstGeom>
        </p:spPr>
      </p:pic>
      <p:pic>
        <p:nvPicPr>
          <p:cNvPr id="21" name="Picture 20" descr="living things 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162800" y="2590800"/>
            <a:ext cx="1905000" cy="1219200"/>
          </a:xfrm>
          <a:prstGeom prst="rect">
            <a:avLst/>
          </a:prstGeom>
        </p:spPr>
      </p:pic>
      <p:pic>
        <p:nvPicPr>
          <p:cNvPr id="26" name="Picture 25" descr="living things 10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029200" y="3733800"/>
            <a:ext cx="1752600" cy="1314450"/>
          </a:xfrm>
          <a:prstGeom prst="rect">
            <a:avLst/>
          </a:prstGeom>
        </p:spPr>
      </p:pic>
      <p:pic>
        <p:nvPicPr>
          <p:cNvPr id="27" name="Picture 26" descr="living things 11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429000" y="5257800"/>
            <a:ext cx="1371600" cy="1371600"/>
          </a:xfrm>
          <a:prstGeom prst="rect">
            <a:avLst/>
          </a:prstGeom>
        </p:spPr>
      </p:pic>
      <p:pic>
        <p:nvPicPr>
          <p:cNvPr id="32" name="Picture 31" descr="non living things 6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467600" y="381000"/>
            <a:ext cx="1600200" cy="1022599"/>
          </a:xfrm>
          <a:prstGeom prst="rect">
            <a:avLst/>
          </a:prstGeom>
        </p:spPr>
      </p:pic>
      <p:pic>
        <p:nvPicPr>
          <p:cNvPr id="33" name="Picture 32" descr="non living things 7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867400" y="1524000"/>
            <a:ext cx="1524000" cy="997727"/>
          </a:xfrm>
          <a:prstGeom prst="rect">
            <a:avLst/>
          </a:prstGeom>
        </p:spPr>
      </p:pic>
      <p:pic>
        <p:nvPicPr>
          <p:cNvPr id="34" name="Picture 33" descr="non living things 8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467600" y="5181600"/>
            <a:ext cx="1371600" cy="1371600"/>
          </a:xfrm>
          <a:prstGeom prst="rect">
            <a:avLst/>
          </a:prstGeom>
        </p:spPr>
      </p:pic>
      <p:pic>
        <p:nvPicPr>
          <p:cNvPr id="35" name="Picture 34" descr="non living things 9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724400" y="2667000"/>
            <a:ext cx="2438400" cy="1097957"/>
          </a:xfrm>
          <a:prstGeom prst="rect">
            <a:avLst/>
          </a:prstGeom>
        </p:spPr>
      </p:pic>
      <p:pic>
        <p:nvPicPr>
          <p:cNvPr id="36" name="Picture 35" descr="non living things 10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334000" y="5257800"/>
            <a:ext cx="1479550" cy="1371600"/>
          </a:xfrm>
          <a:prstGeom prst="rect">
            <a:avLst/>
          </a:prstGeom>
        </p:spPr>
      </p:pic>
      <p:pic>
        <p:nvPicPr>
          <p:cNvPr id="37" name="Picture 36" descr="non living things 11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352800" y="2438400"/>
            <a:ext cx="1143000" cy="1168743"/>
          </a:xfrm>
          <a:prstGeom prst="rect">
            <a:avLst/>
          </a:prstGeom>
        </p:spPr>
      </p:pic>
      <p:pic>
        <p:nvPicPr>
          <p:cNvPr id="38" name="Picture 37" descr="non living things 13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429000" y="3733800"/>
            <a:ext cx="1371600" cy="1371600"/>
          </a:xfrm>
          <a:prstGeom prst="rect">
            <a:avLst/>
          </a:prstGeom>
        </p:spPr>
      </p:pic>
      <p:pic>
        <p:nvPicPr>
          <p:cNvPr id="23" name="Picture 22" descr="tiger 1.GIF"/>
          <p:cNvPicPr>
            <a:picLocks noChangeAspect="1"/>
          </p:cNvPicPr>
          <p:nvPr/>
        </p:nvPicPr>
        <p:blipFill>
          <a:blip r:embed="rId20" cstate="print"/>
          <a:srcRect l="16117" b="3562"/>
          <a:stretch>
            <a:fillRect/>
          </a:stretch>
        </p:blipFill>
        <p:spPr>
          <a:xfrm>
            <a:off x="3276600" y="1353964"/>
            <a:ext cx="1295400" cy="995592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>
            <a:off x="228600" y="2133600"/>
            <a:ext cx="2895600" cy="1295400"/>
          </a:xfrm>
          <a:prstGeom prst="roundRect">
            <a:avLst/>
          </a:prstGeom>
          <a:gradFill flip="none" rotWithShape="1">
            <a:gsLst>
              <a:gs pos="56000">
                <a:srgbClr val="FFFF00">
                  <a:alpha val="79000"/>
                </a:srgbClr>
              </a:gs>
              <a:gs pos="17999">
                <a:srgbClr val="FEE7F2"/>
              </a:gs>
              <a:gs pos="13000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 smtClean="0">
              <a:solidFill>
                <a:srgbClr val="0066FF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bn-BD" sz="36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এখানে কয় ধরণের বস্তু দেখছো?</a:t>
            </a:r>
            <a:endParaRPr lang="en-US" sz="4800" b="1" dirty="0" smtClean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b="1" dirty="0">
              <a:solidFill>
                <a:srgbClr val="0066FF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228600" y="3581400"/>
            <a:ext cx="2895600" cy="1676400"/>
          </a:xfrm>
          <a:prstGeom prst="roundRect">
            <a:avLst/>
          </a:prstGeom>
          <a:gradFill flip="none" rotWithShape="1">
            <a:gsLst>
              <a:gs pos="56000">
                <a:srgbClr val="FFFF00">
                  <a:alpha val="79000"/>
                </a:srgbClr>
              </a:gs>
              <a:gs pos="17999">
                <a:srgbClr val="FEE7F2"/>
              </a:gs>
              <a:gs pos="13000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প্রকৃতিতে আমরা</a:t>
            </a:r>
          </a:p>
          <a:p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দুই ধরণের বস্তু</a:t>
            </a:r>
          </a:p>
          <a:p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দেখতে পাই।</a:t>
            </a:r>
            <a:endParaRPr lang="en-US" sz="4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5408016"/>
      </p:ext>
    </p:extLst>
  </p:cSld>
  <p:clrMapOvr>
    <a:masterClrMapping/>
  </p:clrMapOvr>
  <p:transition spd="slow">
    <p:wedge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alphaModFix amt="4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81000"/>
            <a:ext cx="2895600" cy="2667000"/>
          </a:xfrm>
          <a:prstGeom prst="roundRect">
            <a:avLst/>
          </a:prstGeom>
          <a:gradFill flip="none" rotWithShape="1">
            <a:gsLst>
              <a:gs pos="56000">
                <a:srgbClr val="FFFF00">
                  <a:alpha val="79000"/>
                </a:srgbClr>
              </a:gs>
              <a:gs pos="17999">
                <a:srgbClr val="FEE7F2"/>
              </a:gs>
              <a:gs pos="13000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r>
              <a:rPr lang="bn-BD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জড়</a:t>
            </a:r>
            <a:r>
              <a:rPr lang="bn-BD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পদার্থ নিয়ে</a:t>
            </a:r>
          </a:p>
          <a:p>
            <a:r>
              <a:rPr lang="bn-BD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আলোচনা করা হয় </a:t>
            </a:r>
            <a:r>
              <a:rPr lang="bn-BD" sz="32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পদার্থ বিজ্ঞানে </a:t>
            </a:r>
          </a:p>
          <a:p>
            <a:r>
              <a:rPr lang="bn-BD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</a:p>
          <a:p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রসায়ন বিজ্ঞানে</a:t>
            </a:r>
            <a:endParaRPr lang="en-US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3" name="Picture 12" descr="living things 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10400" y="3505200"/>
            <a:ext cx="1981200" cy="1208061"/>
          </a:xfrm>
          <a:prstGeom prst="rect">
            <a:avLst/>
          </a:prstGeom>
        </p:spPr>
      </p:pic>
      <p:pic>
        <p:nvPicPr>
          <p:cNvPr id="15" name="Picture 14" descr="living things 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3600" y="5105400"/>
            <a:ext cx="1524000" cy="1219200"/>
          </a:xfrm>
          <a:prstGeom prst="rect">
            <a:avLst/>
          </a:prstGeom>
        </p:spPr>
      </p:pic>
      <p:pic>
        <p:nvPicPr>
          <p:cNvPr id="25" name="Picture 24" descr="non living things 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39000" y="381000"/>
            <a:ext cx="1749075" cy="1371600"/>
          </a:xfrm>
          <a:prstGeom prst="rect">
            <a:avLst/>
          </a:prstGeom>
        </p:spPr>
      </p:pic>
      <p:pic>
        <p:nvPicPr>
          <p:cNvPr id="18" name="Picture 17" descr="living things 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00400" y="3581400"/>
            <a:ext cx="1754080" cy="1165613"/>
          </a:xfrm>
          <a:prstGeom prst="rect">
            <a:avLst/>
          </a:prstGeom>
        </p:spPr>
      </p:pic>
      <p:pic>
        <p:nvPicPr>
          <p:cNvPr id="19" name="Picture 18" descr="living things 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10175" y="3581400"/>
            <a:ext cx="1028625" cy="1143000"/>
          </a:xfrm>
          <a:prstGeom prst="rect">
            <a:avLst/>
          </a:prstGeom>
        </p:spPr>
      </p:pic>
      <p:pic>
        <p:nvPicPr>
          <p:cNvPr id="21" name="Picture 20" descr="living things 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315200" y="4953000"/>
            <a:ext cx="1619250" cy="1524000"/>
          </a:xfrm>
          <a:prstGeom prst="rect">
            <a:avLst/>
          </a:prstGeom>
        </p:spPr>
      </p:pic>
      <p:pic>
        <p:nvPicPr>
          <p:cNvPr id="26" name="Picture 25" descr="living things 10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5000" y="3581400"/>
            <a:ext cx="1447800" cy="1085850"/>
          </a:xfrm>
          <a:prstGeom prst="rect">
            <a:avLst/>
          </a:prstGeom>
        </p:spPr>
      </p:pic>
      <p:pic>
        <p:nvPicPr>
          <p:cNvPr id="27" name="Picture 26" descr="living things 1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200400" y="4800600"/>
            <a:ext cx="1295400" cy="1752600"/>
          </a:xfrm>
          <a:prstGeom prst="rect">
            <a:avLst/>
          </a:prstGeom>
        </p:spPr>
      </p:pic>
      <p:pic>
        <p:nvPicPr>
          <p:cNvPr id="32" name="Picture 31" descr="non living things 6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638800" y="381000"/>
            <a:ext cx="1600200" cy="1295400"/>
          </a:xfrm>
          <a:prstGeom prst="rect">
            <a:avLst/>
          </a:prstGeom>
        </p:spPr>
      </p:pic>
      <p:pic>
        <p:nvPicPr>
          <p:cNvPr id="33" name="Picture 32" descr="non living things 7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352800" y="1219200"/>
            <a:ext cx="1524000" cy="997727"/>
          </a:xfrm>
          <a:prstGeom prst="rect">
            <a:avLst/>
          </a:prstGeom>
        </p:spPr>
      </p:pic>
      <p:pic>
        <p:nvPicPr>
          <p:cNvPr id="34" name="Picture 33" descr="non living things 8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953000" y="1981200"/>
            <a:ext cx="1371600" cy="1371600"/>
          </a:xfrm>
          <a:prstGeom prst="rect">
            <a:avLst/>
          </a:prstGeom>
        </p:spPr>
      </p:pic>
      <p:pic>
        <p:nvPicPr>
          <p:cNvPr id="35" name="Picture 34" descr="non living things 9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276600" y="228600"/>
            <a:ext cx="2438400" cy="1097957"/>
          </a:xfrm>
          <a:prstGeom prst="rect">
            <a:avLst/>
          </a:prstGeom>
        </p:spPr>
      </p:pic>
      <p:pic>
        <p:nvPicPr>
          <p:cNvPr id="36" name="Picture 35" descr="non living things 10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467600" y="1981200"/>
            <a:ext cx="1479550" cy="1371600"/>
          </a:xfrm>
          <a:prstGeom prst="rect">
            <a:avLst/>
          </a:prstGeom>
        </p:spPr>
      </p:pic>
      <p:pic>
        <p:nvPicPr>
          <p:cNvPr id="37" name="Picture 36" descr="non living things 11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248400" y="1905000"/>
            <a:ext cx="1143000" cy="1447800"/>
          </a:xfrm>
          <a:prstGeom prst="rect">
            <a:avLst/>
          </a:prstGeom>
        </p:spPr>
      </p:pic>
      <p:pic>
        <p:nvPicPr>
          <p:cNvPr id="38" name="Picture 37" descr="non living things 13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352800" y="1981200"/>
            <a:ext cx="1371600" cy="1371600"/>
          </a:xfrm>
          <a:prstGeom prst="rect">
            <a:avLst/>
          </a:prstGeom>
        </p:spPr>
      </p:pic>
      <p:pic>
        <p:nvPicPr>
          <p:cNvPr id="29" name="Picture 28" descr="non living things 4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4800600" y="1066800"/>
            <a:ext cx="1371600" cy="990600"/>
          </a:xfrm>
          <a:prstGeom prst="rect">
            <a:avLst/>
          </a:prstGeom>
        </p:spPr>
      </p:pic>
      <p:pic>
        <p:nvPicPr>
          <p:cNvPr id="30" name="Picture 29" descr="living things 8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4572000" y="4800600"/>
            <a:ext cx="1524000" cy="1676400"/>
          </a:xfrm>
          <a:prstGeom prst="rect">
            <a:avLst/>
          </a:prstGeom>
        </p:spPr>
      </p:pic>
      <p:sp>
        <p:nvSpPr>
          <p:cNvPr id="23" name="Multiply 22"/>
          <p:cNvSpPr/>
          <p:nvPr/>
        </p:nvSpPr>
        <p:spPr>
          <a:xfrm>
            <a:off x="4191000" y="228600"/>
            <a:ext cx="3886200" cy="3581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228600" y="3429000"/>
            <a:ext cx="2895600" cy="2667000"/>
          </a:xfrm>
          <a:prstGeom prst="roundRect">
            <a:avLst/>
          </a:prstGeom>
          <a:gradFill flip="none" rotWithShape="1">
            <a:gsLst>
              <a:gs pos="56000">
                <a:srgbClr val="FFFF00">
                  <a:alpha val="79000"/>
                </a:srgbClr>
              </a:gs>
              <a:gs pos="17999">
                <a:srgbClr val="FEE7F2"/>
              </a:gs>
              <a:gs pos="13000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r>
              <a:rPr lang="bn-BD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জীবের</a:t>
            </a:r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গঠণ ও</a:t>
            </a:r>
          </a:p>
          <a:p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গুনাগুন নিয়ে </a:t>
            </a:r>
            <a:r>
              <a:rPr lang="bn-BD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আলোচনা করা হয়</a:t>
            </a:r>
            <a:endParaRPr lang="bn-BD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জীববিজ্ঞানে</a:t>
            </a:r>
            <a:r>
              <a:rPr lang="bn-BD" sz="36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5408016"/>
      </p:ext>
    </p:extLst>
  </p:cSld>
  <p:clrMapOvr>
    <a:masterClrMapping/>
  </p:clrMapOvr>
  <p:transition spd="slow">
    <p:dissolv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alphaModFix amt="4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304800"/>
            <a:ext cx="1828800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5200" y="4953000"/>
            <a:ext cx="2895600" cy="1676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 descr="FB_IMG_1474293229117500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62200" y="228600"/>
            <a:ext cx="1642870" cy="2091618"/>
          </a:xfrm>
          <a:prstGeom prst="rect">
            <a:avLst/>
          </a:prstGeom>
          <a:ln w="28575"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IMG_20161128_172001_61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95800" y="228600"/>
            <a:ext cx="1905000" cy="1935034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 descr="geraff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58000" y="304800"/>
            <a:ext cx="1828799" cy="1916376"/>
          </a:xfrm>
          <a:prstGeom prst="snip2Diag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1" name="Picture 10" descr="living things 1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05600" y="2590800"/>
            <a:ext cx="2133600" cy="1676400"/>
          </a:xfrm>
          <a:prstGeom prst="roundRect">
            <a:avLst>
              <a:gd name="adj" fmla="val 16667"/>
            </a:avLst>
          </a:prstGeom>
          <a:ln w="19050"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 descr="living things 1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781800" y="4948964"/>
            <a:ext cx="2133600" cy="16709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Rounded Rectangle 19"/>
          <p:cNvSpPr/>
          <p:nvPr/>
        </p:nvSpPr>
        <p:spPr>
          <a:xfrm>
            <a:off x="2514600" y="2362200"/>
            <a:ext cx="4038600" cy="2438400"/>
          </a:xfrm>
          <a:prstGeom prst="roundRect">
            <a:avLst/>
          </a:prstGeom>
          <a:gradFill flip="none" rotWithShape="1">
            <a:gsLst>
              <a:gs pos="56000">
                <a:srgbClr val="FFFF00">
                  <a:alpha val="79000"/>
                </a:srgbClr>
              </a:gs>
              <a:gs pos="17999">
                <a:srgbClr val="FEE7F2"/>
              </a:gs>
              <a:gs pos="13000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Avgv‡`i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Av‡jvP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welq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RxeweÁv‡bi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aviYv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8" name="Picture 17" descr="living things 13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28600" y="2514600"/>
            <a:ext cx="2209800" cy="1767840"/>
          </a:xfrm>
          <a:prstGeom prst="round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9" name="Picture 18" descr="bacteria-3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04800" y="4724400"/>
            <a:ext cx="2667000" cy="1824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595408016"/>
      </p:ext>
    </p:extLst>
  </p:cSld>
  <p:clrMapOvr>
    <a:masterClrMapping/>
  </p:clrMapOvr>
  <p:transition spd="slow">
    <p:dissolv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7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770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2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4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alphaModFix amt="4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304800"/>
            <a:ext cx="1828800" cy="5041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0400" y="6096000"/>
            <a:ext cx="2895600" cy="533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 descr="FB_IMG_1474293229117500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62200" y="228600"/>
            <a:ext cx="1642870" cy="576563"/>
          </a:xfrm>
          <a:prstGeom prst="rect">
            <a:avLst/>
          </a:prstGeom>
          <a:ln w="28575"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IMG_20161128_172001_61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95800" y="228600"/>
            <a:ext cx="1905000" cy="533400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 descr="geraff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10401" y="228600"/>
            <a:ext cx="1828799" cy="604457"/>
          </a:xfrm>
          <a:prstGeom prst="snip2Diag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0" name="Picture 9" descr="living things 1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2400" y="1066800"/>
            <a:ext cx="947057" cy="2362200"/>
          </a:xfrm>
          <a:prstGeom prst="round2DiagRect">
            <a:avLst/>
          </a:prstGeom>
        </p:spPr>
      </p:pic>
      <p:pic>
        <p:nvPicPr>
          <p:cNvPr id="11" name="Picture 10" descr="living things 1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8600" y="3657600"/>
            <a:ext cx="914400" cy="2209800"/>
          </a:xfrm>
          <a:prstGeom prst="rect">
            <a:avLst/>
          </a:prstGeom>
        </p:spPr>
      </p:pic>
      <p:pic>
        <p:nvPicPr>
          <p:cNvPr id="14" name="Picture 13" descr="living things 12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10400" y="6088221"/>
            <a:ext cx="1905000" cy="531654"/>
          </a:xfrm>
          <a:prstGeom prst="rect">
            <a:avLst/>
          </a:prstGeom>
        </p:spPr>
      </p:pic>
      <p:pic>
        <p:nvPicPr>
          <p:cNvPr id="16" name="Picture 15" descr="living things 13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28600" y="6082144"/>
            <a:ext cx="2209800" cy="562495"/>
          </a:xfrm>
          <a:prstGeom prst="round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0" name="Rounded Rectangle 19"/>
          <p:cNvSpPr/>
          <p:nvPr/>
        </p:nvSpPr>
        <p:spPr>
          <a:xfrm>
            <a:off x="2590800" y="914400"/>
            <a:ext cx="2971800" cy="609600"/>
          </a:xfrm>
          <a:prstGeom prst="roundRect">
            <a:avLst/>
          </a:prstGeom>
          <a:gradFill flip="none" rotWithShape="1">
            <a:gsLst>
              <a:gs pos="56000">
                <a:srgbClr val="FFFF00">
                  <a:alpha val="79000"/>
                </a:srgbClr>
              </a:gs>
              <a:gs pos="17999">
                <a:srgbClr val="FEE7F2"/>
              </a:gs>
              <a:gs pos="13000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wkLb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djt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endParaRPr lang="en-US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7" name="Picture 16" descr="living things 6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153400" y="2514600"/>
            <a:ext cx="763480" cy="1447800"/>
          </a:xfrm>
          <a:prstGeom prst="rect">
            <a:avLst/>
          </a:prstGeom>
        </p:spPr>
      </p:pic>
      <p:pic>
        <p:nvPicPr>
          <p:cNvPr id="18" name="Picture 17" descr="living things 7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152660" y="1066800"/>
            <a:ext cx="762739" cy="1295400"/>
          </a:xfrm>
          <a:prstGeom prst="rect">
            <a:avLst/>
          </a:prstGeom>
        </p:spPr>
      </p:pic>
      <p:pic>
        <p:nvPicPr>
          <p:cNvPr id="19" name="Picture 18" descr="living things 8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8142737" y="4267200"/>
            <a:ext cx="791047" cy="1676400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1371600" y="2286000"/>
            <a:ext cx="6553200" cy="914400"/>
          </a:xfrm>
          <a:prstGeom prst="roundRect">
            <a:avLst/>
          </a:prstGeom>
          <a:gradFill flip="none" rotWithShape="1">
            <a:gsLst>
              <a:gs pos="0">
                <a:srgbClr val="FFFF00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 t="-100000" r="-100000"/>
          </a:gra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endPara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ü"/>
            </a:pPr>
            <a:endPara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ü"/>
            </a:pPr>
            <a:endPara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RxeweÁv‡bi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aviYv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cvi‡ev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</a:p>
          <a:p>
            <a:pPr>
              <a:buFont typeface="Wingdings" pitchFamily="2" charset="2"/>
              <a:buChar char="ü"/>
            </a:pPr>
            <a:endPara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                       </a:t>
            </a:r>
          </a:p>
          <a:p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71600" y="1600200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cÖZ¨vkv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hvq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†h, G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K¬vm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k‡l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Avgiv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-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295400" y="4876800"/>
            <a:ext cx="6705600" cy="838200"/>
          </a:xfrm>
          <a:prstGeom prst="roundRect">
            <a:avLst/>
          </a:prstGeom>
          <a:gradFill flip="none" rotWithShape="1">
            <a:gsLst>
              <a:gs pos="0">
                <a:srgbClr val="FFFF00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 t="-100000" r="-100000"/>
          </a:gra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en-US" sz="3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3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fŠZ</a:t>
            </a:r>
            <a:r>
              <a:rPr lang="en-US" sz="3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RxeweÁv‡bi</a:t>
            </a:r>
            <a:r>
              <a:rPr lang="en-US" sz="3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kvLvmg~n</a:t>
            </a:r>
            <a:r>
              <a:rPr lang="en-US" sz="3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eY©bv</a:t>
            </a:r>
            <a:r>
              <a:rPr lang="en-US" sz="3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cvi‡ev</a:t>
            </a:r>
            <a:r>
              <a:rPr lang="en-US" sz="3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30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371600" y="3581400"/>
            <a:ext cx="6553200" cy="838200"/>
          </a:xfrm>
          <a:prstGeom prst="roundRect">
            <a:avLst/>
          </a:prstGeom>
          <a:gradFill flip="none" rotWithShape="1">
            <a:gsLst>
              <a:gs pos="0">
                <a:srgbClr val="FFFF00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 t="-100000" r="-100000"/>
          </a:gra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ü"/>
            </a:pPr>
            <a:endParaRPr lang="en-US" sz="2800" b="1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3000" b="1" dirty="0" err="1" smtClean="0">
                <a:solidFill>
                  <a:srgbClr val="07590F"/>
                </a:solidFill>
                <a:latin typeface="SutonnyMJ" pitchFamily="2" charset="0"/>
                <a:cs typeface="SutonnyMJ" pitchFamily="2" charset="0"/>
              </a:rPr>
              <a:t>RxeweÁv‡bi</a:t>
            </a:r>
            <a:r>
              <a:rPr lang="en-US" sz="3000" b="1" dirty="0" smtClean="0">
                <a:solidFill>
                  <a:srgbClr val="07590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err="1" smtClean="0">
                <a:solidFill>
                  <a:srgbClr val="07590F"/>
                </a:solidFill>
                <a:latin typeface="SutonnyMJ" pitchFamily="2" charset="0"/>
                <a:cs typeface="SutonnyMJ" pitchFamily="2" charset="0"/>
              </a:rPr>
              <a:t>cÖavb</a:t>
            </a:r>
            <a:r>
              <a:rPr lang="en-US" sz="3000" b="1" dirty="0" smtClean="0">
                <a:solidFill>
                  <a:srgbClr val="07590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err="1" smtClean="0">
                <a:solidFill>
                  <a:srgbClr val="07590F"/>
                </a:solidFill>
                <a:latin typeface="SutonnyMJ" pitchFamily="2" charset="0"/>
                <a:cs typeface="SutonnyMJ" pitchFamily="2" charset="0"/>
              </a:rPr>
              <a:t>kvLvmg~n</a:t>
            </a:r>
            <a:r>
              <a:rPr lang="en-US" sz="3000" b="1" dirty="0" smtClean="0">
                <a:solidFill>
                  <a:srgbClr val="07590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err="1" smtClean="0">
                <a:solidFill>
                  <a:srgbClr val="07590F"/>
                </a:solidFill>
                <a:latin typeface="SutonnyMJ" pitchFamily="2" charset="0"/>
                <a:cs typeface="SutonnyMJ" pitchFamily="2" charset="0"/>
              </a:rPr>
              <a:t>eY©bv</a:t>
            </a:r>
            <a:r>
              <a:rPr lang="en-US" sz="3000" b="1" dirty="0" smtClean="0">
                <a:solidFill>
                  <a:srgbClr val="07590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err="1" smtClean="0">
                <a:solidFill>
                  <a:srgbClr val="07590F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000" b="1" dirty="0" smtClean="0">
                <a:solidFill>
                  <a:srgbClr val="07590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err="1" smtClean="0">
                <a:solidFill>
                  <a:srgbClr val="07590F"/>
                </a:solidFill>
                <a:latin typeface="SutonnyMJ" pitchFamily="2" charset="0"/>
                <a:cs typeface="SutonnyMJ" pitchFamily="2" charset="0"/>
              </a:rPr>
              <a:t>cvi‡ev</a:t>
            </a:r>
            <a:r>
              <a:rPr lang="en-US" sz="3000" b="1" dirty="0" smtClean="0">
                <a:solidFill>
                  <a:srgbClr val="07590F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2800" b="1" dirty="0" smtClean="0">
                <a:solidFill>
                  <a:srgbClr val="07590F"/>
                </a:solidFill>
                <a:latin typeface="SutonnyMJ" pitchFamily="2" charset="0"/>
                <a:cs typeface="SutonnyMJ" pitchFamily="2" charset="0"/>
              </a:rPr>
              <a:t>             </a:t>
            </a:r>
            <a:endParaRPr lang="en-US" sz="2800" b="1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endParaRPr lang="en-US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5408016"/>
      </p:ext>
    </p:extLst>
  </p:cSld>
  <p:clrMapOvr>
    <a:masterClrMapping/>
  </p:clrMapOvr>
  <p:transition spd="slow">
    <p:dissolv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alphaModFix amt="20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00200" y="1066800"/>
            <a:ext cx="6096000" cy="1371600"/>
          </a:xfrm>
          <a:prstGeom prst="roundRect">
            <a:avLst/>
          </a:prstGeom>
          <a:solidFill>
            <a:srgbClr val="00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weÁv‡bi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gŠwjK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kvLv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RxeweÁvb</a:t>
            </a:r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6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RxeweÁvb</a:t>
            </a:r>
            <a:r>
              <a:rPr lang="en-US" sz="36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=</a:t>
            </a:r>
            <a:r>
              <a:rPr lang="en-US" sz="36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cs typeface="SutonnyMJ" pitchFamily="2" charset="0"/>
              </a:rPr>
              <a:t> Biology</a:t>
            </a:r>
          </a:p>
          <a:p>
            <a:pPr algn="ctr"/>
            <a:endParaRPr lang="en-US" sz="3600" b="1" dirty="0" smtClean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514600" y="228600"/>
            <a:ext cx="4038600" cy="685800"/>
          </a:xfrm>
          <a:prstGeom prst="roundRect">
            <a:avLst/>
          </a:prstGeom>
          <a:gradFill flip="none" rotWithShape="1">
            <a:gsLst>
              <a:gs pos="56000">
                <a:srgbClr val="FFFF00">
                  <a:alpha val="79000"/>
                </a:srgbClr>
              </a:gs>
              <a:gs pos="17999">
                <a:srgbClr val="FEE7F2"/>
              </a:gs>
              <a:gs pos="13000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RxeweÁv‡bi</a:t>
            </a:r>
            <a:r>
              <a:rPr lang="en-US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aviYv</a:t>
            </a:r>
            <a:endParaRPr 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" y="2667000"/>
            <a:ext cx="5943600" cy="2185214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  <a:alpha val="2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Biology = </a:t>
            </a:r>
            <a:r>
              <a:rPr lang="en-US" sz="36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`</a:t>
            </a:r>
            <a:r>
              <a:rPr lang="en-US" sz="36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yÕwU</a:t>
            </a:r>
            <a:r>
              <a:rPr lang="en-US" sz="36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wMÖK</a:t>
            </a:r>
            <a:r>
              <a:rPr lang="en-US" sz="36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kã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US" sz="2800" dirty="0" smtClean="0"/>
              <a:t>                   </a:t>
            </a:r>
            <a:r>
              <a:rPr lang="en-US" sz="3200" b="1" dirty="0" smtClean="0">
                <a:solidFill>
                  <a:srgbClr val="002060"/>
                </a:solidFill>
              </a:rPr>
              <a:t>= bios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(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Rxeb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)</a:t>
            </a:r>
            <a:r>
              <a:rPr lang="en-US" sz="3200" b="1" dirty="0" smtClean="0">
                <a:solidFill>
                  <a:srgbClr val="002060"/>
                </a:solidFill>
              </a:rPr>
              <a:t> + logos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(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Ávb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)</a:t>
            </a:r>
          </a:p>
          <a:p>
            <a:r>
              <a:rPr lang="en-US" sz="3200" b="1" dirty="0" smtClean="0">
                <a:solidFill>
                  <a:srgbClr val="002060"/>
                </a:solidFill>
              </a:rPr>
              <a:t>                 = 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Rxeb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Ávb</a:t>
            </a:r>
            <a:endParaRPr lang="en-US" sz="3200" b="1" dirty="0" smtClean="0">
              <a:solidFill>
                <a:srgbClr val="002060"/>
              </a:solidFill>
            </a:endParaRPr>
          </a:p>
          <a:p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Biology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=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RxeweÁvb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5181600"/>
            <a:ext cx="6019800" cy="1138773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  <a:alpha val="2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wMÖK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vk©wbK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A¨vwi÷U&amp;j‡K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RxeweÁv‡bi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RbK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ejv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 </a:t>
            </a:r>
            <a:endParaRPr lang="en-US" sz="2800" dirty="0" smtClean="0">
              <a:solidFill>
                <a:srgbClr val="00206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3200" y="2667000"/>
            <a:ext cx="2334567" cy="3124200"/>
          </a:xfrm>
          <a:prstGeom prst="rect">
            <a:avLst/>
          </a:prstGeom>
          <a:ln w="57150">
            <a:solidFill>
              <a:srgbClr val="FF0000"/>
            </a:solidFill>
            <a:prstDash val="sysDash"/>
          </a:ln>
        </p:spPr>
      </p:pic>
      <p:sp>
        <p:nvSpPr>
          <p:cNvPr id="9" name="TextBox 8"/>
          <p:cNvSpPr txBox="1"/>
          <p:nvPr/>
        </p:nvSpPr>
        <p:spPr>
          <a:xfrm>
            <a:off x="6553200" y="5867400"/>
            <a:ext cx="2362200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A¨vwi÷U&amp;j</a:t>
            </a:r>
            <a:endParaRPr lang="en-US" sz="28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5408016"/>
      </p:ext>
    </p:extLst>
  </p:cSld>
  <p:clrMapOvr>
    <a:masterClrMapping/>
  </p:clrMapOvr>
  <p:transition spd="slow">
    <p:wipe dir="r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8" grpId="0" animBg="1"/>
      <p:bldP spid="19" grpId="0" animBg="1"/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alphaModFix amt="20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457200" y="1066800"/>
            <a:ext cx="7924800" cy="1371600"/>
          </a:xfrm>
          <a:prstGeom prst="round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RxeweÁvb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wkÿvq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Ávb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jvf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Kiv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hvq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-</a:t>
            </a:r>
          </a:p>
          <a:p>
            <a:pPr algn="ctr"/>
            <a:r>
              <a:rPr lang="en-US" sz="36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Dw</a:t>
            </a:r>
            <a:r>
              <a:rPr lang="en-US" sz="36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™¢`,</a:t>
            </a:r>
            <a:r>
              <a:rPr lang="en-US" sz="36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cÖvYx</a:t>
            </a:r>
            <a:r>
              <a:rPr lang="en-US" sz="36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gvbyl</a:t>
            </a:r>
            <a:r>
              <a:rPr lang="en-US" sz="36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36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©</a:t>
            </a:r>
            <a:endParaRPr lang="en-US" sz="3600" b="1" dirty="0" smtClean="0">
              <a:ln>
                <a:solidFill>
                  <a:srgbClr val="00B050"/>
                </a:solidFill>
              </a:ln>
              <a:solidFill>
                <a:srgbClr val="00B050"/>
              </a:solidFill>
              <a:cs typeface="SutonnyMJ" pitchFamily="2" charset="0"/>
            </a:endParaRPr>
          </a:p>
          <a:p>
            <a:pPr algn="ctr"/>
            <a:endParaRPr lang="en-US" sz="3600" b="1" dirty="0" smtClean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514600" y="228600"/>
            <a:ext cx="4038600" cy="685800"/>
          </a:xfrm>
          <a:prstGeom prst="roundRect">
            <a:avLst/>
          </a:prstGeom>
          <a:gradFill flip="none" rotWithShape="1">
            <a:gsLst>
              <a:gs pos="56000">
                <a:srgbClr val="FFFF00">
                  <a:alpha val="79000"/>
                </a:srgbClr>
              </a:gs>
              <a:gs pos="17999">
                <a:srgbClr val="FEE7F2"/>
              </a:gs>
              <a:gs pos="13000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RxeweÁv‡bi</a:t>
            </a:r>
            <a:r>
              <a:rPr lang="en-US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aviYv</a:t>
            </a:r>
            <a:endParaRPr 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400" y="3652897"/>
            <a:ext cx="2743200" cy="2062103"/>
          </a:xfrm>
          <a:prstGeom prst="rect">
            <a:avLst/>
          </a:prstGeom>
          <a:solidFill>
            <a:srgbClr val="FFCCFF"/>
          </a:solidFill>
          <a:ln w="38100">
            <a:solidFill>
              <a:schemeClr val="tx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G¸‡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jvi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cÖv‡Yi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¯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ú›`b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gnvb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Avjøvni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GK 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inm¨gq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welq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 </a:t>
            </a:r>
            <a:endParaRPr lang="en-US" sz="2800" dirty="0" smtClean="0">
              <a:solidFill>
                <a:srgbClr val="002060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1600200" y="2514600"/>
            <a:ext cx="304800" cy="990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429000" y="2667000"/>
            <a:ext cx="5181600" cy="3810000"/>
          </a:xfrm>
          <a:prstGeom prst="roundRect">
            <a:avLst/>
          </a:prstGeom>
          <a:solidFill>
            <a:srgbClr val="00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effectLst/>
                <a:latin typeface="SutonnyMJ" pitchFamily="2" charset="0"/>
                <a:cs typeface="SutonnyMJ" pitchFamily="2" charset="0"/>
              </a:rPr>
              <a:t>RxeweÁv‡bi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/>
                <a:latin typeface="SutonnyMJ" pitchFamily="2" charset="0"/>
                <a:cs typeface="SutonnyMJ" pitchFamily="2" charset="0"/>
              </a:rPr>
              <a:t>Ávb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/>
                <a:latin typeface="SutonnyMJ" pitchFamily="2" charset="0"/>
                <a:cs typeface="SutonnyMJ" pitchFamily="2" charset="0"/>
              </a:rPr>
              <a:t>Rxe‡`‡ni</a:t>
            </a:r>
            <a:endParaRPr lang="en-US" sz="3200" b="1" dirty="0" smtClean="0">
              <a:solidFill>
                <a:srgbClr val="FF0000"/>
              </a:solidFill>
              <a:effectLst/>
              <a:latin typeface="SutonnyMJ" pitchFamily="2" charset="0"/>
              <a:cs typeface="SutonnyMJ" pitchFamily="2" charset="0"/>
            </a:endParaRPr>
          </a:p>
          <a:p>
            <a:endParaRPr lang="en-US" sz="3200" b="1" dirty="0" smtClean="0">
              <a:solidFill>
                <a:srgbClr val="FF0000"/>
              </a:solidFill>
              <a:effectLst/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Ø"/>
            </a:pPr>
            <a:endParaRPr lang="en-US" sz="3200" b="1" dirty="0" smtClean="0">
              <a:solidFill>
                <a:srgbClr val="FF0000"/>
              </a:solidFill>
              <a:effectLst/>
              <a:latin typeface="SutonnyMJ" pitchFamily="2" charset="0"/>
              <a:cs typeface="SutonnyMJ" pitchFamily="2" charset="0"/>
            </a:endParaRPr>
          </a:p>
          <a:p>
            <a:endParaRPr lang="en-US" sz="3200" b="1" dirty="0" smtClean="0">
              <a:solidFill>
                <a:srgbClr val="FF0000"/>
              </a:solidFill>
              <a:effectLst/>
              <a:cs typeface="SutonnyMJ" pitchFamily="2" charset="0"/>
            </a:endParaRPr>
          </a:p>
          <a:p>
            <a:endParaRPr lang="en-US" sz="3200" b="1" dirty="0" smtClean="0">
              <a:solidFill>
                <a:srgbClr val="FF0000"/>
              </a:solidFill>
              <a:effectLst/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0000"/>
              </a:solidFill>
              <a:effectLst/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1400" y="3657600"/>
            <a:ext cx="4876800" cy="2554545"/>
          </a:xfrm>
          <a:prstGeom prst="rect">
            <a:avLst/>
          </a:prstGeom>
          <a:solidFill>
            <a:srgbClr val="FFCCFF"/>
          </a:solidFill>
          <a:ln w="38100">
            <a:solidFill>
              <a:schemeClr val="tx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A‡½i MVY,</a:t>
            </a:r>
          </a:p>
          <a:p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imvqwbK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Kvh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©µg,</a:t>
            </a:r>
          </a:p>
          <a:p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cwi‡e‡ki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mv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‡_ 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Lvc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LvIq‡bv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</a:t>
            </a:r>
          </a:p>
          <a:p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cywó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MÖnY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</a:t>
            </a:r>
          </a:p>
          <a:p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cÖRbb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cÖf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…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wZ‡Z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f‚wgKv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iv‡L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 </a:t>
            </a:r>
            <a:endParaRPr lang="en-US" sz="28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5408016"/>
      </p:ext>
    </p:extLst>
  </p:cSld>
  <p:clrMapOvr>
    <a:masterClrMapping/>
  </p:clrMapOvr>
  <p:transition spd="slow">
    <p:dissolv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8" grpId="0" animBg="1"/>
      <p:bldP spid="19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2086</TotalTime>
  <Words>539</Words>
  <Application>Microsoft Office PowerPoint</Application>
  <PresentationFormat>On-screen Show (4:3)</PresentationFormat>
  <Paragraphs>144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Feroz Ahmed</dc:creator>
  <cp:lastModifiedBy>User</cp:lastModifiedBy>
  <cp:revision>425</cp:revision>
  <dcterms:created xsi:type="dcterms:W3CDTF">2006-08-16T00:00:00Z</dcterms:created>
  <dcterms:modified xsi:type="dcterms:W3CDTF">2021-01-10T19:20:46Z</dcterms:modified>
</cp:coreProperties>
</file>