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58" r:id="rId2"/>
    <p:sldId id="257" r:id="rId3"/>
    <p:sldId id="279" r:id="rId4"/>
    <p:sldId id="362" r:id="rId5"/>
    <p:sldId id="280" r:id="rId6"/>
    <p:sldId id="348" r:id="rId7"/>
    <p:sldId id="259" r:id="rId8"/>
    <p:sldId id="354" r:id="rId9"/>
    <p:sldId id="350" r:id="rId10"/>
    <p:sldId id="351" r:id="rId11"/>
    <p:sldId id="352" r:id="rId12"/>
    <p:sldId id="347" r:id="rId13"/>
    <p:sldId id="360" r:id="rId14"/>
    <p:sldId id="261" r:id="rId15"/>
    <p:sldId id="268" r:id="rId16"/>
    <p:sldId id="355" r:id="rId17"/>
    <p:sldId id="284" r:id="rId18"/>
    <p:sldId id="286" r:id="rId19"/>
    <p:sldId id="282" r:id="rId20"/>
    <p:sldId id="285" r:id="rId21"/>
    <p:sldId id="263" r:id="rId22"/>
    <p:sldId id="325" r:id="rId23"/>
    <p:sldId id="36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336600"/>
    <a:srgbClr val="643FBF"/>
    <a:srgbClr val="377275"/>
    <a:srgbClr val="008000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5"/>
  </p:normalViewPr>
  <p:slideViewPr>
    <p:cSldViewPr>
      <p:cViewPr varScale="1">
        <p:scale>
          <a:sx n="88" d="100"/>
          <a:sy n="88" d="100"/>
        </p:scale>
        <p:origin x="184" y="3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FD7DF1-D506-4970-A51C-EBFA9631077B}" type="doc">
      <dgm:prSet loTypeId="urn:microsoft.com/office/officeart/2005/8/layout/cycle2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00808B0-CC7C-48BC-99CC-2EA1545609ED}">
      <dgm:prSet phldrT="[Text]" custT="1"/>
      <dgm:spPr/>
      <dgm:t>
        <a:bodyPr/>
        <a:lstStyle/>
        <a:p>
          <a:r>
            <a:rPr lang="en-US" sz="4400" dirty="0" err="1">
              <a:latin typeface="NikoshBAN" pitchFamily="2" charset="0"/>
              <a:cs typeface="NikoshBAN" pitchFamily="2" charset="0"/>
            </a:rPr>
            <a:t>পানি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6535E8A5-9E81-4349-A9CF-F5FBFA293C06}" type="sibTrans" cxnId="{B85424FD-6FAC-4FFD-90C6-175D68C9DED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1F236F4-9E77-4E8F-A438-CEDBC982A42E}" type="parTrans" cxnId="{B85424FD-6FAC-4FFD-90C6-175D68C9DED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7C64D02-6FF0-4A90-922C-95F047307EFE}">
      <dgm:prSet phldrT="[Text]" custT="1"/>
      <dgm:spPr/>
      <dgm:t>
        <a:bodyPr/>
        <a:lstStyle/>
        <a:p>
          <a:r>
            <a:rPr lang="en-US" sz="4400" dirty="0" err="1">
              <a:latin typeface="NikoshBAN" pitchFamily="2" charset="0"/>
              <a:cs typeface="NikoshBAN" pitchFamily="2" charset="0"/>
            </a:rPr>
            <a:t>জলীয়বাষ্প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A88424E2-35FE-4616-842B-8B6E1B0287D2}" type="sibTrans" cxnId="{75B6F47E-9F88-4C96-BCC5-E62AA215B76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D4FAD61-D769-4DF4-B6BD-DB541EC75BE4}" type="parTrans" cxnId="{75B6F47E-9F88-4C96-BCC5-E62AA215B76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1736758-CDBF-4F57-9F52-E6090C9CAD53}">
      <dgm:prSet phldrT="[Text]" custT="1"/>
      <dgm:spPr/>
      <dgm:t>
        <a:bodyPr/>
        <a:lstStyle/>
        <a:p>
          <a:r>
            <a:rPr lang="en-US" sz="4400" dirty="0" err="1">
              <a:latin typeface="NikoshBAN" pitchFamily="2" charset="0"/>
              <a:cs typeface="NikoshBAN" pitchFamily="2" charset="0"/>
            </a:rPr>
            <a:t>মেঘ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D698C45F-1826-4B5E-9EC6-D3DFB82E52E4}" type="sibTrans" cxnId="{A909B225-38C9-4074-93E9-93EF614D171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C42265E-3B20-42F8-A963-4969B946F1F6}" type="parTrans" cxnId="{A909B225-38C9-4074-93E9-93EF614D171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4BFA9BA-313B-48B1-9C9D-9B7B74258609}">
      <dgm:prSet phldrT="[Text]" custT="1"/>
      <dgm:spPr/>
      <dgm:t>
        <a:bodyPr/>
        <a:lstStyle/>
        <a:p>
          <a:r>
            <a:rPr lang="en-US" sz="4400" dirty="0" err="1">
              <a:latin typeface="NikoshBAN" pitchFamily="2" charset="0"/>
              <a:cs typeface="NikoshBAN" pitchFamily="2" charset="0"/>
            </a:rPr>
            <a:t>বৃষ্টি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EAF480B4-D02B-4AB2-8699-E3FFF29EE2EE}" type="sibTrans" cxnId="{358D26FF-ABCD-449C-AB0A-59DCB3E9A4D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1B6D425-02CA-4336-9A4E-5299CB114A87}" type="parTrans" cxnId="{358D26FF-ABCD-449C-AB0A-59DCB3E9A4D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47729BB-FF73-4D10-86B8-3F8358EB406B}" type="pres">
      <dgm:prSet presAssocID="{A4FD7DF1-D506-4970-A51C-EBFA9631077B}" presName="cycle" presStyleCnt="0">
        <dgm:presLayoutVars>
          <dgm:dir/>
          <dgm:resizeHandles val="exact"/>
        </dgm:presLayoutVars>
      </dgm:prSet>
      <dgm:spPr/>
    </dgm:pt>
    <dgm:pt modelId="{25A367E1-F273-4F6E-A1E2-62CE85BFD244}" type="pres">
      <dgm:prSet presAssocID="{800808B0-CC7C-48BC-99CC-2EA1545609ED}" presName="node" presStyleLbl="node1" presStyleIdx="0" presStyleCnt="4">
        <dgm:presLayoutVars>
          <dgm:bulletEnabled val="1"/>
        </dgm:presLayoutVars>
      </dgm:prSet>
      <dgm:spPr/>
    </dgm:pt>
    <dgm:pt modelId="{3406A113-14E3-4AD1-BF86-50A22E1787F6}" type="pres">
      <dgm:prSet presAssocID="{6535E8A5-9E81-4349-A9CF-F5FBFA293C06}" presName="sibTrans" presStyleLbl="sibTrans2D1" presStyleIdx="0" presStyleCnt="4" custLinFactNeighborX="30385" custLinFactNeighborY="-32206" custRadScaleRad="157239"/>
      <dgm:spPr/>
    </dgm:pt>
    <dgm:pt modelId="{81A629FF-B537-4B6E-AD68-882590EF869B}" type="pres">
      <dgm:prSet presAssocID="{6535E8A5-9E81-4349-A9CF-F5FBFA293C06}" presName="connectorText" presStyleLbl="sibTrans2D1" presStyleIdx="0" presStyleCnt="4"/>
      <dgm:spPr/>
    </dgm:pt>
    <dgm:pt modelId="{DE026598-9396-4D8A-90E6-C1B9C056DA02}" type="pres">
      <dgm:prSet presAssocID="{F7C64D02-6FF0-4A90-922C-95F047307EFE}" presName="node" presStyleLbl="node1" presStyleIdx="1" presStyleCnt="4" custRadScaleRad="117720">
        <dgm:presLayoutVars>
          <dgm:bulletEnabled val="1"/>
        </dgm:presLayoutVars>
      </dgm:prSet>
      <dgm:spPr/>
    </dgm:pt>
    <dgm:pt modelId="{C3BD0D5A-ED3E-444E-9420-D33C4F14E6BB}" type="pres">
      <dgm:prSet presAssocID="{A88424E2-35FE-4616-842B-8B6E1B0287D2}" presName="sibTrans" presStyleLbl="sibTrans2D1" presStyleIdx="1" presStyleCnt="4" custLinFactNeighborX="14994" custLinFactNeighborY="35897"/>
      <dgm:spPr/>
    </dgm:pt>
    <dgm:pt modelId="{272169E0-D57C-4BAD-89D9-2B7D2B1929AF}" type="pres">
      <dgm:prSet presAssocID="{A88424E2-35FE-4616-842B-8B6E1B0287D2}" presName="connectorText" presStyleLbl="sibTrans2D1" presStyleIdx="1" presStyleCnt="4"/>
      <dgm:spPr/>
    </dgm:pt>
    <dgm:pt modelId="{6C4D9ACF-6994-4570-9058-7E786F2C5826}" type="pres">
      <dgm:prSet presAssocID="{F1736758-CDBF-4F57-9F52-E6090C9CAD53}" presName="node" presStyleLbl="node1" presStyleIdx="2" presStyleCnt="4">
        <dgm:presLayoutVars>
          <dgm:bulletEnabled val="1"/>
        </dgm:presLayoutVars>
      </dgm:prSet>
      <dgm:spPr/>
    </dgm:pt>
    <dgm:pt modelId="{8E1B965D-E6DB-4B28-AB8B-4C63BB1AA00D}" type="pres">
      <dgm:prSet presAssocID="{D698C45F-1826-4B5E-9EC6-D3DFB82E52E4}" presName="sibTrans" presStyleLbl="sibTrans2D1" presStyleIdx="2" presStyleCnt="4" custLinFactNeighborX="-22316" custLinFactNeighborY="30809" custRadScaleRad="233914" custRadScaleInc="-2147483648"/>
      <dgm:spPr/>
    </dgm:pt>
    <dgm:pt modelId="{3204FE98-F52A-40BD-BE15-E0A29D5FD976}" type="pres">
      <dgm:prSet presAssocID="{D698C45F-1826-4B5E-9EC6-D3DFB82E52E4}" presName="connectorText" presStyleLbl="sibTrans2D1" presStyleIdx="2" presStyleCnt="4"/>
      <dgm:spPr/>
    </dgm:pt>
    <dgm:pt modelId="{70D7A92C-47ED-488D-BFA2-2A4E94A74369}" type="pres">
      <dgm:prSet presAssocID="{A4BFA9BA-313B-48B1-9C9D-9B7B74258609}" presName="node" presStyleLbl="node1" presStyleIdx="3" presStyleCnt="4" custRadScaleRad="121264">
        <dgm:presLayoutVars>
          <dgm:bulletEnabled val="1"/>
        </dgm:presLayoutVars>
      </dgm:prSet>
      <dgm:spPr/>
    </dgm:pt>
    <dgm:pt modelId="{EC60763D-3B0D-4078-807C-B328C94884F5}" type="pres">
      <dgm:prSet presAssocID="{EAF480B4-D02B-4AB2-8699-E3FFF29EE2EE}" presName="sibTrans" presStyleLbl="sibTrans2D1" presStyleIdx="3" presStyleCnt="4" custLinFactNeighborY="-45756"/>
      <dgm:spPr/>
    </dgm:pt>
    <dgm:pt modelId="{1AAB583C-19FA-4DA4-BA0C-73D0A279DDCD}" type="pres">
      <dgm:prSet presAssocID="{EAF480B4-D02B-4AB2-8699-E3FFF29EE2EE}" presName="connectorText" presStyleLbl="sibTrans2D1" presStyleIdx="3" presStyleCnt="4"/>
      <dgm:spPr/>
    </dgm:pt>
  </dgm:ptLst>
  <dgm:cxnLst>
    <dgm:cxn modelId="{0E386B11-D55B-4EF1-97DB-78DE20091215}" type="presOf" srcId="{6535E8A5-9E81-4349-A9CF-F5FBFA293C06}" destId="{81A629FF-B537-4B6E-AD68-882590EF869B}" srcOrd="1" destOrd="0" presId="urn:microsoft.com/office/officeart/2005/8/layout/cycle2"/>
    <dgm:cxn modelId="{966CCB1E-12B1-4911-B677-088B9FBF839C}" type="presOf" srcId="{F1736758-CDBF-4F57-9F52-E6090C9CAD53}" destId="{6C4D9ACF-6994-4570-9058-7E786F2C5826}" srcOrd="0" destOrd="0" presId="urn:microsoft.com/office/officeart/2005/8/layout/cycle2"/>
    <dgm:cxn modelId="{B5860C23-B9FF-4F3F-8E55-C07FCA5AD4C5}" type="presOf" srcId="{D698C45F-1826-4B5E-9EC6-D3DFB82E52E4}" destId="{8E1B965D-E6DB-4B28-AB8B-4C63BB1AA00D}" srcOrd="0" destOrd="0" presId="urn:microsoft.com/office/officeart/2005/8/layout/cycle2"/>
    <dgm:cxn modelId="{495AE624-28A2-48C0-AD00-6C72B4BCA169}" type="presOf" srcId="{EAF480B4-D02B-4AB2-8699-E3FFF29EE2EE}" destId="{1AAB583C-19FA-4DA4-BA0C-73D0A279DDCD}" srcOrd="1" destOrd="0" presId="urn:microsoft.com/office/officeart/2005/8/layout/cycle2"/>
    <dgm:cxn modelId="{A909B225-38C9-4074-93E9-93EF614D1715}" srcId="{A4FD7DF1-D506-4970-A51C-EBFA9631077B}" destId="{F1736758-CDBF-4F57-9F52-E6090C9CAD53}" srcOrd="2" destOrd="0" parTransId="{6C42265E-3B20-42F8-A963-4969B946F1F6}" sibTransId="{D698C45F-1826-4B5E-9EC6-D3DFB82E52E4}"/>
    <dgm:cxn modelId="{8AC5E041-FD20-4803-88D5-BCCA898BEE6B}" type="presOf" srcId="{A88424E2-35FE-4616-842B-8B6E1B0287D2}" destId="{C3BD0D5A-ED3E-444E-9420-D33C4F14E6BB}" srcOrd="0" destOrd="0" presId="urn:microsoft.com/office/officeart/2005/8/layout/cycle2"/>
    <dgm:cxn modelId="{0D3C0C5D-27B6-4238-A483-081E539B1612}" type="presOf" srcId="{A4BFA9BA-313B-48B1-9C9D-9B7B74258609}" destId="{70D7A92C-47ED-488D-BFA2-2A4E94A74369}" srcOrd="0" destOrd="0" presId="urn:microsoft.com/office/officeart/2005/8/layout/cycle2"/>
    <dgm:cxn modelId="{C403BC5D-ADCC-496C-B684-A98F3D883A45}" type="presOf" srcId="{A88424E2-35FE-4616-842B-8B6E1B0287D2}" destId="{272169E0-D57C-4BAD-89D9-2B7D2B1929AF}" srcOrd="1" destOrd="0" presId="urn:microsoft.com/office/officeart/2005/8/layout/cycle2"/>
    <dgm:cxn modelId="{75B6F47E-9F88-4C96-BCC5-E62AA215B765}" srcId="{A4FD7DF1-D506-4970-A51C-EBFA9631077B}" destId="{F7C64D02-6FF0-4A90-922C-95F047307EFE}" srcOrd="1" destOrd="0" parTransId="{8D4FAD61-D769-4DF4-B6BD-DB541EC75BE4}" sibTransId="{A88424E2-35FE-4616-842B-8B6E1B0287D2}"/>
    <dgm:cxn modelId="{9A6C4597-47FB-4560-8D63-D177B3FCCE62}" type="presOf" srcId="{EAF480B4-D02B-4AB2-8699-E3FFF29EE2EE}" destId="{EC60763D-3B0D-4078-807C-B328C94884F5}" srcOrd="0" destOrd="0" presId="urn:microsoft.com/office/officeart/2005/8/layout/cycle2"/>
    <dgm:cxn modelId="{9575BD9C-443D-4EDC-B24D-585175B58A7F}" type="presOf" srcId="{800808B0-CC7C-48BC-99CC-2EA1545609ED}" destId="{25A367E1-F273-4F6E-A1E2-62CE85BFD244}" srcOrd="0" destOrd="0" presId="urn:microsoft.com/office/officeart/2005/8/layout/cycle2"/>
    <dgm:cxn modelId="{109188A2-1CB9-4E30-A5F9-20296E03B076}" type="presOf" srcId="{F7C64D02-6FF0-4A90-922C-95F047307EFE}" destId="{DE026598-9396-4D8A-90E6-C1B9C056DA02}" srcOrd="0" destOrd="0" presId="urn:microsoft.com/office/officeart/2005/8/layout/cycle2"/>
    <dgm:cxn modelId="{72D700AB-86E1-4E0A-A55D-AEC894E1EEC6}" type="presOf" srcId="{6535E8A5-9E81-4349-A9CF-F5FBFA293C06}" destId="{3406A113-14E3-4AD1-BF86-50A22E1787F6}" srcOrd="0" destOrd="0" presId="urn:microsoft.com/office/officeart/2005/8/layout/cycle2"/>
    <dgm:cxn modelId="{C16D7ACA-5AB7-46E4-B5F7-1591D84E8287}" type="presOf" srcId="{A4FD7DF1-D506-4970-A51C-EBFA9631077B}" destId="{F47729BB-FF73-4D10-86B8-3F8358EB406B}" srcOrd="0" destOrd="0" presId="urn:microsoft.com/office/officeart/2005/8/layout/cycle2"/>
    <dgm:cxn modelId="{B85424FD-6FAC-4FFD-90C6-175D68C9DED2}" srcId="{A4FD7DF1-D506-4970-A51C-EBFA9631077B}" destId="{800808B0-CC7C-48BC-99CC-2EA1545609ED}" srcOrd="0" destOrd="0" parTransId="{61F236F4-9E77-4E8F-A438-CEDBC982A42E}" sibTransId="{6535E8A5-9E81-4349-A9CF-F5FBFA293C06}"/>
    <dgm:cxn modelId="{A02DAFFE-2979-4DF7-AAAE-EB1B6D8D8FDC}" type="presOf" srcId="{D698C45F-1826-4B5E-9EC6-D3DFB82E52E4}" destId="{3204FE98-F52A-40BD-BE15-E0A29D5FD976}" srcOrd="1" destOrd="0" presId="urn:microsoft.com/office/officeart/2005/8/layout/cycle2"/>
    <dgm:cxn modelId="{358D26FF-ABCD-449C-AB0A-59DCB3E9A4DD}" srcId="{A4FD7DF1-D506-4970-A51C-EBFA9631077B}" destId="{A4BFA9BA-313B-48B1-9C9D-9B7B74258609}" srcOrd="3" destOrd="0" parTransId="{91B6D425-02CA-4336-9A4E-5299CB114A87}" sibTransId="{EAF480B4-D02B-4AB2-8699-E3FFF29EE2EE}"/>
    <dgm:cxn modelId="{A871A2F8-0FFB-49BC-8A7A-9CDCDB71A751}" type="presParOf" srcId="{F47729BB-FF73-4D10-86B8-3F8358EB406B}" destId="{25A367E1-F273-4F6E-A1E2-62CE85BFD244}" srcOrd="0" destOrd="0" presId="urn:microsoft.com/office/officeart/2005/8/layout/cycle2"/>
    <dgm:cxn modelId="{49D4DA97-185B-4532-B698-5A4224AC0BAC}" type="presParOf" srcId="{F47729BB-FF73-4D10-86B8-3F8358EB406B}" destId="{3406A113-14E3-4AD1-BF86-50A22E1787F6}" srcOrd="1" destOrd="0" presId="urn:microsoft.com/office/officeart/2005/8/layout/cycle2"/>
    <dgm:cxn modelId="{2EDAE59A-975C-42A3-ACA5-49EE8BD06466}" type="presParOf" srcId="{3406A113-14E3-4AD1-BF86-50A22E1787F6}" destId="{81A629FF-B537-4B6E-AD68-882590EF869B}" srcOrd="0" destOrd="0" presId="urn:microsoft.com/office/officeart/2005/8/layout/cycle2"/>
    <dgm:cxn modelId="{AF26321E-C68A-4327-B282-C348811C1626}" type="presParOf" srcId="{F47729BB-FF73-4D10-86B8-3F8358EB406B}" destId="{DE026598-9396-4D8A-90E6-C1B9C056DA02}" srcOrd="2" destOrd="0" presId="urn:microsoft.com/office/officeart/2005/8/layout/cycle2"/>
    <dgm:cxn modelId="{1EA6B832-2241-48E3-A915-B5AD0C93CC3A}" type="presParOf" srcId="{F47729BB-FF73-4D10-86B8-3F8358EB406B}" destId="{C3BD0D5A-ED3E-444E-9420-D33C4F14E6BB}" srcOrd="3" destOrd="0" presId="urn:microsoft.com/office/officeart/2005/8/layout/cycle2"/>
    <dgm:cxn modelId="{8C045145-3D90-4705-B77B-E85542D20BE6}" type="presParOf" srcId="{C3BD0D5A-ED3E-444E-9420-D33C4F14E6BB}" destId="{272169E0-D57C-4BAD-89D9-2B7D2B1929AF}" srcOrd="0" destOrd="0" presId="urn:microsoft.com/office/officeart/2005/8/layout/cycle2"/>
    <dgm:cxn modelId="{D2A7B295-AF09-40A4-B372-4CAD7C65121A}" type="presParOf" srcId="{F47729BB-FF73-4D10-86B8-3F8358EB406B}" destId="{6C4D9ACF-6994-4570-9058-7E786F2C5826}" srcOrd="4" destOrd="0" presId="urn:microsoft.com/office/officeart/2005/8/layout/cycle2"/>
    <dgm:cxn modelId="{A156F802-48C7-46B2-A129-3321FD7C353A}" type="presParOf" srcId="{F47729BB-FF73-4D10-86B8-3F8358EB406B}" destId="{8E1B965D-E6DB-4B28-AB8B-4C63BB1AA00D}" srcOrd="5" destOrd="0" presId="urn:microsoft.com/office/officeart/2005/8/layout/cycle2"/>
    <dgm:cxn modelId="{39139C59-C85C-496D-AFF9-376EBC30E269}" type="presParOf" srcId="{8E1B965D-E6DB-4B28-AB8B-4C63BB1AA00D}" destId="{3204FE98-F52A-40BD-BE15-E0A29D5FD976}" srcOrd="0" destOrd="0" presId="urn:microsoft.com/office/officeart/2005/8/layout/cycle2"/>
    <dgm:cxn modelId="{5F8B0097-F98A-4C18-BCD3-897EDDE56B4C}" type="presParOf" srcId="{F47729BB-FF73-4D10-86B8-3F8358EB406B}" destId="{70D7A92C-47ED-488D-BFA2-2A4E94A74369}" srcOrd="6" destOrd="0" presId="urn:microsoft.com/office/officeart/2005/8/layout/cycle2"/>
    <dgm:cxn modelId="{6F1C50E1-B3A0-40F8-81C9-BCA32BD3951D}" type="presParOf" srcId="{F47729BB-FF73-4D10-86B8-3F8358EB406B}" destId="{EC60763D-3B0D-4078-807C-B328C94884F5}" srcOrd="7" destOrd="0" presId="urn:microsoft.com/office/officeart/2005/8/layout/cycle2"/>
    <dgm:cxn modelId="{7D990A4D-7D22-453B-86D2-792349707157}" type="presParOf" srcId="{EC60763D-3B0D-4078-807C-B328C94884F5}" destId="{1AAB583C-19FA-4DA4-BA0C-73D0A279DDC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367E1-F273-4F6E-A1E2-62CE85BFD244}">
      <dsp:nvSpPr>
        <dsp:cNvPr id="0" name=""/>
        <dsp:cNvSpPr/>
      </dsp:nvSpPr>
      <dsp:spPr>
        <a:xfrm>
          <a:off x="3217254" y="56"/>
          <a:ext cx="2023690" cy="20236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NikoshBAN" pitchFamily="2" charset="0"/>
              <a:cs typeface="NikoshBAN" pitchFamily="2" charset="0"/>
            </a:rPr>
            <a:t>পানি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3513617" y="296419"/>
        <a:ext cx="1430964" cy="1430964"/>
      </dsp:txXfrm>
    </dsp:sp>
    <dsp:sp modelId="{3406A113-14E3-4AD1-BF86-50A22E1787F6}">
      <dsp:nvSpPr>
        <dsp:cNvPr id="0" name=""/>
        <dsp:cNvSpPr/>
      </dsp:nvSpPr>
      <dsp:spPr>
        <a:xfrm rot="2420821">
          <a:off x="5345066" y="1513034"/>
          <a:ext cx="687845" cy="6829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NikoshBAN" pitchFamily="2" charset="0"/>
            <a:cs typeface="NikoshBAN" pitchFamily="2" charset="0"/>
          </a:endParaRPr>
        </a:p>
      </dsp:txBody>
      <dsp:txXfrm>
        <a:off x="5369435" y="1583306"/>
        <a:ext cx="482947" cy="409797"/>
      </dsp:txXfrm>
    </dsp:sp>
    <dsp:sp modelId="{DE026598-9396-4D8A-90E6-C1B9C056DA02}">
      <dsp:nvSpPr>
        <dsp:cNvPr id="0" name=""/>
        <dsp:cNvSpPr/>
      </dsp:nvSpPr>
      <dsp:spPr>
        <a:xfrm>
          <a:off x="5748703" y="2150454"/>
          <a:ext cx="2023690" cy="20236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NikoshBAN" pitchFamily="2" charset="0"/>
              <a:cs typeface="NikoshBAN" pitchFamily="2" charset="0"/>
            </a:rPr>
            <a:t>জলীয়বাষ্প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6045066" y="2446817"/>
        <a:ext cx="1430964" cy="1430964"/>
      </dsp:txXfrm>
    </dsp:sp>
    <dsp:sp modelId="{C3BD0D5A-ED3E-444E-9420-D33C4F14E6BB}">
      <dsp:nvSpPr>
        <dsp:cNvPr id="0" name=""/>
        <dsp:cNvSpPr/>
      </dsp:nvSpPr>
      <dsp:spPr>
        <a:xfrm rot="8379179">
          <a:off x="5268873" y="4128572"/>
          <a:ext cx="687845" cy="6829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NikoshBAN" pitchFamily="2" charset="0"/>
            <a:cs typeface="NikoshBAN" pitchFamily="2" charset="0"/>
          </a:endParaRPr>
        </a:p>
      </dsp:txBody>
      <dsp:txXfrm rot="10800000">
        <a:off x="5449402" y="4198844"/>
        <a:ext cx="482947" cy="409797"/>
      </dsp:txXfrm>
    </dsp:sp>
    <dsp:sp modelId="{6C4D9ACF-6994-4570-9058-7E786F2C5826}">
      <dsp:nvSpPr>
        <dsp:cNvPr id="0" name=""/>
        <dsp:cNvSpPr/>
      </dsp:nvSpPr>
      <dsp:spPr>
        <a:xfrm>
          <a:off x="3217254" y="4300853"/>
          <a:ext cx="2023690" cy="20236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NikoshBAN" pitchFamily="2" charset="0"/>
              <a:cs typeface="NikoshBAN" pitchFamily="2" charset="0"/>
            </a:rPr>
            <a:t>মেঘ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3513617" y="4597216"/>
        <a:ext cx="1430964" cy="1430964"/>
      </dsp:txXfrm>
    </dsp:sp>
    <dsp:sp modelId="{8E1B965D-E6DB-4B28-AB8B-4C63BB1AA00D}">
      <dsp:nvSpPr>
        <dsp:cNvPr id="0" name=""/>
        <dsp:cNvSpPr/>
      </dsp:nvSpPr>
      <dsp:spPr>
        <a:xfrm rot="13170636">
          <a:off x="2421143" y="4119368"/>
          <a:ext cx="718820" cy="6829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NikoshBAN" pitchFamily="2" charset="0"/>
            <a:cs typeface="NikoshBAN" pitchFamily="2" charset="0"/>
          </a:endParaRPr>
        </a:p>
      </dsp:txBody>
      <dsp:txXfrm rot="10800000">
        <a:off x="2602632" y="4321147"/>
        <a:ext cx="513922" cy="409797"/>
      </dsp:txXfrm>
    </dsp:sp>
    <dsp:sp modelId="{70D7A92C-47ED-488D-BFA2-2A4E94A74369}">
      <dsp:nvSpPr>
        <dsp:cNvPr id="0" name=""/>
        <dsp:cNvSpPr/>
      </dsp:nvSpPr>
      <dsp:spPr>
        <a:xfrm>
          <a:off x="609595" y="2150454"/>
          <a:ext cx="2023690" cy="202369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NikoshBAN" pitchFamily="2" charset="0"/>
              <a:cs typeface="NikoshBAN" pitchFamily="2" charset="0"/>
            </a:rPr>
            <a:t>বৃষ্টি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905958" y="2446817"/>
        <a:ext cx="1430964" cy="1430964"/>
      </dsp:txXfrm>
    </dsp:sp>
    <dsp:sp modelId="{EC60763D-3B0D-4078-807C-B328C94884F5}">
      <dsp:nvSpPr>
        <dsp:cNvPr id="0" name=""/>
        <dsp:cNvSpPr/>
      </dsp:nvSpPr>
      <dsp:spPr>
        <a:xfrm rot="19229364">
          <a:off x="2550164" y="1446034"/>
          <a:ext cx="718820" cy="6829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NikoshBAN" pitchFamily="2" charset="0"/>
            <a:cs typeface="NikoshBAN" pitchFamily="2" charset="0"/>
          </a:endParaRPr>
        </a:p>
      </dsp:txBody>
      <dsp:txXfrm>
        <a:off x="2573573" y="1647813"/>
        <a:ext cx="513922" cy="409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F0902-3B4F-46D1-974D-D3BE10D7A48F}" type="datetimeFigureOut">
              <a:rPr lang="en-US" smtClean="0"/>
              <a:pPr/>
              <a:t>2/8/21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6F86F-359B-4666-B3F2-48165A3B85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4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6F86F-359B-4666-B3F2-48165A3B859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23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mp3"/><Relationship Id="rId2" Type="http://schemas.openxmlformats.org/officeDocument/2006/relationships/audio" Target="../media/audio1.mp3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mp3"/><Relationship Id="rId2" Type="http://schemas.openxmlformats.org/officeDocument/2006/relationships/audio" Target="../media/audio2.mp3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mp3"/><Relationship Id="rId2" Type="http://schemas.openxmlformats.org/officeDocument/2006/relationships/audio" Target="../media/audio2.mp3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mp3"/><Relationship Id="rId2" Type="http://schemas.openxmlformats.org/officeDocument/2006/relationships/audio" Target="../media/audio2.mp3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zBnKgwnn7i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59150DC-29CF-524A-8E26-E1235F144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85" y="4191000"/>
            <a:ext cx="3289300" cy="2463800"/>
          </a:xfrm>
          <a:prstGeom prst="rect">
            <a:avLst/>
          </a:prstGeom>
        </p:spPr>
      </p:pic>
      <p:pic>
        <p:nvPicPr>
          <p:cNvPr id="11" name="Picture 10" descr="Download Free png background-tree-picture-transparent - DLPNG.com">
            <a:extLst>
              <a:ext uri="{FF2B5EF4-FFF2-40B4-BE49-F238E27FC236}">
                <a16:creationId xmlns:a16="http://schemas.microsoft.com/office/drawing/2014/main" id="{F5E3A9C7-BA59-E14B-A988-2CC5EE80C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0593"/>
            <a:ext cx="4010057" cy="355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D4233F9-11A7-BF40-B1EE-DA0BD5A11F63}"/>
              </a:ext>
            </a:extLst>
          </p:cNvPr>
          <p:cNvGrpSpPr/>
          <p:nvPr/>
        </p:nvGrpSpPr>
        <p:grpSpPr>
          <a:xfrm>
            <a:off x="259065" y="-40010"/>
            <a:ext cx="11835704" cy="6694810"/>
            <a:chOff x="228600" y="761999"/>
            <a:chExt cx="11835704" cy="5893654"/>
          </a:xfrm>
        </p:grpSpPr>
        <p:pic>
          <p:nvPicPr>
            <p:cNvPr id="18" name="Picture 6" descr="Image result for raining gif">
              <a:extLst>
                <a:ext uri="{FF2B5EF4-FFF2-40B4-BE49-F238E27FC236}">
                  <a16:creationId xmlns:a16="http://schemas.microsoft.com/office/drawing/2014/main" id="{96734F44-DC70-C648-A208-CEA362C176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"/>
            <a:stretch/>
          </p:blipFill>
          <p:spPr bwMode="auto">
            <a:xfrm>
              <a:off x="228600" y="761999"/>
              <a:ext cx="7104068" cy="5851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Image result for raining gif">
              <a:extLst>
                <a:ext uri="{FF2B5EF4-FFF2-40B4-BE49-F238E27FC236}">
                  <a16:creationId xmlns:a16="http://schemas.microsoft.com/office/drawing/2014/main" id="{56518FA5-4CB0-3E42-A1BD-3FD9E6751D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77"/>
            <a:stretch/>
          </p:blipFill>
          <p:spPr bwMode="auto">
            <a:xfrm>
              <a:off x="2869377" y="761999"/>
              <a:ext cx="7104068" cy="5824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Image result for raining gif">
              <a:extLst>
                <a:ext uri="{FF2B5EF4-FFF2-40B4-BE49-F238E27FC236}">
                  <a16:creationId xmlns:a16="http://schemas.microsoft.com/office/drawing/2014/main" id="{CFDF0EC0-CB9A-E54E-88FB-BA17F6F24E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60"/>
            <a:stretch/>
          </p:blipFill>
          <p:spPr bwMode="auto">
            <a:xfrm>
              <a:off x="4960236" y="823670"/>
              <a:ext cx="7104068" cy="5831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E563821-7C1B-B041-80D6-CC2F82525BCE}"/>
              </a:ext>
            </a:extLst>
          </p:cNvPr>
          <p:cNvSpPr txBox="1"/>
          <p:nvPr/>
        </p:nvSpPr>
        <p:spPr>
          <a:xfrm>
            <a:off x="2013266" y="5280956"/>
            <a:ext cx="1036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2060"/>
                </a:solidFill>
              </a:rPr>
              <a:t>প্রিয় শিক্ষার্থী সোনামণিরা, তোমাদের সবাইকে আজকের বিজ্ঞান পাঠে </a:t>
            </a:r>
            <a:r>
              <a:rPr lang="bn-IN" sz="4800" dirty="0">
                <a:solidFill>
                  <a:srgbClr val="339966"/>
                </a:solidFill>
              </a:rPr>
              <a:t>স্বাগতম</a:t>
            </a:r>
            <a:r>
              <a:rPr lang="bn-IN" sz="4800" dirty="0"/>
              <a:t> </a:t>
            </a:r>
            <a:endParaRPr lang="en-BD" sz="4800" dirty="0"/>
          </a:p>
        </p:txBody>
      </p:sp>
    </p:spTree>
    <p:extLst>
      <p:ext uri="{BB962C8B-B14F-4D97-AF65-F5344CB8AC3E}">
        <p14:creationId xmlns:p14="http://schemas.microsoft.com/office/powerpoint/2010/main" val="12780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গ্লাসে বরফ">
            <a:extLst>
              <a:ext uri="{FF2B5EF4-FFF2-40B4-BE49-F238E27FC236}">
                <a16:creationId xmlns:a16="http://schemas.microsoft.com/office/drawing/2014/main" id="{7E59AA27-5B0B-EC41-AF66-3AF8866B2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4438820" cy="6324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শিশির">
            <a:extLst>
              <a:ext uri="{FF2B5EF4-FFF2-40B4-BE49-F238E27FC236}">
                <a16:creationId xmlns:a16="http://schemas.microsoft.com/office/drawing/2014/main" id="{E2F0AC7E-B901-6D44-A862-8449F3512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80" y="228600"/>
            <a:ext cx="5353220" cy="304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Image result for বৃষ্টি">
            <a:extLst>
              <a:ext uri="{FF2B5EF4-FFF2-40B4-BE49-F238E27FC236}">
                <a16:creationId xmlns:a16="http://schemas.microsoft.com/office/drawing/2014/main" id="{3DB6C8D2-EEF1-7F49-A4EE-07BC8CD13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80" y="3505200"/>
            <a:ext cx="5353220" cy="304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12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বাষ্পীভবন">
            <a:extLst>
              <a:ext uri="{FF2B5EF4-FFF2-40B4-BE49-F238E27FC236}">
                <a16:creationId xmlns:a16="http://schemas.microsoft.com/office/drawing/2014/main" id="{4FBAA3C6-A4B8-1A40-8E59-4D9778E64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51807"/>
            <a:ext cx="5513173" cy="30520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চায়ের কেটলি বাষ্প">
            <a:extLst>
              <a:ext uri="{FF2B5EF4-FFF2-40B4-BE49-F238E27FC236}">
                <a16:creationId xmlns:a16="http://schemas.microsoft.com/office/drawing/2014/main" id="{CD0CC380-8429-9E41-AB09-8E6D847C2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627" y="3551807"/>
            <a:ext cx="5513173" cy="30520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মেঘ">
            <a:extLst>
              <a:ext uri="{FF2B5EF4-FFF2-40B4-BE49-F238E27FC236}">
                <a16:creationId xmlns:a16="http://schemas.microsoft.com/office/drawing/2014/main" id="{8DF76B31-764C-8F48-A1FE-CA2724443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52974"/>
            <a:ext cx="5513173" cy="305321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হিমালয়">
            <a:extLst>
              <a:ext uri="{FF2B5EF4-FFF2-40B4-BE49-F238E27FC236}">
                <a16:creationId xmlns:a16="http://schemas.microsoft.com/office/drawing/2014/main" id="{0799A10F-9D20-EB4D-B979-F84C0AE33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388" y="248856"/>
            <a:ext cx="5513173" cy="30520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38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6776D6-96EC-EE41-8BC1-529184EF5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2233"/>
            <a:ext cx="4783054" cy="3155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8F27EC-0F64-C947-95F4-F8366EF9C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70" y="3733800"/>
            <a:ext cx="4745984" cy="281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2D7216-8AC2-5E43-A36D-28567C2EB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02233"/>
            <a:ext cx="6535654" cy="61509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263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75DBCD-CBF1-BC45-A559-E7E209BA87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3"/>
          <a:stretch/>
        </p:blipFill>
        <p:spPr>
          <a:xfrm>
            <a:off x="1219200" y="-1"/>
            <a:ext cx="9601200" cy="3429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A52533-DDDE-7C46-9BB2-A653D1F3F9EB}"/>
              </a:ext>
            </a:extLst>
          </p:cNvPr>
          <p:cNvSpPr txBox="1"/>
          <p:nvPr/>
        </p:nvSpPr>
        <p:spPr>
          <a:xfrm>
            <a:off x="6449290" y="1907232"/>
            <a:ext cx="1970358" cy="378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A412E6-0950-4D47-B77F-BD4447BA1928}"/>
              </a:ext>
            </a:extLst>
          </p:cNvPr>
          <p:cNvSpPr txBox="1"/>
          <p:nvPr/>
        </p:nvSpPr>
        <p:spPr>
          <a:xfrm>
            <a:off x="562283" y="3549113"/>
            <a:ext cx="103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bn-IN" sz="3600" dirty="0">
                <a:solidFill>
                  <a:srgbClr val="3399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তাপ প্রয়োগ ও ঠাণ্ডা করার মাধ্যমে পানির অবস্থার পরিবর্তন ঘটে।</a:t>
            </a:r>
            <a:endParaRPr lang="en-US" sz="3600" dirty="0">
              <a:solidFill>
                <a:srgbClr val="339966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14E573-E36A-9747-8FA4-C82FC6B981B0}"/>
              </a:ext>
            </a:extLst>
          </p:cNvPr>
          <p:cNvSpPr txBox="1"/>
          <p:nvPr/>
        </p:nvSpPr>
        <p:spPr>
          <a:xfrm>
            <a:off x="2854996" y="4958809"/>
            <a:ext cx="1275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</a:rPr>
              <a:t>কঠিন</a:t>
            </a:r>
            <a:r>
              <a:rPr lang="bn-IN" sz="4400" dirty="0">
                <a:solidFill>
                  <a:srgbClr val="FF00FF"/>
                </a:solidFill>
              </a:rPr>
              <a:t>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03258A-244E-594F-8E8A-B8DCAF710FEF}"/>
              </a:ext>
            </a:extLst>
          </p:cNvPr>
          <p:cNvSpPr txBox="1"/>
          <p:nvPr/>
        </p:nvSpPr>
        <p:spPr>
          <a:xfrm>
            <a:off x="5172927" y="4958809"/>
            <a:ext cx="1258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B050"/>
                </a:solidFill>
              </a:rPr>
              <a:t>তরল</a:t>
            </a:r>
            <a:r>
              <a:rPr lang="bn-IN" sz="4400" dirty="0">
                <a:solidFill>
                  <a:srgbClr val="00B050"/>
                </a:solidFill>
              </a:rPr>
              <a:t>   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B022E9-8113-284F-A2D2-B63A5AF0ACC1}"/>
              </a:ext>
            </a:extLst>
          </p:cNvPr>
          <p:cNvSpPr txBox="1"/>
          <p:nvPr/>
        </p:nvSpPr>
        <p:spPr>
          <a:xfrm>
            <a:off x="7655813" y="4958809"/>
            <a:ext cx="196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/>
              <a:t>বায়বীয়</a:t>
            </a:r>
            <a:endParaRPr lang="en-US" sz="3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D1B0D9-25E9-FF42-A259-9A2BD535FCAA}"/>
              </a:ext>
            </a:extLst>
          </p:cNvPr>
          <p:cNvSpPr/>
          <p:nvPr/>
        </p:nvSpPr>
        <p:spPr>
          <a:xfrm>
            <a:off x="4255287" y="5905919"/>
            <a:ext cx="1764513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</a:rPr>
              <a:t>বায়বীয়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Sequential Access Storage 1">
            <a:extLst>
              <a:ext uri="{FF2B5EF4-FFF2-40B4-BE49-F238E27FC236}">
                <a16:creationId xmlns:a16="http://schemas.microsoft.com/office/drawing/2014/main" id="{73F965F3-46CF-6A4C-A394-AB5642B39397}"/>
              </a:ext>
            </a:extLst>
          </p:cNvPr>
          <p:cNvSpPr/>
          <p:nvPr/>
        </p:nvSpPr>
        <p:spPr>
          <a:xfrm>
            <a:off x="562283" y="4645642"/>
            <a:ext cx="1728787" cy="820430"/>
          </a:xfrm>
          <a:prstGeom prst="flowChartMagnetic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</a:rPr>
              <a:t>তাপ প্রয়োগ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Sequential Access Storage 11">
            <a:extLst>
              <a:ext uri="{FF2B5EF4-FFF2-40B4-BE49-F238E27FC236}">
                <a16:creationId xmlns:a16="http://schemas.microsoft.com/office/drawing/2014/main" id="{ED9B4872-9D18-A74A-91DD-D12A8753D002}"/>
              </a:ext>
            </a:extLst>
          </p:cNvPr>
          <p:cNvSpPr/>
          <p:nvPr/>
        </p:nvSpPr>
        <p:spPr>
          <a:xfrm>
            <a:off x="2263007" y="5845971"/>
            <a:ext cx="1728787" cy="820430"/>
          </a:xfrm>
          <a:prstGeom prst="flowChartMagnetic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</a:rPr>
              <a:t>তাপ হ্রাস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68764BC8-7E49-FF4B-BFDA-C42B854234F0}"/>
              </a:ext>
            </a:extLst>
          </p:cNvPr>
          <p:cNvSpPr/>
          <p:nvPr/>
        </p:nvSpPr>
        <p:spPr>
          <a:xfrm>
            <a:off x="6621473" y="5128714"/>
            <a:ext cx="763114" cy="360672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DA97299C-5A4C-1141-A2C8-2A47938E1161}"/>
              </a:ext>
            </a:extLst>
          </p:cNvPr>
          <p:cNvSpPr/>
          <p:nvPr/>
        </p:nvSpPr>
        <p:spPr>
          <a:xfrm>
            <a:off x="4294671" y="5121977"/>
            <a:ext cx="763114" cy="360672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38829E-D90B-8342-9616-09DA21E4BD6C}"/>
              </a:ext>
            </a:extLst>
          </p:cNvPr>
          <p:cNvSpPr/>
          <p:nvPr/>
        </p:nvSpPr>
        <p:spPr>
          <a:xfrm>
            <a:off x="7275424" y="5908632"/>
            <a:ext cx="118128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339966"/>
                </a:solidFill>
              </a:rPr>
              <a:t>তরল</a:t>
            </a:r>
            <a:endParaRPr lang="en-US" sz="3600" dirty="0">
              <a:solidFill>
                <a:srgbClr val="339966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3902F3-16DA-0746-BD1B-363127F9A04B}"/>
              </a:ext>
            </a:extLst>
          </p:cNvPr>
          <p:cNvSpPr/>
          <p:nvPr/>
        </p:nvSpPr>
        <p:spPr>
          <a:xfrm>
            <a:off x="9625499" y="5905920"/>
            <a:ext cx="1499702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70C0"/>
                </a:solidFill>
              </a:rPr>
              <a:t>কঠিন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31765B98-46A7-9C4B-8717-7CE84E4C7242}"/>
              </a:ext>
            </a:extLst>
          </p:cNvPr>
          <p:cNvSpPr/>
          <p:nvPr/>
        </p:nvSpPr>
        <p:spPr>
          <a:xfrm>
            <a:off x="8651311" y="6142000"/>
            <a:ext cx="763114" cy="360672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C0FDD7B1-252E-2B42-8B30-4FBBABBF4A5C}"/>
              </a:ext>
            </a:extLst>
          </p:cNvPr>
          <p:cNvSpPr/>
          <p:nvPr/>
        </p:nvSpPr>
        <p:spPr>
          <a:xfrm>
            <a:off x="6186668" y="6125324"/>
            <a:ext cx="763114" cy="360672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48039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2" grpId="0"/>
      <p:bldP spid="2" grpId="0" animBg="1"/>
      <p:bldP spid="12" grpId="0" animBg="1"/>
      <p:bldP spid="3" grpId="0" animBg="1"/>
      <p:bldP spid="19" grpId="0" animBg="1"/>
      <p:bldP spid="20" grpId="0"/>
      <p:bldP spid="24" grpId="0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70841849"/>
              </p:ext>
            </p:extLst>
          </p:nvPr>
        </p:nvGraphicFramePr>
        <p:xfrm>
          <a:off x="2209800" y="304800"/>
          <a:ext cx="84582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5410200" y="2590800"/>
            <a:ext cx="1905000" cy="17526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পানিচক্র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1C4BB2-C08D-6F45-B9EA-220E8FAF8F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E749A-8037-9A4C-84FF-62B6AFA0CB68}"/>
              </a:ext>
            </a:extLst>
          </p:cNvPr>
          <p:cNvSpPr txBox="1"/>
          <p:nvPr/>
        </p:nvSpPr>
        <p:spPr>
          <a:xfrm>
            <a:off x="694725" y="2786404"/>
            <a:ext cx="4613189" cy="2800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সোনামণিরা, তোমার বিজ্ঞান পাঠ্য বইয়ের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২০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নিরবে পড়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B13881-DB0E-D840-8EF8-E4829F332D5A}"/>
              </a:ext>
            </a:extLst>
          </p:cNvPr>
          <p:cNvSpPr txBox="1"/>
          <p:nvPr/>
        </p:nvSpPr>
        <p:spPr>
          <a:xfrm>
            <a:off x="995405" y="809164"/>
            <a:ext cx="4044782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পাঠ্য বই সংযোগ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EB039F-E77B-CD4B-BE7F-6CEA9D2B6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591" y="317500"/>
            <a:ext cx="5689600" cy="622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rminator 5">
            <a:extLst>
              <a:ext uri="{FF2B5EF4-FFF2-40B4-BE49-F238E27FC236}">
                <a16:creationId xmlns:a16="http://schemas.microsoft.com/office/drawing/2014/main" id="{EEEC5EE9-C270-504A-A777-81FAFEC3F149}"/>
              </a:ext>
            </a:extLst>
          </p:cNvPr>
          <p:cNvSpPr/>
          <p:nvPr/>
        </p:nvSpPr>
        <p:spPr>
          <a:xfrm>
            <a:off x="4305300" y="381000"/>
            <a:ext cx="3581400" cy="10668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33996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দলীয় কাজ</a:t>
            </a:r>
            <a:endParaRPr lang="en-BD" sz="4800" b="1" dirty="0">
              <a:solidFill>
                <a:srgbClr val="339966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6F235739-2C59-1D4F-9E07-6D5A3DA81AD8}"/>
              </a:ext>
            </a:extLst>
          </p:cNvPr>
          <p:cNvSpPr/>
          <p:nvPr/>
        </p:nvSpPr>
        <p:spPr>
          <a:xfrm>
            <a:off x="304800" y="1752600"/>
            <a:ext cx="1981200" cy="1447800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/>
              <a:t>বৃষ্টিপাত  দল</a:t>
            </a:r>
            <a:endParaRPr lang="en-BD" sz="2800" dirty="0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B547D4E8-43EB-8D45-B2C9-0994673DAC31}"/>
              </a:ext>
            </a:extLst>
          </p:cNvPr>
          <p:cNvSpPr/>
          <p:nvPr/>
        </p:nvSpPr>
        <p:spPr>
          <a:xfrm>
            <a:off x="304800" y="3377514"/>
            <a:ext cx="1981200" cy="1295400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/>
              <a:t>বাষ্পীভবন দল</a:t>
            </a:r>
            <a:endParaRPr lang="en-BD" sz="2000" dirty="0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54A03A10-E0DA-2B44-87A3-415C344543A6}"/>
              </a:ext>
            </a:extLst>
          </p:cNvPr>
          <p:cNvSpPr/>
          <p:nvPr/>
        </p:nvSpPr>
        <p:spPr>
          <a:xfrm>
            <a:off x="304800" y="4868563"/>
            <a:ext cx="1981200" cy="1295400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/>
              <a:t>ঘনীভবন দল </a:t>
            </a:r>
            <a:endParaRPr lang="en-BD" sz="2400" dirty="0"/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F3CB938C-5A0A-7141-88B7-45A41AD6AD9C}"/>
              </a:ext>
            </a:extLst>
          </p:cNvPr>
          <p:cNvSpPr/>
          <p:nvPr/>
        </p:nvSpPr>
        <p:spPr>
          <a:xfrm flipH="1">
            <a:off x="3048000" y="2019300"/>
            <a:ext cx="8610600" cy="91440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</a:rPr>
              <a:t>১. পানিচক্র কী? একটি পানিচক্রের ছবি অংকন কর।  </a:t>
            </a:r>
            <a:endParaRPr lang="en-BD" sz="2800" dirty="0">
              <a:solidFill>
                <a:schemeClr val="tx1"/>
              </a:solidFill>
            </a:endParaRP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1615E62B-DCC3-BE43-8E7B-1F5A760C5DF0}"/>
              </a:ext>
            </a:extLst>
          </p:cNvPr>
          <p:cNvSpPr/>
          <p:nvPr/>
        </p:nvSpPr>
        <p:spPr>
          <a:xfrm flipH="1">
            <a:off x="3048000" y="3568014"/>
            <a:ext cx="8610600" cy="91440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</a:rPr>
              <a:t>২. কীভাবে মেঘ সৃষ্টি হয়? </a:t>
            </a:r>
            <a:endParaRPr lang="en-BD" sz="2800" dirty="0">
              <a:solidFill>
                <a:schemeClr val="tx1"/>
              </a:solidFill>
            </a:endParaRP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BC6FDC86-A345-2148-AD22-88958AD6F7A8}"/>
              </a:ext>
            </a:extLst>
          </p:cNvPr>
          <p:cNvSpPr/>
          <p:nvPr/>
        </p:nvSpPr>
        <p:spPr>
          <a:xfrm flipH="1">
            <a:off x="3048000" y="5165125"/>
            <a:ext cx="8610600" cy="998838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BD" sz="2800" dirty="0">
                <a:solidFill>
                  <a:schemeClr val="tx1"/>
                </a:solidFill>
              </a:rPr>
              <a:t>৩.</a:t>
            </a:r>
            <a:r>
              <a:rPr lang="bn-IN" sz="2800" dirty="0">
                <a:solidFill>
                  <a:schemeClr val="tx1"/>
                </a:solidFill>
              </a:rPr>
              <a:t> কীভাবে জলীয় বাষ্প তৈরি হয়? </a:t>
            </a:r>
            <a:endParaRPr lang="en-BD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59BD70D-C251-0443-B72D-A90BC2311188}"/>
              </a:ext>
            </a:extLst>
          </p:cNvPr>
          <p:cNvSpPr txBox="1"/>
          <p:nvPr/>
        </p:nvSpPr>
        <p:spPr>
          <a:xfrm>
            <a:off x="1840319" y="2567406"/>
            <a:ext cx="5943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কোনটি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B07538-FC32-594F-9CCC-C6305F7ED8E0}"/>
              </a:ext>
            </a:extLst>
          </p:cNvPr>
          <p:cNvSpPr txBox="1"/>
          <p:nvPr/>
        </p:nvSpPr>
        <p:spPr>
          <a:xfrm>
            <a:off x="2754719" y="3421611"/>
            <a:ext cx="2057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8712F0-408E-6749-BC95-D8D31F73CC14}"/>
              </a:ext>
            </a:extLst>
          </p:cNvPr>
          <p:cNvSpPr txBox="1"/>
          <p:nvPr/>
        </p:nvSpPr>
        <p:spPr>
          <a:xfrm>
            <a:off x="2754719" y="4194587"/>
            <a:ext cx="2057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5359F0-6B24-0D4C-A853-167E96294209}"/>
              </a:ext>
            </a:extLst>
          </p:cNvPr>
          <p:cNvSpPr txBox="1"/>
          <p:nvPr/>
        </p:nvSpPr>
        <p:spPr>
          <a:xfrm>
            <a:off x="2754719" y="4996056"/>
            <a:ext cx="2057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FECA09-E074-3240-922B-02F5F4AA889A}"/>
              </a:ext>
            </a:extLst>
          </p:cNvPr>
          <p:cNvSpPr txBox="1"/>
          <p:nvPr/>
        </p:nvSpPr>
        <p:spPr>
          <a:xfrm>
            <a:off x="2754719" y="5794787"/>
            <a:ext cx="2057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6F18C8-2D7E-A743-8CC5-C87598633FFD}"/>
              </a:ext>
            </a:extLst>
          </p:cNvPr>
          <p:cNvGrpSpPr/>
          <p:nvPr/>
        </p:nvGrpSpPr>
        <p:grpSpPr>
          <a:xfrm>
            <a:off x="2114063" y="3293305"/>
            <a:ext cx="6215743" cy="830997"/>
            <a:chOff x="1709057" y="3429000"/>
            <a:chExt cx="6215743" cy="83099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432148-F160-7545-8CA1-659D7D73AC98}"/>
                </a:ext>
              </a:extLst>
            </p:cNvPr>
            <p:cNvSpPr txBox="1"/>
            <p:nvPr/>
          </p:nvSpPr>
          <p:spPr>
            <a:xfrm>
              <a:off x="1709057" y="3429000"/>
              <a:ext cx="4908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/>
                <a:t>√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D00A8F-6B2C-7A47-804D-CDE0210F163A}"/>
                </a:ext>
              </a:extLst>
            </p:cNvPr>
            <p:cNvSpPr txBox="1"/>
            <p:nvPr/>
          </p:nvSpPr>
          <p:spPr>
            <a:xfrm>
              <a:off x="4880377" y="3516175"/>
              <a:ext cx="3044423" cy="64633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উত্তরটি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 সঠিক 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	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AD5B2FC-BBE6-D84E-8A51-D3FE71804828}"/>
              </a:ext>
            </a:extLst>
          </p:cNvPr>
          <p:cNvSpPr txBox="1"/>
          <p:nvPr/>
        </p:nvSpPr>
        <p:spPr>
          <a:xfrm>
            <a:off x="5272895" y="4993314"/>
            <a:ext cx="3044423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সঠিক নয়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545EB8-7EB3-1D49-99B5-1A9472FF8BAF}"/>
              </a:ext>
            </a:extLst>
          </p:cNvPr>
          <p:cNvSpPr txBox="1"/>
          <p:nvPr/>
        </p:nvSpPr>
        <p:spPr>
          <a:xfrm>
            <a:off x="5257800" y="5791200"/>
            <a:ext cx="3044423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সঠিক নয়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4DFBAC-65D9-034A-A553-7915F0D2CD8A}"/>
              </a:ext>
            </a:extLst>
          </p:cNvPr>
          <p:cNvSpPr txBox="1"/>
          <p:nvPr/>
        </p:nvSpPr>
        <p:spPr>
          <a:xfrm>
            <a:off x="5181600" y="90919"/>
            <a:ext cx="23727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u="sng" dirty="0" err="1">
                <a:solidFill>
                  <a:srgbClr val="3366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u="sng" dirty="0">
              <a:solidFill>
                <a:srgbClr val="3366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3DCBFA-EED3-6B40-B536-144877A24863}"/>
              </a:ext>
            </a:extLst>
          </p:cNvPr>
          <p:cNvSpPr txBox="1"/>
          <p:nvPr/>
        </p:nvSpPr>
        <p:spPr>
          <a:xfrm>
            <a:off x="596590" y="1525384"/>
            <a:ext cx="5367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800" u="sng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>
                <a:latin typeface="NikoshBAN" pitchFamily="2" charset="0"/>
                <a:cs typeface="NikoshBAN" pitchFamily="2" charset="0"/>
              </a:rPr>
              <a:t>লিখঃ</a:t>
            </a:r>
            <a:endParaRPr lang="en-US" sz="48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B386A8-3556-DA40-B97C-AAAD69CB0352}"/>
              </a:ext>
            </a:extLst>
          </p:cNvPr>
          <p:cNvSpPr txBox="1"/>
          <p:nvPr/>
        </p:nvSpPr>
        <p:spPr>
          <a:xfrm>
            <a:off x="5285383" y="4198529"/>
            <a:ext cx="3044423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সঠিক নয়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5653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y Movie 5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-answer-sound-effect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-answer-sound-effect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-answer-sound-effect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29" grpId="0"/>
      <p:bldP spid="30" grpId="0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59BD70D-C251-0443-B72D-A90BC2311188}"/>
              </a:ext>
            </a:extLst>
          </p:cNvPr>
          <p:cNvSpPr txBox="1"/>
          <p:nvPr/>
        </p:nvSpPr>
        <p:spPr>
          <a:xfrm>
            <a:off x="1676400" y="1634183"/>
            <a:ext cx="5029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2.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পানিকণা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B07538-FC32-594F-9CCC-C6305F7ED8E0}"/>
              </a:ext>
            </a:extLst>
          </p:cNvPr>
          <p:cNvSpPr txBox="1"/>
          <p:nvPr/>
        </p:nvSpPr>
        <p:spPr>
          <a:xfrm>
            <a:off x="2362200" y="2743200"/>
            <a:ext cx="2057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8712F0-408E-6749-BC95-D8D31F73CC14}"/>
              </a:ext>
            </a:extLst>
          </p:cNvPr>
          <p:cNvSpPr txBox="1"/>
          <p:nvPr/>
        </p:nvSpPr>
        <p:spPr>
          <a:xfrm>
            <a:off x="2362200" y="3516176"/>
            <a:ext cx="2057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মেঘ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5359F0-6B24-0D4C-A853-167E96294209}"/>
              </a:ext>
            </a:extLst>
          </p:cNvPr>
          <p:cNvSpPr txBox="1"/>
          <p:nvPr/>
        </p:nvSpPr>
        <p:spPr>
          <a:xfrm>
            <a:off x="2362200" y="4317645"/>
            <a:ext cx="2057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FECA09-E074-3240-922B-02F5F4AA889A}"/>
              </a:ext>
            </a:extLst>
          </p:cNvPr>
          <p:cNvSpPr txBox="1"/>
          <p:nvPr/>
        </p:nvSpPr>
        <p:spPr>
          <a:xfrm>
            <a:off x="2362200" y="5116376"/>
            <a:ext cx="2057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17CB44-1C04-BF40-B969-DE84116ACE04}"/>
              </a:ext>
            </a:extLst>
          </p:cNvPr>
          <p:cNvSpPr txBox="1"/>
          <p:nvPr/>
        </p:nvSpPr>
        <p:spPr>
          <a:xfrm>
            <a:off x="4880377" y="2743200"/>
            <a:ext cx="3044423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সঠিক নয়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6F18C8-2D7E-A743-8CC5-C87598633FFD}"/>
              </a:ext>
            </a:extLst>
          </p:cNvPr>
          <p:cNvGrpSpPr/>
          <p:nvPr/>
        </p:nvGrpSpPr>
        <p:grpSpPr>
          <a:xfrm>
            <a:off x="1709057" y="3429000"/>
            <a:ext cx="6215743" cy="830997"/>
            <a:chOff x="1709057" y="3429000"/>
            <a:chExt cx="6215743" cy="83099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432148-F160-7545-8CA1-659D7D73AC98}"/>
                </a:ext>
              </a:extLst>
            </p:cNvPr>
            <p:cNvSpPr txBox="1"/>
            <p:nvPr/>
          </p:nvSpPr>
          <p:spPr>
            <a:xfrm>
              <a:off x="1709057" y="3429000"/>
              <a:ext cx="4908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/>
                <a:t>√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D00A8F-6B2C-7A47-804D-CDE0210F163A}"/>
                </a:ext>
              </a:extLst>
            </p:cNvPr>
            <p:cNvSpPr txBox="1"/>
            <p:nvPr/>
          </p:nvSpPr>
          <p:spPr>
            <a:xfrm>
              <a:off x="4880377" y="3516175"/>
              <a:ext cx="3044423" cy="64633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উত্তরটি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 সঠিক 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	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AD5B2FC-BBE6-D84E-8A51-D3FE71804828}"/>
              </a:ext>
            </a:extLst>
          </p:cNvPr>
          <p:cNvSpPr txBox="1"/>
          <p:nvPr/>
        </p:nvSpPr>
        <p:spPr>
          <a:xfrm>
            <a:off x="4880376" y="4314903"/>
            <a:ext cx="3044423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সঠিক নয়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545EB8-7EB3-1D49-99B5-1A9472FF8BAF}"/>
              </a:ext>
            </a:extLst>
          </p:cNvPr>
          <p:cNvSpPr txBox="1"/>
          <p:nvPr/>
        </p:nvSpPr>
        <p:spPr>
          <a:xfrm>
            <a:off x="4865281" y="5112789"/>
            <a:ext cx="3044423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সঠিক নয়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7040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y Movie 5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2C13E7DB-748B-CF43-B2E9-00D321BC2A9D}"/>
              </a:ext>
            </a:extLst>
          </p:cNvPr>
          <p:cNvSpPr txBox="1"/>
          <p:nvPr/>
        </p:nvSpPr>
        <p:spPr>
          <a:xfrm>
            <a:off x="2737022" y="2194374"/>
            <a:ext cx="1905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আকাশে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AF7C26-7DCC-5D47-9D1A-351531DDA536}"/>
              </a:ext>
            </a:extLst>
          </p:cNvPr>
          <p:cNvSpPr txBox="1"/>
          <p:nvPr/>
        </p:nvSpPr>
        <p:spPr>
          <a:xfrm>
            <a:off x="2209800" y="1148679"/>
            <a:ext cx="433278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৩.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CB7F31-EF47-A24A-BED8-C37BA54331BB}"/>
              </a:ext>
            </a:extLst>
          </p:cNvPr>
          <p:cNvSpPr txBox="1"/>
          <p:nvPr/>
        </p:nvSpPr>
        <p:spPr>
          <a:xfrm>
            <a:off x="2743202" y="2967349"/>
            <a:ext cx="189882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পাহাড়ে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346C63-443D-7C4F-99A0-824B0C3D8BFC}"/>
              </a:ext>
            </a:extLst>
          </p:cNvPr>
          <p:cNvSpPr txBox="1"/>
          <p:nvPr/>
        </p:nvSpPr>
        <p:spPr>
          <a:xfrm>
            <a:off x="2749378" y="3766077"/>
            <a:ext cx="189882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পুকুরে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1C339D-6438-384C-B7B4-B7837833B702}"/>
              </a:ext>
            </a:extLst>
          </p:cNvPr>
          <p:cNvSpPr txBox="1"/>
          <p:nvPr/>
        </p:nvSpPr>
        <p:spPr>
          <a:xfrm>
            <a:off x="2743201" y="4563963"/>
            <a:ext cx="189882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সমুদ্রে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EB6188-F51C-B94A-A40C-1286759BDC47}"/>
              </a:ext>
            </a:extLst>
          </p:cNvPr>
          <p:cNvSpPr txBox="1"/>
          <p:nvPr/>
        </p:nvSpPr>
        <p:spPr>
          <a:xfrm>
            <a:off x="5181598" y="2194374"/>
            <a:ext cx="3044423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সঠিক নয়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23E50F-235C-6543-B2EA-351430C9B53E}"/>
              </a:ext>
            </a:extLst>
          </p:cNvPr>
          <p:cNvSpPr txBox="1"/>
          <p:nvPr/>
        </p:nvSpPr>
        <p:spPr>
          <a:xfrm>
            <a:off x="5181599" y="3766077"/>
            <a:ext cx="3044423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সঠিক নয়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7EDD2F-523A-BC40-9FE1-CA763E2A84FD}"/>
              </a:ext>
            </a:extLst>
          </p:cNvPr>
          <p:cNvSpPr txBox="1"/>
          <p:nvPr/>
        </p:nvSpPr>
        <p:spPr>
          <a:xfrm>
            <a:off x="5181599" y="2967349"/>
            <a:ext cx="3044423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সঠিক নয়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BB0414-1B6E-8846-95DF-94048492B136}"/>
              </a:ext>
            </a:extLst>
          </p:cNvPr>
          <p:cNvGrpSpPr/>
          <p:nvPr/>
        </p:nvGrpSpPr>
        <p:grpSpPr>
          <a:xfrm>
            <a:off x="2203624" y="4471252"/>
            <a:ext cx="6022398" cy="830997"/>
            <a:chOff x="2203624" y="4471252"/>
            <a:chExt cx="6022398" cy="83099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E9F0DB-4279-F744-9255-1268E50F9F33}"/>
                </a:ext>
              </a:extLst>
            </p:cNvPr>
            <p:cNvSpPr txBox="1"/>
            <p:nvPr/>
          </p:nvSpPr>
          <p:spPr>
            <a:xfrm>
              <a:off x="2203624" y="4471252"/>
              <a:ext cx="4908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/>
                <a:t>√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1B6E198-F093-CF43-94CE-CDAEDED21498}"/>
                </a:ext>
              </a:extLst>
            </p:cNvPr>
            <p:cNvSpPr txBox="1"/>
            <p:nvPr/>
          </p:nvSpPr>
          <p:spPr>
            <a:xfrm>
              <a:off x="5181599" y="4563586"/>
              <a:ext cx="3044423" cy="64633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উত্তরটি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 সঠিক 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319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y Movie 5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4" grpId="0" animBg="1"/>
      <p:bldP spid="15" grpId="0" animBg="1"/>
      <p:bldP spid="16" grpId="0" animBg="1"/>
      <p:bldP spid="17" grpId="0" animBg="1"/>
      <p:bldP spid="18" grpId="0" animBg="1"/>
      <p:bldP spid="32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9E0ABB5-2997-D446-8244-456076DADB18}"/>
              </a:ext>
            </a:extLst>
          </p:cNvPr>
          <p:cNvGrpSpPr/>
          <p:nvPr/>
        </p:nvGrpSpPr>
        <p:grpSpPr>
          <a:xfrm>
            <a:off x="4038600" y="152400"/>
            <a:ext cx="3657600" cy="1752600"/>
            <a:chOff x="4038600" y="152400"/>
            <a:chExt cx="3657600" cy="1752600"/>
          </a:xfrm>
        </p:grpSpPr>
        <p:sp>
          <p:nvSpPr>
            <p:cNvPr id="2" name="Horizontal Scroll 1">
              <a:extLst>
                <a:ext uri="{FF2B5EF4-FFF2-40B4-BE49-F238E27FC236}">
                  <a16:creationId xmlns:a16="http://schemas.microsoft.com/office/drawing/2014/main" id="{B844E4BC-CFA4-CF47-B0C0-8181080D137D}"/>
                </a:ext>
              </a:extLst>
            </p:cNvPr>
            <p:cNvSpPr/>
            <p:nvPr/>
          </p:nvSpPr>
          <p:spPr>
            <a:xfrm>
              <a:off x="4038600" y="152400"/>
              <a:ext cx="3657600" cy="1752600"/>
            </a:xfrm>
            <a:prstGeom prst="horizontalScroll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D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FF7AA04-3168-A640-ABD9-E9BD2B31E302}"/>
                </a:ext>
              </a:extLst>
            </p:cNvPr>
            <p:cNvSpPr txBox="1"/>
            <p:nvPr/>
          </p:nvSpPr>
          <p:spPr>
            <a:xfrm>
              <a:off x="4724400" y="520868"/>
              <a:ext cx="24384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6000" b="1" dirty="0">
                  <a:solidFill>
                    <a:srgbClr val="339966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6000" b="1" dirty="0">
                <a:solidFill>
                  <a:srgbClr val="339966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3696F9B-A1CC-5148-B679-89841232CE7F}"/>
              </a:ext>
            </a:extLst>
          </p:cNvPr>
          <p:cNvGrpSpPr/>
          <p:nvPr/>
        </p:nvGrpSpPr>
        <p:grpSpPr>
          <a:xfrm>
            <a:off x="-74142" y="2273468"/>
            <a:ext cx="6246341" cy="4438475"/>
            <a:chOff x="-74141" y="1869988"/>
            <a:chExt cx="5638800" cy="484195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966DA70-0071-7940-BD93-4F59229A12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86" t="6897" r="8427" b="5245"/>
            <a:stretch/>
          </p:blipFill>
          <p:spPr>
            <a:xfrm>
              <a:off x="156518" y="1869988"/>
              <a:ext cx="5177482" cy="484195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A5B6D5E-064B-7C4B-842A-117168EC7607}"/>
                </a:ext>
              </a:extLst>
            </p:cNvPr>
            <p:cNvSpPr/>
            <p:nvPr/>
          </p:nvSpPr>
          <p:spPr>
            <a:xfrm>
              <a:off x="-74141" y="2438400"/>
              <a:ext cx="5638800" cy="3429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>
                  <a:solidFill>
                    <a:srgbClr val="3399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মোঃসুলতানুল আরেফীন </a:t>
              </a:r>
              <a:endParaRPr lang="en-GB" sz="4800" dirty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4000" dirty="0">
                  <a:solidFill>
                    <a:srgbClr val="3399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</a:t>
              </a:r>
            </a:p>
            <a:p>
              <a:pPr algn="ctr"/>
              <a:r>
                <a:rPr lang="bn-IN" sz="4000" dirty="0">
                  <a:solidFill>
                    <a:srgbClr val="3399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গুরুদাসপুর মডেল </a:t>
              </a:r>
              <a:r>
                <a:rPr lang="bn-BD" sz="4000" dirty="0">
                  <a:solidFill>
                    <a:srgbClr val="3399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bn-IN" sz="4000" dirty="0">
                  <a:solidFill>
                    <a:srgbClr val="3399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</a:t>
              </a:r>
              <a:r>
                <a:rPr lang="bn-BD" sz="4000" dirty="0">
                  <a:solidFill>
                    <a:srgbClr val="3399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</a:t>
              </a:r>
              <a:r>
                <a:rPr lang="bn-IN" sz="4000" dirty="0">
                  <a:solidFill>
                    <a:srgbClr val="3399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endParaRPr lang="en-GB" sz="4000" dirty="0">
                <a:solidFill>
                  <a:srgbClr val="3399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4000" dirty="0">
                  <a:solidFill>
                    <a:srgbClr val="3399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গুরুদাসপুর, নাটোর। </a:t>
              </a:r>
              <a:endParaRPr lang="bn-BD" sz="4000" dirty="0">
                <a:solidFill>
                  <a:srgbClr val="3399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BD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C762CA-6601-A242-B025-8E4E0B80E9FD}"/>
              </a:ext>
            </a:extLst>
          </p:cNvPr>
          <p:cNvGrpSpPr/>
          <p:nvPr/>
        </p:nvGrpSpPr>
        <p:grpSpPr>
          <a:xfrm>
            <a:off x="6481119" y="2267125"/>
            <a:ext cx="5634681" cy="4438475"/>
            <a:chOff x="6481119" y="2267125"/>
            <a:chExt cx="5634681" cy="44384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6A32A60-72DB-F04D-92E9-E028001840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86" t="6897" r="8427" b="5245"/>
            <a:stretch/>
          </p:blipFill>
          <p:spPr>
            <a:xfrm>
              <a:off x="6627343" y="2267125"/>
              <a:ext cx="5408139" cy="443847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EC40652-34F4-FD4F-808C-316F63D167E2}"/>
                </a:ext>
              </a:extLst>
            </p:cNvPr>
            <p:cNvSpPr/>
            <p:nvPr/>
          </p:nvSpPr>
          <p:spPr>
            <a:xfrm>
              <a:off x="6481119" y="2794514"/>
              <a:ext cx="5634681" cy="3429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bn-IN" sz="4400" dirty="0">
                <a:solidFill>
                  <a:srgbClr val="339966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400" dirty="0">
                  <a:solidFill>
                    <a:srgbClr val="33996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 – পঞ্চম </a:t>
              </a:r>
            </a:p>
            <a:p>
              <a:pPr algn="ctr"/>
              <a:r>
                <a:rPr lang="bn-BD" sz="4400" dirty="0">
                  <a:solidFill>
                    <a:srgbClr val="33996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 – প্রাথমিক বিজ্ঞান </a:t>
              </a:r>
            </a:p>
            <a:p>
              <a:pPr algn="ctr"/>
              <a:r>
                <a:rPr lang="bn-BD" sz="3600" spc="-300" dirty="0">
                  <a:solidFill>
                    <a:srgbClr val="339966"/>
                  </a:solidFill>
                  <a:latin typeface="NikoshBAN" pitchFamily="2" charset="0"/>
                  <a:cs typeface="NikoshBAN" pitchFamily="2" charset="0"/>
                </a:rPr>
                <a:t>পাঠের শিরোনাম - জীবনের জন্য পানি </a:t>
              </a:r>
            </a:p>
            <a:p>
              <a:pPr algn="ctr"/>
              <a:r>
                <a:rPr lang="bn-BD" sz="3600" dirty="0">
                  <a:solidFill>
                    <a:srgbClr val="339966"/>
                  </a:solidFill>
                  <a:latin typeface="NikoshBAN" pitchFamily="2" charset="0"/>
                  <a:cs typeface="NikoshBAN" pitchFamily="2" charset="0"/>
                </a:rPr>
                <a:t>আজকের পাঠ-</a:t>
              </a:r>
            </a:p>
            <a:p>
              <a:pPr algn="ctr"/>
              <a:r>
                <a:rPr lang="bn-BD" sz="3600" dirty="0">
                  <a:solidFill>
                    <a:srgbClr val="339966"/>
                  </a:solidFill>
                  <a:latin typeface="NikoshBAN" pitchFamily="2" charset="0"/>
                  <a:cs typeface="NikoshBAN" pitchFamily="2" charset="0"/>
                </a:rPr>
                <a:t> পানি চক্র</a:t>
              </a:r>
              <a:endParaRPr lang="en-US" sz="3600" dirty="0">
                <a:solidFill>
                  <a:srgbClr val="339966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4400" dirty="0">
                <a:solidFill>
                  <a:srgbClr val="339966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1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2B52851-1F94-9542-BA31-D3F13A3FA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44" y="1036937"/>
            <a:ext cx="3810000" cy="5706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CFF13EB-CC41-3849-9D0D-CDA615E60401}"/>
              </a:ext>
            </a:extLst>
          </p:cNvPr>
          <p:cNvSpPr txBox="1"/>
          <p:nvPr/>
        </p:nvSpPr>
        <p:spPr>
          <a:xfrm>
            <a:off x="2057400" y="1387227"/>
            <a:ext cx="550022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৪.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চক্রাকারে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আসাকে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EC85F4-7495-5646-A9AB-4C2A863D18FF}"/>
              </a:ext>
            </a:extLst>
          </p:cNvPr>
          <p:cNvSpPr txBox="1"/>
          <p:nvPr/>
        </p:nvSpPr>
        <p:spPr>
          <a:xfrm>
            <a:off x="2971800" y="2403992"/>
            <a:ext cx="1905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মেঘচক্র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6E17C-5CA5-2E4C-8985-A5E7C3182695}"/>
              </a:ext>
            </a:extLst>
          </p:cNvPr>
          <p:cNvSpPr txBox="1"/>
          <p:nvPr/>
        </p:nvSpPr>
        <p:spPr>
          <a:xfrm>
            <a:off x="2971800" y="3158874"/>
            <a:ext cx="1905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বৃষ্টিচক্র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CC5004-1102-0B45-A009-12DECEDB2740}"/>
              </a:ext>
            </a:extLst>
          </p:cNvPr>
          <p:cNvSpPr txBox="1"/>
          <p:nvPr/>
        </p:nvSpPr>
        <p:spPr>
          <a:xfrm>
            <a:off x="2971800" y="3917608"/>
            <a:ext cx="1905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বাষ্পচক্র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51EEF0-5120-E945-98D7-F36052D5EB53}"/>
              </a:ext>
            </a:extLst>
          </p:cNvPr>
          <p:cNvSpPr txBox="1"/>
          <p:nvPr/>
        </p:nvSpPr>
        <p:spPr>
          <a:xfrm>
            <a:off x="2971800" y="4676342"/>
            <a:ext cx="1905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পানিচক্র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70A036-00F7-1449-A5D4-94FE20FFF0AB}"/>
              </a:ext>
            </a:extLst>
          </p:cNvPr>
          <p:cNvSpPr txBox="1"/>
          <p:nvPr/>
        </p:nvSpPr>
        <p:spPr>
          <a:xfrm>
            <a:off x="5436201" y="2403992"/>
            <a:ext cx="3044423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সঠিক নয়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1CF1C2-8859-574F-84B6-FA9FEB1C5DFB}"/>
              </a:ext>
            </a:extLst>
          </p:cNvPr>
          <p:cNvSpPr txBox="1"/>
          <p:nvPr/>
        </p:nvSpPr>
        <p:spPr>
          <a:xfrm>
            <a:off x="5436200" y="3158874"/>
            <a:ext cx="3044423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সঠিক নয়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B670EB-6E0F-4F4B-B4E5-5B762A7239F5}"/>
              </a:ext>
            </a:extLst>
          </p:cNvPr>
          <p:cNvSpPr txBox="1"/>
          <p:nvPr/>
        </p:nvSpPr>
        <p:spPr>
          <a:xfrm>
            <a:off x="5436199" y="3917608"/>
            <a:ext cx="3044423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সঠিক নয়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0A951B-BEFA-C847-BCF1-694810AD2F43}"/>
              </a:ext>
            </a:extLst>
          </p:cNvPr>
          <p:cNvGrpSpPr/>
          <p:nvPr/>
        </p:nvGrpSpPr>
        <p:grpSpPr>
          <a:xfrm>
            <a:off x="2412401" y="4580156"/>
            <a:ext cx="6068221" cy="830997"/>
            <a:chOff x="2412401" y="4580156"/>
            <a:chExt cx="6068221" cy="83099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148C0D3-2681-7A40-903C-2A354D033DBF}"/>
                </a:ext>
              </a:extLst>
            </p:cNvPr>
            <p:cNvSpPr txBox="1"/>
            <p:nvPr/>
          </p:nvSpPr>
          <p:spPr>
            <a:xfrm>
              <a:off x="2412401" y="4580156"/>
              <a:ext cx="4908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/>
                <a:t>√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A485B7-CF18-7349-83A7-8241B9EC1345}"/>
                </a:ext>
              </a:extLst>
            </p:cNvPr>
            <p:cNvSpPr txBox="1"/>
            <p:nvPr/>
          </p:nvSpPr>
          <p:spPr>
            <a:xfrm>
              <a:off x="5436199" y="4672490"/>
              <a:ext cx="3044423" cy="64633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উত্তরটি</a:t>
              </a:r>
              <a:r>
                <a:rPr lang="bn-IN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সঠিক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218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-answer-sound-effect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y Movie 5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E9FA1F-E390-214C-8CA3-3CFFCD47E9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8A3D7-B286-FB42-8B2F-3668219CDA2A}"/>
              </a:ext>
            </a:extLst>
          </p:cNvPr>
          <p:cNvSpPr txBox="1"/>
          <p:nvPr/>
        </p:nvSpPr>
        <p:spPr>
          <a:xfrm>
            <a:off x="1904998" y="4267200"/>
            <a:ext cx="88392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পানিচক্রের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আঁকবে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3" name="Vertical Scroll 2">
            <a:extLst>
              <a:ext uri="{FF2B5EF4-FFF2-40B4-BE49-F238E27FC236}">
                <a16:creationId xmlns:a16="http://schemas.microsoft.com/office/drawing/2014/main" id="{9096A042-F78A-8A4B-8B4B-44AC0EA05FC0}"/>
              </a:ext>
            </a:extLst>
          </p:cNvPr>
          <p:cNvSpPr/>
          <p:nvPr/>
        </p:nvSpPr>
        <p:spPr>
          <a:xfrm>
            <a:off x="4191307" y="423460"/>
            <a:ext cx="4419600" cy="1557739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3366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সৃজনশীল</a:t>
            </a:r>
            <a:r>
              <a:rPr lang="en-US" sz="6600" dirty="0">
                <a:solidFill>
                  <a:srgbClr val="3366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3366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3366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BD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60AF32-A327-B54A-BCBC-5D3A9B6628F4}"/>
              </a:ext>
            </a:extLst>
          </p:cNvPr>
          <p:cNvSpPr/>
          <p:nvPr/>
        </p:nvSpPr>
        <p:spPr>
          <a:xfrm>
            <a:off x="990600" y="3429000"/>
            <a:ext cx="1021080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+mj-lt"/>
                <a:cs typeface="+mj-cs"/>
              </a:rPr>
              <a:t>ভূপৃষ্ঠের পানি থেকে জলীয় বাষ্প, জলীয় বাষ্প থেকে মেঘ, মেঘ থেকে বৃষ্টি হিসেবে পানি আবার ভূপৃষ্ঠে ফিরে আসে। পানির এই চক্রাকারে ঘুরে আসাকে পানিচক্র বলে ।   </a:t>
            </a:r>
            <a:endParaRPr lang="en-US" sz="4000" dirty="0">
              <a:solidFill>
                <a:srgbClr val="002060"/>
              </a:solidFill>
              <a:latin typeface="+mj-lt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EB1DA1-29D1-764A-9B6E-86EAE5FD1885}"/>
              </a:ext>
            </a:extLst>
          </p:cNvPr>
          <p:cNvSpPr/>
          <p:nvPr/>
        </p:nvSpPr>
        <p:spPr>
          <a:xfrm>
            <a:off x="1109327" y="888969"/>
            <a:ext cx="997334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আমরা যা শিখলাম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91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D79B1C8-DB2A-5F44-B6E9-7C7CD90EEE13}"/>
              </a:ext>
            </a:extLst>
          </p:cNvPr>
          <p:cNvGrpSpPr/>
          <p:nvPr/>
        </p:nvGrpSpPr>
        <p:grpSpPr>
          <a:xfrm>
            <a:off x="0" y="-990600"/>
            <a:ext cx="12801600" cy="7848600"/>
            <a:chOff x="0" y="-990600"/>
            <a:chExt cx="12801600" cy="7848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AF31E2C-5FA2-7C40-8E73-0F7AE1272CE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D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4C04BE-2A9F-2D4C-B16C-FB6FCE1D40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639"/>
            <a:stretch/>
          </p:blipFill>
          <p:spPr>
            <a:xfrm>
              <a:off x="0" y="1600201"/>
              <a:ext cx="12192000" cy="5257799"/>
            </a:xfrm>
            <a:prstGeom prst="rect">
              <a:avLst/>
            </a:prstGeom>
          </p:spPr>
        </p:pic>
        <p:pic>
          <p:nvPicPr>
            <p:cNvPr id="13" name="Picture 6" descr="Image result for raining gif">
              <a:extLst>
                <a:ext uri="{FF2B5EF4-FFF2-40B4-BE49-F238E27FC236}">
                  <a16:creationId xmlns:a16="http://schemas.microsoft.com/office/drawing/2014/main" id="{BA9B7EAE-3CDD-6144-B3FD-A8CB7CD59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8015" y="-990600"/>
              <a:ext cx="11323585" cy="784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un 13">
              <a:extLst>
                <a:ext uri="{FF2B5EF4-FFF2-40B4-BE49-F238E27FC236}">
                  <a16:creationId xmlns:a16="http://schemas.microsoft.com/office/drawing/2014/main" id="{DF84F34D-1B94-C74E-83DF-23F0837984B0}"/>
                </a:ext>
              </a:extLst>
            </p:cNvPr>
            <p:cNvSpPr/>
            <p:nvPr/>
          </p:nvSpPr>
          <p:spPr>
            <a:xfrm>
              <a:off x="304800" y="432749"/>
              <a:ext cx="1188543" cy="925287"/>
            </a:xfrm>
            <a:prstGeom prst="su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D"/>
            </a:p>
          </p:txBody>
        </p:sp>
        <p:sp>
          <p:nvSpPr>
            <p:cNvPr id="15" name="Cloud 14">
              <a:extLst>
                <a:ext uri="{FF2B5EF4-FFF2-40B4-BE49-F238E27FC236}">
                  <a16:creationId xmlns:a16="http://schemas.microsoft.com/office/drawing/2014/main" id="{9B0AAA1A-0C41-E547-AC40-0D4EFB8BB0F5}"/>
                </a:ext>
              </a:extLst>
            </p:cNvPr>
            <p:cNvSpPr/>
            <p:nvPr/>
          </p:nvSpPr>
          <p:spPr>
            <a:xfrm>
              <a:off x="2057400" y="-914400"/>
              <a:ext cx="3565630" cy="1899270"/>
            </a:xfrm>
            <a:prstGeom prst="cloud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D"/>
            </a:p>
          </p:txBody>
        </p:sp>
        <p:sp>
          <p:nvSpPr>
            <p:cNvPr id="16" name="Cloud 15">
              <a:extLst>
                <a:ext uri="{FF2B5EF4-FFF2-40B4-BE49-F238E27FC236}">
                  <a16:creationId xmlns:a16="http://schemas.microsoft.com/office/drawing/2014/main" id="{959C2367-37F7-6847-929D-BCD8605ED00C}"/>
                </a:ext>
              </a:extLst>
            </p:cNvPr>
            <p:cNvSpPr/>
            <p:nvPr/>
          </p:nvSpPr>
          <p:spPr>
            <a:xfrm>
              <a:off x="4519383" y="-375228"/>
              <a:ext cx="2886462" cy="1568812"/>
            </a:xfrm>
            <a:prstGeom prst="cloud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D"/>
            </a:p>
          </p:txBody>
        </p:sp>
        <p:sp>
          <p:nvSpPr>
            <p:cNvPr id="17" name="Cloud 16">
              <a:extLst>
                <a:ext uri="{FF2B5EF4-FFF2-40B4-BE49-F238E27FC236}">
                  <a16:creationId xmlns:a16="http://schemas.microsoft.com/office/drawing/2014/main" id="{1AAD8669-13CC-9741-80AE-5D447CA0869D}"/>
                </a:ext>
              </a:extLst>
            </p:cNvPr>
            <p:cNvSpPr/>
            <p:nvPr/>
          </p:nvSpPr>
          <p:spPr>
            <a:xfrm>
              <a:off x="5946444" y="-434364"/>
              <a:ext cx="4839069" cy="2379306"/>
            </a:xfrm>
            <a:prstGeom prst="clou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D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1F45758-DC00-B843-922F-C9206513E046}"/>
              </a:ext>
            </a:extLst>
          </p:cNvPr>
          <p:cNvSpPr txBox="1"/>
          <p:nvPr/>
        </p:nvSpPr>
        <p:spPr>
          <a:xfrm>
            <a:off x="1411670" y="2004078"/>
            <a:ext cx="9753600" cy="699860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616408"/>
              </a:avLst>
            </a:prstTxWarp>
            <a:spAutoFit/>
          </a:bodyPr>
          <a:lstStyle/>
          <a:p>
            <a:pPr algn="ctr"/>
            <a:r>
              <a:rPr lang="bn-IN" sz="6000" dirty="0">
                <a:solidFill>
                  <a:srgbClr val="7030A0"/>
                </a:solidFill>
              </a:rPr>
              <a:t>সবাইকে ধন্যবাদ। আগামীকাল </a:t>
            </a:r>
            <a:r>
              <a:rPr lang="bn-IN" sz="6000">
                <a:solidFill>
                  <a:srgbClr val="7030A0"/>
                </a:solidFill>
              </a:rPr>
              <a:t>আবার দেখা </a:t>
            </a:r>
            <a:r>
              <a:rPr lang="bn-IN" sz="6000" dirty="0">
                <a:solidFill>
                  <a:srgbClr val="7030A0"/>
                </a:solidFill>
              </a:rPr>
              <a:t>হবে।</a:t>
            </a:r>
            <a:r>
              <a:rPr lang="bn-IN" sz="4400" dirty="0">
                <a:solidFill>
                  <a:srgbClr val="7030A0"/>
                </a:solidFill>
              </a:rPr>
              <a:t> </a:t>
            </a:r>
            <a:endParaRPr lang="en-BD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6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CBC704-6250-6944-A61D-B5D4AC931360}"/>
              </a:ext>
            </a:extLst>
          </p:cNvPr>
          <p:cNvSpPr txBox="1"/>
          <p:nvPr/>
        </p:nvSpPr>
        <p:spPr>
          <a:xfrm>
            <a:off x="3200400" y="990600"/>
            <a:ext cx="5486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B9FA5FD5-ABBF-B844-8A95-77B98B4D4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124200"/>
            <a:ext cx="1447800" cy="15449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B88B5B-8CB4-DA4B-887D-301889086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09800"/>
            <a:ext cx="3810000" cy="378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4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>
            <a:extLst>
              <a:ext uri="{FF2B5EF4-FFF2-40B4-BE49-F238E27FC236}">
                <a16:creationId xmlns:a16="http://schemas.microsoft.com/office/drawing/2014/main" id="{C76EC373-A8D3-6841-BF08-2EDA8092F298}"/>
              </a:ext>
            </a:extLst>
          </p:cNvPr>
          <p:cNvSpPr/>
          <p:nvPr/>
        </p:nvSpPr>
        <p:spPr>
          <a:xfrm>
            <a:off x="2362200" y="1790700"/>
            <a:ext cx="7772400" cy="3276600"/>
          </a:xfrm>
          <a:prstGeom prst="plaqu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339966"/>
                </a:solidFill>
              </a:rPr>
              <a:t>প্রিয় শিক্ষার্থী সোনামণিরা,  চলো আমরা পরবর্তী স্লাইডে একটি ছবি দেখি ও চিন্তা করি </a:t>
            </a:r>
            <a:endParaRPr lang="en-BD" sz="4400" b="1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7CCD6C-E8ED-6840-AD53-95B17CD39C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6602F4-2870-2943-8B0A-9EAF4B60EA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" b="8275"/>
          <a:stretch/>
        </p:blipFill>
        <p:spPr>
          <a:xfrm>
            <a:off x="152400" y="152400"/>
            <a:ext cx="119253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9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6602F4-2870-2943-8B0A-9EAF4B60EA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" b="8275"/>
          <a:stretch/>
        </p:blipFill>
        <p:spPr>
          <a:xfrm>
            <a:off x="3920757" y="304800"/>
            <a:ext cx="8042643" cy="4419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36F6B6-1669-E945-9791-D4A457AFE8AC}"/>
              </a:ext>
            </a:extLst>
          </p:cNvPr>
          <p:cNvSpPr/>
          <p:nvPr/>
        </p:nvSpPr>
        <p:spPr>
          <a:xfrm>
            <a:off x="228600" y="4953000"/>
            <a:ext cx="11734800" cy="1752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D7636C-70E4-7243-9583-797E9E7242DC}"/>
              </a:ext>
            </a:extLst>
          </p:cNvPr>
          <p:cNvSpPr/>
          <p:nvPr/>
        </p:nvSpPr>
        <p:spPr>
          <a:xfrm>
            <a:off x="253314" y="331572"/>
            <a:ext cx="3422822" cy="43928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পাশের চিত্রটি ভালভাবে লক্ষ্য কর এবং নিচের প্রশ্নগুলোর উত্তর দাওঃ </a:t>
            </a:r>
            <a:endParaRPr lang="en-BD" sz="32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174FEE-1FF7-6F45-808B-2C1B095ADC7B}"/>
              </a:ext>
            </a:extLst>
          </p:cNvPr>
          <p:cNvSpPr/>
          <p:nvPr/>
        </p:nvSpPr>
        <p:spPr>
          <a:xfrm>
            <a:off x="1908984" y="5375207"/>
            <a:ext cx="875914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3600" dirty="0"/>
              <a:t>আকাশে জমে থাকা মেঘে কী পানি থাকে?  </a:t>
            </a:r>
            <a:endParaRPr lang="en-BD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F7248-2042-E642-8267-464A4011974C}"/>
              </a:ext>
            </a:extLst>
          </p:cNvPr>
          <p:cNvSpPr/>
          <p:nvPr/>
        </p:nvSpPr>
        <p:spPr>
          <a:xfrm>
            <a:off x="2632884" y="5493937"/>
            <a:ext cx="731135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3600" dirty="0"/>
              <a:t>মেঘে এই পানি কোথা থেকে আসে?  </a:t>
            </a:r>
            <a:endParaRPr lang="en-BD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3BD823-4907-F548-ABC9-9940DC03CC96}"/>
              </a:ext>
            </a:extLst>
          </p:cNvPr>
          <p:cNvSpPr/>
          <p:nvPr/>
        </p:nvSpPr>
        <p:spPr>
          <a:xfrm>
            <a:off x="1467365" y="5453753"/>
            <a:ext cx="931108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3600" dirty="0"/>
              <a:t>বৃষ্টির পর মাটিতে জমে থাকা পানি কোথায় যায়?   </a:t>
            </a:r>
            <a:endParaRPr lang="en-BD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11838E-54F3-8D44-A3EE-4AF2082D72A7}"/>
              </a:ext>
            </a:extLst>
          </p:cNvPr>
          <p:cNvSpPr/>
          <p:nvPr/>
        </p:nvSpPr>
        <p:spPr>
          <a:xfrm>
            <a:off x="1964725" y="5494567"/>
            <a:ext cx="804264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3600" dirty="0"/>
              <a:t>পানি ফোটালে পানি কোথায় চলে যায়?  </a:t>
            </a:r>
            <a:endParaRPr lang="en-BD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052AE3-705B-334D-9DCF-BCF7CAB653B0}"/>
              </a:ext>
            </a:extLst>
          </p:cNvPr>
          <p:cNvSpPr/>
          <p:nvPr/>
        </p:nvSpPr>
        <p:spPr>
          <a:xfrm>
            <a:off x="2745259" y="5549315"/>
            <a:ext cx="70866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3600" dirty="0"/>
              <a:t>পানি কখন বরফে পরিণত হয়?   </a:t>
            </a:r>
            <a:endParaRPr lang="en-BD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13647F-0697-0B48-9B1E-AF2519A8F34B}"/>
              </a:ext>
            </a:extLst>
          </p:cNvPr>
          <p:cNvSpPr/>
          <p:nvPr/>
        </p:nvSpPr>
        <p:spPr>
          <a:xfrm>
            <a:off x="1123034" y="5549315"/>
            <a:ext cx="1062219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3200" dirty="0"/>
              <a:t>পানির এক অবস্থা থেকে অন্য অবস্থায় ফীরে আসাকে কী বলে?</a:t>
            </a:r>
            <a:endParaRPr lang="en-BD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E73CD7-13C8-1F4D-8862-F7DF817090EF}"/>
              </a:ext>
            </a:extLst>
          </p:cNvPr>
          <p:cNvSpPr/>
          <p:nvPr/>
        </p:nvSpPr>
        <p:spPr>
          <a:xfrm>
            <a:off x="457200" y="5333871"/>
            <a:ext cx="1127374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dirty="0"/>
              <a:t>তাহলে একটু চিন্তা করে বলতো আজকে আমাদের পাঠের বিষয় কী হতে পারে-    </a:t>
            </a:r>
            <a:endParaRPr lang="en-BD" sz="3200" dirty="0"/>
          </a:p>
        </p:txBody>
      </p:sp>
    </p:spTree>
    <p:extLst>
      <p:ext uri="{BB962C8B-B14F-4D97-AF65-F5344CB8AC3E}">
        <p14:creationId xmlns:p14="http://schemas.microsoft.com/office/powerpoint/2010/main" val="296091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0E2D0D-25FD-E641-AF1E-CAA4671BAF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C8368-2246-084E-8D5A-CE2AC60CD470}"/>
              </a:ext>
            </a:extLst>
          </p:cNvPr>
          <p:cNvSpPr/>
          <p:nvPr/>
        </p:nvSpPr>
        <p:spPr>
          <a:xfrm>
            <a:off x="4038600" y="2541927"/>
            <a:ext cx="3657600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পানিচক্র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6CCBDC-853B-1E40-B266-279C32ED001A}"/>
              </a:ext>
            </a:extLst>
          </p:cNvPr>
          <p:cNvSpPr/>
          <p:nvPr/>
        </p:nvSpPr>
        <p:spPr>
          <a:xfrm>
            <a:off x="647700" y="4592924"/>
            <a:ext cx="108966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পর মাটিতে পানি জমে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----------------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আলোচনা করি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24C5EC-EADC-EB42-99A6-8496E29DF9C6}"/>
              </a:ext>
            </a:extLst>
          </p:cNvPr>
          <p:cNvSpPr/>
          <p:nvPr/>
        </p:nvSpPr>
        <p:spPr>
          <a:xfrm>
            <a:off x="381000" y="304800"/>
            <a:ext cx="15240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ঘোষণা </a:t>
            </a: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FBA40C-09FA-2443-AAE6-32B4575F7627}"/>
              </a:ext>
            </a:extLst>
          </p:cNvPr>
          <p:cNvSpPr/>
          <p:nvPr/>
        </p:nvSpPr>
        <p:spPr>
          <a:xfrm>
            <a:off x="2667000" y="1121226"/>
            <a:ext cx="6858000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>
                <a:solidFill>
                  <a:srgbClr val="339966"/>
                </a:solidFill>
                <a:latin typeface="NikoshBAN" pitchFamily="2" charset="0"/>
                <a:cs typeface="NikoshBAN" pitchFamily="2" charset="0"/>
              </a:rPr>
              <a:t>তাহলে আজকে আমদের পাঠের বিষয় -</a:t>
            </a:r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6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2D1123-C8A1-BC41-87C7-398246CEAB36}"/>
              </a:ext>
            </a:extLst>
          </p:cNvPr>
          <p:cNvGrpSpPr/>
          <p:nvPr/>
        </p:nvGrpSpPr>
        <p:grpSpPr>
          <a:xfrm>
            <a:off x="4800600" y="592200"/>
            <a:ext cx="3124200" cy="2133600"/>
            <a:chOff x="4800600" y="592200"/>
            <a:chExt cx="3124200" cy="2133600"/>
          </a:xfrm>
        </p:grpSpPr>
        <p:sp>
          <p:nvSpPr>
            <p:cNvPr id="5" name="Can 4">
              <a:extLst>
                <a:ext uri="{FF2B5EF4-FFF2-40B4-BE49-F238E27FC236}">
                  <a16:creationId xmlns:a16="http://schemas.microsoft.com/office/drawing/2014/main" id="{2A21FC4A-5ECC-5C4C-A184-25F854A08A86}"/>
                </a:ext>
              </a:extLst>
            </p:cNvPr>
            <p:cNvSpPr/>
            <p:nvPr/>
          </p:nvSpPr>
          <p:spPr>
            <a:xfrm>
              <a:off x="4800600" y="592200"/>
              <a:ext cx="3124200" cy="2133600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D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AAF113-24F1-C046-8829-3EA3BB005F2B}"/>
                </a:ext>
              </a:extLst>
            </p:cNvPr>
            <p:cNvSpPr txBox="1"/>
            <p:nvPr/>
          </p:nvSpPr>
          <p:spPr>
            <a:xfrm>
              <a:off x="5032800" y="1295400"/>
              <a:ext cx="2736000" cy="100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শিখনফলঃ</a:t>
              </a:r>
              <a:r>
                <a:rPr lang="bn-BD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2631685-B1EA-F748-998B-CA5563162337}"/>
              </a:ext>
            </a:extLst>
          </p:cNvPr>
          <p:cNvGrpSpPr/>
          <p:nvPr/>
        </p:nvGrpSpPr>
        <p:grpSpPr>
          <a:xfrm>
            <a:off x="2362200" y="3657600"/>
            <a:ext cx="8610600" cy="2287726"/>
            <a:chOff x="2362200" y="3657600"/>
            <a:chExt cx="8610600" cy="2287726"/>
          </a:xfrm>
        </p:grpSpPr>
        <p:sp>
          <p:nvSpPr>
            <p:cNvPr id="7" name="Can 6">
              <a:extLst>
                <a:ext uri="{FF2B5EF4-FFF2-40B4-BE49-F238E27FC236}">
                  <a16:creationId xmlns:a16="http://schemas.microsoft.com/office/drawing/2014/main" id="{84B8CEC3-E4BF-0F4B-9E69-9C5B63CAEB60}"/>
                </a:ext>
              </a:extLst>
            </p:cNvPr>
            <p:cNvSpPr/>
            <p:nvPr/>
          </p:nvSpPr>
          <p:spPr>
            <a:xfrm>
              <a:off x="2362200" y="3657600"/>
              <a:ext cx="8610600" cy="2133600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D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AABBB8-9144-0E44-A960-9CF8E5AA8821}"/>
                </a:ext>
              </a:extLst>
            </p:cNvPr>
            <p:cNvSpPr txBox="1"/>
            <p:nvPr/>
          </p:nvSpPr>
          <p:spPr>
            <a:xfrm>
              <a:off x="3124200" y="4191000"/>
              <a:ext cx="6553200" cy="1754326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marL="685800" indent="-685800" algn="ctr">
                <a:buFont typeface="Wingdings" pitchFamily="2" charset="2"/>
                <a:buChar char="q"/>
              </a:pPr>
              <a:r>
                <a:rPr lang="bn-BD" sz="5400" dirty="0">
                  <a:solidFill>
                    <a:srgbClr val="339966"/>
                  </a:solidFill>
                  <a:latin typeface="NikoshBAN" pitchFamily="2" charset="0"/>
                  <a:cs typeface="NikoshBAN" pitchFamily="2" charset="0"/>
                </a:rPr>
                <a:t>পানি চক্র ব্যাখ্যা সহ বর্ণনা করতে পারবে ।    </a:t>
              </a:r>
              <a:endParaRPr lang="en-US" sz="5400" dirty="0">
                <a:solidFill>
                  <a:srgbClr val="3399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6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>
            <a:extLst>
              <a:ext uri="{FF2B5EF4-FFF2-40B4-BE49-F238E27FC236}">
                <a16:creationId xmlns:a16="http://schemas.microsoft.com/office/drawing/2014/main" id="{37DFD994-D664-D54A-B894-D9CE85B4E0CE}"/>
              </a:ext>
            </a:extLst>
          </p:cNvPr>
          <p:cNvSpPr/>
          <p:nvPr/>
        </p:nvSpPr>
        <p:spPr>
          <a:xfrm>
            <a:off x="2209800" y="1981200"/>
            <a:ext cx="7772400" cy="3276600"/>
          </a:xfrm>
          <a:prstGeom prst="plaqu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339966"/>
                </a:solidFill>
              </a:rPr>
              <a:t>প্রিয় শিক্ষার্থী সোনামণিরা,  চলো আমরা পরবর্তী স্লাইডে কিছু ছবি দেখি</a:t>
            </a:r>
            <a:r>
              <a:rPr lang="bn-IN" b="1" dirty="0">
                <a:solidFill>
                  <a:srgbClr val="339966"/>
                </a:solidFill>
              </a:rPr>
              <a:t>  </a:t>
            </a:r>
            <a:endParaRPr lang="en-BD" b="1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7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449</Words>
  <Application>Microsoft Macintosh PowerPoint</Application>
  <PresentationFormat>Widescreen</PresentationFormat>
  <Paragraphs>100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Natore</dc:creator>
  <cp:lastModifiedBy>Microsoft Office User</cp:lastModifiedBy>
  <cp:revision>171</cp:revision>
  <dcterms:created xsi:type="dcterms:W3CDTF">2006-08-16T00:00:00Z</dcterms:created>
  <dcterms:modified xsi:type="dcterms:W3CDTF">2021-02-08T01:55:02Z</dcterms:modified>
</cp:coreProperties>
</file>