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3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EE06"/>
    <a:srgbClr val="00CCFF"/>
    <a:srgbClr val="FF00FF"/>
    <a:srgbClr val="9999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8DAE0-0849-475A-B593-D258FFC21D1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674E1-B3A2-4335-A20E-DD10C18BD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1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674E1-B3A2-4335-A20E-DD10C18BD5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48C8-B96E-4BE9-907E-A89B41799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FCD46-5CA7-4F96-8ACE-E8EE08D4E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0AD1-3E13-4990-91C3-CF6377A7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C1381-BDD7-4591-BBBB-C0D9742F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C230A-CAB3-49D5-82E8-5F7CA172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0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93FD-437B-408B-A886-5B4E6C2B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8964DF-6D3E-48C3-B981-5CC977E13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8F0BA-51DD-4FE1-A11E-BA2BB3D7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49B28-FBA7-45C6-9636-BE688CE1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12066-1197-4476-A90B-F63C6284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7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8AED15-6263-4A29-85AD-69B462343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49023-1EFC-43E6-B800-B93EBD105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AB106-C5F3-4883-B14E-D4CCCC84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9D930-A2E2-4963-9F8A-5F97A7DD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2EB9-981D-4781-BF20-451A004F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F270-362B-467C-A944-1A1DE7AF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E551-6D96-472B-AD33-5C1A0529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F5AE8-078C-4E49-A684-DF647AF0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15AD-F2C1-4479-AF49-7F290E3B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D513A-0797-4E6E-89F1-80253BFB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1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1CCF-0BAE-425C-9CBC-AADBB8EB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9198-200A-4485-A38A-2625A9E7A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39ECB-A78D-4466-AB17-A879DA79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C83D6-3BC0-4E3F-BB7D-8B0DE642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13850-6B94-48A6-AADB-ABF092A2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6920-D298-4533-A7AB-A0CB1A55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D01C-BC10-4C7D-AA0F-B6832ACF9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4412B-0464-4698-8D6C-D2020A612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8D744-FAF9-4353-976F-8FE20AAB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B9C04-3D1B-4670-9104-3348146F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F5D88-4C7A-4674-B7B0-047AFC74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7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909F5-98F6-4DBF-8AD7-C82C34FD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6AAB0-8861-44C7-A5F5-0BE92A7A8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CBE9D-A91E-4BF7-8745-25F4A671F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3F480-BDC9-4C75-BEAA-2E0201B7D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B4768-A9BB-4355-BA3E-626555A72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4B44B-3F0A-4D0B-BA15-9B3ABF7A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5D022-1970-4095-9FD7-463A3AE2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169D7-4163-4A1A-BDF6-67AE3F28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3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279F-7CD4-4BDB-801E-8E12F07EC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EC7E0-63AD-4312-8E6F-C3A92DA7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C01F0-C163-4890-B4EB-06B3A4B0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FBFA7-3025-4824-89DF-CD90C252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2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BE1D1-0D01-4D78-8A3E-7CB34246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82144-738E-4BFF-A4F8-1E4630DD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B7F51-3953-4338-8939-C515C18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4E56-FE4A-4854-BE6C-93A81DE92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201C6-C7B8-4B56-AE5B-D58DA9F83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89E69-537C-4C81-95F1-37F48E8D0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C52CD-53C9-4604-91A3-CA5FCCA2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C06E9-BADF-40E4-8D2F-829EC843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1327D-B604-40B2-8068-1EA2B70D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9F23F-8084-4060-8785-86EA086F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1F309-1F1E-4907-945F-D6AB2975A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6D68A-D272-4DE0-A7C6-C9125F9DA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476D6-F780-4CF9-BDE8-983FE133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DA3B7-C6EA-4093-8AB4-68370282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1244D-9CCC-4C9D-BA76-DC8425A9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7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04043-0370-47B8-AA0C-AB01DA35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68FEF-3A4E-465C-B2DC-4007E151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A90BD-3095-4A82-9FD6-27F353E5C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9CBD-70B5-47AD-8545-EDF34846E3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C0021-64EB-4409-943F-C9EB9DFE3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50E85-FDAE-449F-95FE-4698D1FD8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E76E-B836-43D2-9C67-0946A8C1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4776" TargetMode="External"/><Relationship Id="rId7" Type="http://schemas.openxmlformats.org/officeDocument/2006/relationships/hyperlink" Target="http://www.pngall.com/rattlesnake-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://www.pngall.com/lizard-png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ald-eagle-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ngall.com/nest-png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pngimg.com/download/9130" TargetMode="External"/><Relationship Id="rId7" Type="http://schemas.openxmlformats.org/officeDocument/2006/relationships/hyperlink" Target="http://www.allwhitebackground.com/cow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pixabay.com/en/bat-bird-animal-embalmed-569442/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://www.pngall.com/cow-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home-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secretagentcat.wordpress.com/2008/10/01/give-me-fuel-give-me-fire-give-me-that-which-i-desire/" TargetMode="External"/><Relationship Id="rId7" Type="http://schemas.openxmlformats.org/officeDocument/2006/relationships/hyperlink" Target="https://pngimg.com/download/2006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lizard-png" TargetMode="External"/><Relationship Id="rId5" Type="http://schemas.openxmlformats.org/officeDocument/2006/relationships/hyperlink" Target="http://pngimg.com/download/25165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pixabay.com/en/frog-batrachian-1445824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pngimg.com/download/25165" TargetMode="External"/><Relationship Id="rId7" Type="http://schemas.openxmlformats.org/officeDocument/2006/relationships/hyperlink" Target="https://svgsilh.com/image/48131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pixabay.com/en/frog-batrachian-1445824/" TargetMode="External"/><Relationship Id="rId10" Type="http://schemas.openxmlformats.org/officeDocument/2006/relationships/hyperlink" Target="https://pngimg.com/download/23771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5165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575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B55ECE-009A-4840-AC4C-AEC586907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7CC2C5-39B7-4FA5-88A7-E58BBC8A309F}"/>
              </a:ext>
            </a:extLst>
          </p:cNvPr>
          <p:cNvGrpSpPr/>
          <p:nvPr/>
        </p:nvGrpSpPr>
        <p:grpSpPr>
          <a:xfrm>
            <a:off x="619291" y="0"/>
            <a:ext cx="11442080" cy="3337893"/>
            <a:chOff x="619291" y="0"/>
            <a:chExt cx="11442080" cy="333789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E30641-33A5-4E66-BEFF-78C8D5044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9712" y="0"/>
              <a:ext cx="2931659" cy="29146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CB30D2-0D32-41A3-B7E9-6E29A0475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9291" y="423243"/>
              <a:ext cx="2554515" cy="291465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CB6AD56-ED58-4311-94FE-5D4C8C6860F9}"/>
              </a:ext>
            </a:extLst>
          </p:cNvPr>
          <p:cNvSpPr txBox="1"/>
          <p:nvPr/>
        </p:nvSpPr>
        <p:spPr>
          <a:xfrm>
            <a:off x="4608511" y="1095738"/>
            <a:ext cx="3250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0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E5B1ABE-0D98-4B40-96BE-A4BED507478F}"/>
              </a:ext>
            </a:extLst>
          </p:cNvPr>
          <p:cNvGrpSpPr/>
          <p:nvPr/>
        </p:nvGrpSpPr>
        <p:grpSpPr>
          <a:xfrm>
            <a:off x="257326" y="700947"/>
            <a:ext cx="4765932" cy="5456105"/>
            <a:chOff x="251919" y="924250"/>
            <a:chExt cx="4765932" cy="54561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1E0FFC-BBFF-48AF-B530-AB43F51CF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51919" y="924250"/>
              <a:ext cx="3086367" cy="206400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6BE0C4-42F7-4CED-BAD8-89E088B91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16200000">
              <a:off x="544973" y="3919868"/>
              <a:ext cx="1840996" cy="19228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86542D-1E23-4917-8633-9C0C590C0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3095049" y="3737759"/>
              <a:ext cx="1922802" cy="206400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7D3671-F6B9-47B1-AAA0-F5B4D0092DB6}"/>
                </a:ext>
              </a:extLst>
            </p:cNvPr>
            <p:cNvSpPr txBox="1"/>
            <p:nvPr/>
          </p:nvSpPr>
          <p:spPr>
            <a:xfrm>
              <a:off x="1973943" y="3120571"/>
              <a:ext cx="13643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কাছিম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953902-069B-4F3B-9675-AC40DA6E9551}"/>
                </a:ext>
              </a:extLst>
            </p:cNvPr>
            <p:cNvSpPr txBox="1"/>
            <p:nvPr/>
          </p:nvSpPr>
          <p:spPr>
            <a:xfrm>
              <a:off x="630619" y="5672469"/>
              <a:ext cx="1508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টিকটিকি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23C93A-F961-4BE3-8C3A-F553F6EAF377}"/>
                </a:ext>
              </a:extLst>
            </p:cNvPr>
            <p:cNvSpPr txBox="1"/>
            <p:nvPr/>
          </p:nvSpPr>
          <p:spPr>
            <a:xfrm>
              <a:off x="3301707" y="5672469"/>
              <a:ext cx="9364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সাপ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B8869AF-1146-483F-93A4-CCC764A9337D}"/>
              </a:ext>
            </a:extLst>
          </p:cNvPr>
          <p:cNvSpPr txBox="1"/>
          <p:nvPr/>
        </p:nvSpPr>
        <p:spPr>
          <a:xfrm>
            <a:off x="5279109" y="290285"/>
            <a:ext cx="1832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C62D16-33BE-47D5-91B8-ECE7619F936D}"/>
              </a:ext>
            </a:extLst>
          </p:cNvPr>
          <p:cNvSpPr txBox="1"/>
          <p:nvPr/>
        </p:nvSpPr>
        <p:spPr>
          <a:xfrm>
            <a:off x="5279109" y="1595021"/>
            <a:ext cx="66555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ত্বক শুষ্ক এবং আঁইশযুক্ত। এরা স্থলে ডিম পাড়ে। কিছু সরীসৃপ জলে বা স্থলে বাস করে।এদের কেউ কেউ পায়ের সাহায্যে চলাচল করে,যেমন-টিকটিকি।সাপ মাটিতে বুকে ভর দিয়ে চলে।কুমির জীবনের অনেকটা সময় পানিতে কাটায়।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AA519D-1705-42BF-866F-0F59D73469A5}"/>
              </a:ext>
            </a:extLst>
          </p:cNvPr>
          <p:cNvSpPr txBox="1"/>
          <p:nvPr/>
        </p:nvSpPr>
        <p:spPr>
          <a:xfrm>
            <a:off x="5430078" y="126573"/>
            <a:ext cx="1331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D83CA2-477C-4EB2-8E5B-506ADDA603D3}"/>
              </a:ext>
            </a:extLst>
          </p:cNvPr>
          <p:cNvGrpSpPr/>
          <p:nvPr/>
        </p:nvGrpSpPr>
        <p:grpSpPr>
          <a:xfrm>
            <a:off x="303051" y="904694"/>
            <a:ext cx="3399839" cy="5491265"/>
            <a:chOff x="259508" y="817608"/>
            <a:chExt cx="3399839" cy="54912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7A358D5-AC62-4057-8AFA-14CB7D13F88E}"/>
                </a:ext>
              </a:extLst>
            </p:cNvPr>
            <p:cNvGrpSpPr/>
            <p:nvPr/>
          </p:nvGrpSpPr>
          <p:grpSpPr>
            <a:xfrm>
              <a:off x="259508" y="817608"/>
              <a:ext cx="3399839" cy="5491265"/>
              <a:chOff x="186936" y="664966"/>
              <a:chExt cx="3399839" cy="5491265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3B7391-29CA-4CD7-8E6A-C8CAC04E6074}"/>
                  </a:ext>
                </a:extLst>
              </p:cNvPr>
              <p:cNvGrpSpPr/>
              <p:nvPr/>
            </p:nvGrpSpPr>
            <p:grpSpPr>
              <a:xfrm>
                <a:off x="510793" y="664966"/>
                <a:ext cx="2439221" cy="1824248"/>
                <a:chOff x="510793" y="664966"/>
                <a:chExt cx="2439221" cy="1824248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90A2A5EE-CFB3-4003-9AA9-318CE72F7C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10576" y="1196012"/>
                  <a:ext cx="1625602" cy="1293202"/>
                </a:xfrm>
                <a:prstGeom prst="rect">
                  <a:avLst/>
                </a:prstGeom>
              </p:spPr>
            </p:pic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6062F9EA-4E83-4DA5-8FD0-D480790744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47489" y="1338346"/>
                  <a:ext cx="188689" cy="37696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8477364-1BED-437D-B812-767AC508F8D1}"/>
                    </a:ext>
                  </a:extLst>
                </p:cNvPr>
                <p:cNvSpPr txBox="1"/>
                <p:nvPr/>
              </p:nvSpPr>
              <p:spPr>
                <a:xfrm>
                  <a:off x="510793" y="664966"/>
                  <a:ext cx="10228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ডানা</a:t>
                  </a:r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CAD500-D4D4-414B-8FF5-EB6F51724E84}"/>
                    </a:ext>
                  </a:extLst>
                </p:cNvPr>
                <p:cNvSpPr txBox="1"/>
                <p:nvPr/>
              </p:nvSpPr>
              <p:spPr>
                <a:xfrm>
                  <a:off x="1904998" y="838726"/>
                  <a:ext cx="104501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পালক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9943A1C-9792-419A-B80B-519D8A7FCB56}"/>
                  </a:ext>
                </a:extLst>
              </p:cNvPr>
              <p:cNvGrpSpPr/>
              <p:nvPr/>
            </p:nvGrpSpPr>
            <p:grpSpPr>
              <a:xfrm>
                <a:off x="186936" y="2561831"/>
                <a:ext cx="3399839" cy="3594400"/>
                <a:chOff x="186936" y="2561831"/>
                <a:chExt cx="3399839" cy="3594400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CB0980A-D084-44D4-91CF-8097C5EF12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6936" y="2561831"/>
                  <a:ext cx="3399839" cy="3100157"/>
                </a:xfrm>
                <a:prstGeom prst="rect">
                  <a:avLst/>
                </a:prstGeom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0CE45E4-2495-48D9-95E2-01431AD8AD61}"/>
                    </a:ext>
                  </a:extLst>
                </p:cNvPr>
                <p:cNvSpPr txBox="1"/>
                <p:nvPr/>
              </p:nvSpPr>
              <p:spPr>
                <a:xfrm>
                  <a:off x="808294" y="5509900"/>
                  <a:ext cx="248644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পাখি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ডিম</a:t>
                  </a:r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পাড়ে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B5F6A09-749B-4CC6-9CEF-7422C403133A}"/>
                </a:ext>
              </a:extLst>
            </p:cNvPr>
            <p:cNvCxnSpPr>
              <a:cxnSpLocks/>
            </p:cNvCxnSpPr>
            <p:nvPr/>
          </p:nvCxnSpPr>
          <p:spPr>
            <a:xfrm>
              <a:off x="1145397" y="1294942"/>
              <a:ext cx="119173" cy="66751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5614C69-F2D0-4647-902A-9D3F1E0A7563}"/>
              </a:ext>
            </a:extLst>
          </p:cNvPr>
          <p:cNvSpPr txBox="1"/>
          <p:nvPr/>
        </p:nvSpPr>
        <p:spPr>
          <a:xfrm>
            <a:off x="5430078" y="1451429"/>
            <a:ext cx="645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হাঁস,মুরগি,চড়ুই,ঈগল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পা আছে।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পাড়ে।বেশিরভাগ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459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2097CF-0BAE-42AC-8BA4-C0DEDB45C82D}"/>
              </a:ext>
            </a:extLst>
          </p:cNvPr>
          <p:cNvSpPr txBox="1"/>
          <p:nvPr/>
        </p:nvSpPr>
        <p:spPr>
          <a:xfrm>
            <a:off x="5210478" y="186244"/>
            <a:ext cx="2074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08C76-1D10-446D-8383-E1D2FE92043C}"/>
              </a:ext>
            </a:extLst>
          </p:cNvPr>
          <p:cNvSpPr txBox="1"/>
          <p:nvPr/>
        </p:nvSpPr>
        <p:spPr>
          <a:xfrm>
            <a:off x="6096000" y="1131778"/>
            <a:ext cx="59604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দেহ পশম বা লোম দিয়ে ঢাকা থাকে।বাচ্চারা মায়ের দুধ পান করে বড় হয়।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স্তন্যপায়ী প্রাণী স্থলে বাস করে,যেমন-বাঘ এবং গরু।এরা পায়ের সাহায্যে চলাচল করে।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স্তন্যপায়ী প্রাণী পানিতে বাস করে,যেমন-তিমি এবং ডলফিন।কিছু স্তন্যপায়ী প্রাণী উড়তে পারে,যেমন-বাদুড়।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F9F114A-DAC0-4AA4-AEE4-B6EC6A4A58A3}"/>
              </a:ext>
            </a:extLst>
          </p:cNvPr>
          <p:cNvGrpSpPr/>
          <p:nvPr/>
        </p:nvGrpSpPr>
        <p:grpSpPr>
          <a:xfrm>
            <a:off x="291548" y="397566"/>
            <a:ext cx="4807900" cy="5812526"/>
            <a:chOff x="0" y="344466"/>
            <a:chExt cx="4961981" cy="57269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A12476C-12E1-4DDE-B0B9-164DC76AA8CF}"/>
                </a:ext>
              </a:extLst>
            </p:cNvPr>
            <p:cNvGrpSpPr/>
            <p:nvPr/>
          </p:nvGrpSpPr>
          <p:grpSpPr>
            <a:xfrm>
              <a:off x="0" y="344466"/>
              <a:ext cx="4961981" cy="5265333"/>
              <a:chOff x="-100297" y="276447"/>
              <a:chExt cx="4961981" cy="52653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76D10F1-AE06-424F-9A90-6A1E7AA32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 rot="2129682" flipH="1">
                <a:off x="-100297" y="722968"/>
                <a:ext cx="2072427" cy="166962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A7B3DE7-0778-4B9C-BB43-76BE779B3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2162629" y="276447"/>
                <a:ext cx="2496458" cy="2032000"/>
              </a:xfrm>
              <a:prstGeom prst="rect">
                <a:avLst/>
              </a:prstGeom>
            </p:spPr>
          </p:pic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326C1275-4C48-4D6C-AE40-FC41FABBBB1A}"/>
                  </a:ext>
                </a:extLst>
              </p:cNvPr>
              <p:cNvGrpSpPr/>
              <p:nvPr/>
            </p:nvGrpSpPr>
            <p:grpSpPr>
              <a:xfrm>
                <a:off x="710596" y="3509780"/>
                <a:ext cx="4151088" cy="2032000"/>
                <a:chOff x="1706430" y="714879"/>
                <a:chExt cx="4096058" cy="2710232"/>
              </a:xfrm>
            </p:grpSpPr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15349684-E24A-4155-8D6C-E799E6840E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  <a:stretch>
                  <a:fillRect/>
                </a:stretch>
              </p:blipFill>
              <p:spPr>
                <a:xfrm rot="10800000" flipH="1" flipV="1">
                  <a:off x="2465077" y="2316879"/>
                  <a:ext cx="946070" cy="927780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50491147-CF80-4C50-AC9F-8181D66561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6430" y="714879"/>
                  <a:ext cx="4096058" cy="2710232"/>
                </a:xfrm>
                <a:prstGeom prst="rect">
                  <a:avLst/>
                </a:prstGeom>
              </p:spPr>
            </p:pic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965552D-ABC0-4953-8E24-5AA440FB56BC}"/>
                  </a:ext>
                </a:extLst>
              </p:cNvPr>
              <p:cNvSpPr txBox="1"/>
              <p:nvPr/>
            </p:nvSpPr>
            <p:spPr>
              <a:xfrm flipH="1">
                <a:off x="193050" y="2565171"/>
                <a:ext cx="29003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ডলফিন পানিতে বাস করে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8A4FBBE-0B33-4AC0-967C-0E3882C63E7F}"/>
                  </a:ext>
                </a:extLst>
              </p:cNvPr>
              <p:cNvSpPr txBox="1"/>
              <p:nvPr/>
            </p:nvSpPr>
            <p:spPr>
              <a:xfrm>
                <a:off x="2336157" y="1870556"/>
                <a:ext cx="21378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বাদুর স্তন্যপায়ী প্রাণী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A4F739-5A8B-44D0-9F79-4285E5A2A77C}"/>
                </a:ext>
              </a:extLst>
            </p:cNvPr>
            <p:cNvSpPr txBox="1"/>
            <p:nvPr/>
          </p:nvSpPr>
          <p:spPr>
            <a:xfrm>
              <a:off x="710596" y="5609799"/>
              <a:ext cx="2656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গরু বাছুরকে দুধ খাওয়ায়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39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2625FC-C1BF-4A45-AA6B-ACAAFE4F26DE}"/>
              </a:ext>
            </a:extLst>
          </p:cNvPr>
          <p:cNvSpPr txBox="1"/>
          <p:nvPr/>
        </p:nvSpPr>
        <p:spPr>
          <a:xfrm>
            <a:off x="4799814" y="39206"/>
            <a:ext cx="2152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CB1E7-0340-44BA-A998-235D28F60BDB}"/>
              </a:ext>
            </a:extLst>
          </p:cNvPr>
          <p:cNvSpPr txBox="1"/>
          <p:nvPr/>
        </p:nvSpPr>
        <p:spPr>
          <a:xfrm>
            <a:off x="649358" y="3563953"/>
            <a:ext cx="1285460" cy="401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1A917B4-D107-4A43-A82E-EE336A13A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75746"/>
              </p:ext>
            </p:extLst>
          </p:nvPr>
        </p:nvGraphicFramePr>
        <p:xfrm>
          <a:off x="573630" y="1493822"/>
          <a:ext cx="1079108" cy="514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108">
                  <a:extLst>
                    <a:ext uri="{9D8B030D-6E8A-4147-A177-3AD203B41FA5}">
                      <a16:colId xmlns:a16="http://schemas.microsoft.com/office/drawing/2014/main" val="3227166001"/>
                    </a:ext>
                  </a:extLst>
                </a:gridCol>
              </a:tblGrid>
              <a:tr h="1028788">
                <a:tc>
                  <a:txBody>
                    <a:bodyPr/>
                    <a:lstStyle/>
                    <a:p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42619"/>
                  </a:ext>
                </a:extLst>
              </a:tr>
              <a:tr h="1028788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61743"/>
                  </a:ext>
                </a:extLst>
              </a:tr>
              <a:tr h="1028788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152922"/>
                  </a:ext>
                </a:extLst>
              </a:tr>
              <a:tr h="1028788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জবা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160302"/>
                  </a:ext>
                </a:extLst>
              </a:tr>
              <a:tr h="1028788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বেলী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E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43715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24B45D91-9820-4A16-8780-F8E1F9A43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942738"/>
              </p:ext>
            </p:extLst>
          </p:nvPr>
        </p:nvGraphicFramePr>
        <p:xfrm>
          <a:off x="1652737" y="1493822"/>
          <a:ext cx="9965634" cy="5143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322">
                  <a:extLst>
                    <a:ext uri="{9D8B030D-6E8A-4147-A177-3AD203B41FA5}">
                      <a16:colId xmlns:a16="http://schemas.microsoft.com/office/drawing/2014/main" val="3983073454"/>
                    </a:ext>
                  </a:extLst>
                </a:gridCol>
                <a:gridCol w="2491409">
                  <a:extLst>
                    <a:ext uri="{9D8B030D-6E8A-4147-A177-3AD203B41FA5}">
                      <a16:colId xmlns:a16="http://schemas.microsoft.com/office/drawing/2014/main" val="3889440427"/>
                    </a:ext>
                  </a:extLst>
                </a:gridCol>
                <a:gridCol w="3023387">
                  <a:extLst>
                    <a:ext uri="{9D8B030D-6E8A-4147-A177-3AD203B41FA5}">
                      <a16:colId xmlns:a16="http://schemas.microsoft.com/office/drawing/2014/main" val="425457678"/>
                    </a:ext>
                  </a:extLst>
                </a:gridCol>
                <a:gridCol w="2489516">
                  <a:extLst>
                    <a:ext uri="{9D8B030D-6E8A-4147-A177-3AD203B41FA5}">
                      <a16:colId xmlns:a16="http://schemas.microsoft.com/office/drawing/2014/main" val="3006763769"/>
                    </a:ext>
                  </a:extLst>
                </a:gridCol>
              </a:tblGrid>
              <a:tr h="1035346"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মেরুদণ্ডী প্রাণী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800" b="1" kern="1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বাস করে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দেহ কী দিয়ে ঢাকা থাকে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চলাচল করে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21775"/>
                  </a:ext>
                </a:extLst>
              </a:tr>
              <a:tr h="51662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মাছ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EE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EE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EE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E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215760"/>
                  </a:ext>
                </a:extLst>
              </a:tr>
              <a:tr h="503377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পাখি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EE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E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EE0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EE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63590"/>
                  </a:ext>
                </a:extLst>
              </a:tr>
              <a:tr h="56961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উভচর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83542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স্তন্যপায়ী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098140"/>
                  </a:ext>
                </a:extLst>
              </a:tr>
              <a:tr h="543117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সরীসৃপ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822456"/>
                  </a:ext>
                </a:extLst>
              </a:tr>
              <a:tr h="463637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পাখি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37038"/>
                  </a:ext>
                </a:extLst>
              </a:tr>
              <a:tr h="516624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মাছ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96062"/>
                  </a:ext>
                </a:extLst>
              </a:tr>
              <a:tr h="51872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স্তন্যপায়ী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885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8EC347B-17C4-4A37-8916-C516644ACA5C}"/>
              </a:ext>
            </a:extLst>
          </p:cNvPr>
          <p:cNvSpPr txBox="1"/>
          <p:nvPr/>
        </p:nvSpPr>
        <p:spPr>
          <a:xfrm>
            <a:off x="581203" y="724381"/>
            <a:ext cx="574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উপযুক্ত শব্দ ব্যবহার করে ছকটি পূর্ণ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1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582A8AD-81B9-4886-BDB1-4F8E0B63B07A}"/>
              </a:ext>
            </a:extLst>
          </p:cNvPr>
          <p:cNvGrpSpPr/>
          <p:nvPr/>
        </p:nvGrpSpPr>
        <p:grpSpPr>
          <a:xfrm>
            <a:off x="276533" y="3518771"/>
            <a:ext cx="11638933" cy="2970573"/>
            <a:chOff x="276534" y="3520201"/>
            <a:chExt cx="11638933" cy="29705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FCE3BD-CB5F-4AD5-A454-F89EE7600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98139" y="3520202"/>
              <a:ext cx="2417328" cy="2953764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43C806-FD5E-4E87-B3C8-301A098477C1}"/>
                </a:ext>
              </a:extLst>
            </p:cNvPr>
            <p:cNvGrpSpPr/>
            <p:nvPr/>
          </p:nvGrpSpPr>
          <p:grpSpPr>
            <a:xfrm>
              <a:off x="276534" y="3520201"/>
              <a:ext cx="8720737" cy="2970573"/>
              <a:chOff x="276534" y="3520201"/>
              <a:chExt cx="8720737" cy="297057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2AD7419-76B4-40FE-A2CE-338941AF0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6534" y="3520202"/>
                <a:ext cx="2399906" cy="297057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26767F9-E902-4E0D-9B45-A2EE9327F3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99257" y="3520201"/>
                <a:ext cx="2348940" cy="2870202"/>
              </a:xfrm>
              <a:prstGeom prst="rect">
                <a:avLst/>
              </a:prstGeom>
            </p:spPr>
          </p:pic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E012348A-C1B7-4389-A5A0-CBD442964E0D}"/>
                  </a:ext>
                </a:extLst>
              </p:cNvPr>
              <p:cNvSpPr/>
              <p:nvPr/>
            </p:nvSpPr>
            <p:spPr>
              <a:xfrm>
                <a:off x="3177308" y="4599464"/>
                <a:ext cx="1494972" cy="41728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FDB25C2E-3CA2-4530-B737-ED405422AC2A}"/>
                  </a:ext>
                </a:extLst>
              </p:cNvPr>
              <p:cNvSpPr/>
              <p:nvPr/>
            </p:nvSpPr>
            <p:spPr>
              <a:xfrm>
                <a:off x="7801283" y="4575630"/>
                <a:ext cx="1195988" cy="417284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D1CC9F-9FA7-4AF9-A480-1788D80E29C3}"/>
              </a:ext>
            </a:extLst>
          </p:cNvPr>
          <p:cNvSpPr txBox="1"/>
          <p:nvPr/>
        </p:nvSpPr>
        <p:spPr>
          <a:xfrm flipH="1">
            <a:off x="3427212" y="82876"/>
            <a:ext cx="6070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 স্থাপন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52719-CE0B-49EE-B312-A297EB1C63B8}"/>
              </a:ext>
            </a:extLst>
          </p:cNvPr>
          <p:cNvSpPr txBox="1"/>
          <p:nvPr/>
        </p:nvSpPr>
        <p:spPr>
          <a:xfrm>
            <a:off x="276533" y="1016001"/>
            <a:ext cx="117993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১২ এবং ১৩ পৃষ্ঠা বের কর এবং মনোযোগ সহকারে পড়।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0E900BBB-A437-4CDD-B4CE-5B99EED5D297}"/>
              </a:ext>
            </a:extLst>
          </p:cNvPr>
          <p:cNvSpPr/>
          <p:nvPr/>
        </p:nvSpPr>
        <p:spPr>
          <a:xfrm>
            <a:off x="3135085" y="195048"/>
            <a:ext cx="5631543" cy="893523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যাচাই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4A267-1161-4F3B-8B9F-E6798D285BA3}"/>
              </a:ext>
            </a:extLst>
          </p:cNvPr>
          <p:cNvSpPr txBox="1"/>
          <p:nvPr/>
        </p:nvSpPr>
        <p:spPr>
          <a:xfrm>
            <a:off x="159656" y="2032000"/>
            <a:ext cx="113211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খ) সরীসৃপের তিনটি উদাহরণ দাও?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গ) স্তন্যপায়ী প্রাণীর তিনটি উদাহরণ দাও?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ঘ) মাছ কীভাবে চলাচল করে?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ঙ) সরীসৃপ প্রাণীদের ত্বক কেমন?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B18B94-6E66-4F55-BBAF-D0200BE0F4F4}"/>
              </a:ext>
            </a:extLst>
          </p:cNvPr>
          <p:cNvGrpSpPr/>
          <p:nvPr/>
        </p:nvGrpSpPr>
        <p:grpSpPr>
          <a:xfrm>
            <a:off x="357809" y="185531"/>
            <a:ext cx="8718932" cy="3538734"/>
            <a:chOff x="488213" y="327413"/>
            <a:chExt cx="8588528" cy="33968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4D6CE2-882C-4320-B517-98D5C49BA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88213" y="327413"/>
              <a:ext cx="3227483" cy="339685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D5E852-1E91-4376-B1F4-07B3BCE50FA2}"/>
                </a:ext>
              </a:extLst>
            </p:cNvPr>
            <p:cNvSpPr txBox="1"/>
            <p:nvPr/>
          </p:nvSpPr>
          <p:spPr>
            <a:xfrm>
              <a:off x="5607828" y="494452"/>
              <a:ext cx="34689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পরিকল্পিত 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8A22D9-2B90-4D8E-A8D1-2B3125679B67}"/>
              </a:ext>
            </a:extLst>
          </p:cNvPr>
          <p:cNvGrpSpPr/>
          <p:nvPr/>
        </p:nvGrpSpPr>
        <p:grpSpPr>
          <a:xfrm>
            <a:off x="1480457" y="3724264"/>
            <a:ext cx="10537372" cy="1754326"/>
            <a:chOff x="3064830" y="3898436"/>
            <a:chExt cx="9233326" cy="175432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7FE2D26-99A3-4315-8C25-2E911D06F5E8}"/>
                </a:ext>
              </a:extLst>
            </p:cNvPr>
            <p:cNvGrpSpPr/>
            <p:nvPr/>
          </p:nvGrpSpPr>
          <p:grpSpPr>
            <a:xfrm>
              <a:off x="3064830" y="3898436"/>
              <a:ext cx="9233326" cy="1754326"/>
              <a:chOff x="3064830" y="3898436"/>
              <a:chExt cx="9233326" cy="175432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0A7057-5CA4-44F5-94EA-0E262903DFD5}"/>
                  </a:ext>
                </a:extLst>
              </p:cNvPr>
              <p:cNvSpPr txBox="1"/>
              <p:nvPr/>
            </p:nvSpPr>
            <p:spPr>
              <a:xfrm>
                <a:off x="3064830" y="3898436"/>
                <a:ext cx="923332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মেরুদণ্ডী প্রাণীর বৈশিষ্ট্য সমূহের একটি তালিকা তৈরি করবে।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34820913-3A77-4783-A5DA-B11A0768431B}"/>
                  </a:ext>
                </a:extLst>
              </p:cNvPr>
              <p:cNvSpPr/>
              <p:nvPr/>
            </p:nvSpPr>
            <p:spPr>
              <a:xfrm>
                <a:off x="3064830" y="4195017"/>
                <a:ext cx="282049" cy="309249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01CC7A4C-2681-441C-BF6C-B69A163F5C28}"/>
                </a:ext>
              </a:extLst>
            </p:cNvPr>
            <p:cNvSpPr/>
            <p:nvPr/>
          </p:nvSpPr>
          <p:spPr>
            <a:xfrm>
              <a:off x="3375594" y="4192299"/>
              <a:ext cx="282049" cy="309249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5327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3EE0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A459316-5075-408F-A562-B1CDC6E921AB}"/>
              </a:ext>
            </a:extLst>
          </p:cNvPr>
          <p:cNvGrpSpPr/>
          <p:nvPr/>
        </p:nvGrpSpPr>
        <p:grpSpPr>
          <a:xfrm>
            <a:off x="495952" y="725713"/>
            <a:ext cx="11211633" cy="5856515"/>
            <a:chOff x="388909" y="1001485"/>
            <a:chExt cx="11211633" cy="58565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25997E-2DA7-45A1-8598-68D74B12E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9220" y="2095500"/>
              <a:ext cx="4762500" cy="47625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8307B6-E1F3-4A35-A5BE-C57EFC69C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909" y="1001485"/>
              <a:ext cx="2971800" cy="556486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962571-0C20-449D-A988-2423BD157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8742" y="1001485"/>
              <a:ext cx="2971800" cy="556486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432A69-1747-4D46-8DCC-958918E8FDE5}"/>
                </a:ext>
              </a:extLst>
            </p:cNvPr>
            <p:cNvSpPr txBox="1"/>
            <p:nvPr/>
          </p:nvSpPr>
          <p:spPr>
            <a:xfrm>
              <a:off x="4247242" y="1001485"/>
              <a:ext cx="34834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1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7002459-D421-4899-8267-A93E1905C188}"/>
              </a:ext>
            </a:extLst>
          </p:cNvPr>
          <p:cNvGrpSpPr/>
          <p:nvPr/>
        </p:nvGrpSpPr>
        <p:grpSpPr>
          <a:xfrm>
            <a:off x="127475" y="246744"/>
            <a:ext cx="6265126" cy="4528458"/>
            <a:chOff x="129307" y="570329"/>
            <a:chExt cx="6270172" cy="4139834"/>
          </a:xfrm>
        </p:grpSpPr>
        <p:sp>
          <p:nvSpPr>
            <p:cNvPr id="3" name="Flowchart: Decision 2">
              <a:extLst>
                <a:ext uri="{FF2B5EF4-FFF2-40B4-BE49-F238E27FC236}">
                  <a16:creationId xmlns:a16="http://schemas.microsoft.com/office/drawing/2014/main" id="{39941528-C8C0-40E6-8893-27C04CF7620D}"/>
                </a:ext>
              </a:extLst>
            </p:cNvPr>
            <p:cNvSpPr/>
            <p:nvPr/>
          </p:nvSpPr>
          <p:spPr>
            <a:xfrm rot="10800000" flipV="1">
              <a:off x="201936" y="570329"/>
              <a:ext cx="5370286" cy="996475"/>
            </a:xfrm>
            <a:prstGeom prst="flowChartDecision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07E987-45D4-4483-92B6-E8F1BB09C43C}"/>
                </a:ext>
              </a:extLst>
            </p:cNvPr>
            <p:cNvSpPr txBox="1"/>
            <p:nvPr/>
          </p:nvSpPr>
          <p:spPr>
            <a:xfrm>
              <a:off x="129307" y="1847841"/>
              <a:ext cx="6270172" cy="28623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স্রোতস্বিনী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৭৪নং বল্লা সাউথ সরকারি প্রাথমিক বিদ্যালয়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কালিহাতি,টাংগাইল।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5DD806-C770-433F-9B7D-5C8260527462}"/>
              </a:ext>
            </a:extLst>
          </p:cNvPr>
          <p:cNvGrpSpPr/>
          <p:nvPr/>
        </p:nvGrpSpPr>
        <p:grpSpPr>
          <a:xfrm>
            <a:off x="6662056" y="246744"/>
            <a:ext cx="5370286" cy="5939072"/>
            <a:chOff x="6662056" y="246744"/>
            <a:chExt cx="5370286" cy="5939072"/>
          </a:xfrm>
        </p:grpSpPr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0DA22D10-B809-4BCF-BF38-D323EF1E4925}"/>
                </a:ext>
              </a:extLst>
            </p:cNvPr>
            <p:cNvSpPr/>
            <p:nvPr/>
          </p:nvSpPr>
          <p:spPr>
            <a:xfrm>
              <a:off x="8164285" y="246744"/>
              <a:ext cx="2365829" cy="711199"/>
            </a:xfrm>
            <a:prstGeom prst="flowChartAlternateProcess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30C937-BEA4-4171-A82F-C0C7817889AE}"/>
                </a:ext>
              </a:extLst>
            </p:cNvPr>
            <p:cNvSpPr txBox="1"/>
            <p:nvPr/>
          </p:nvSpPr>
          <p:spPr>
            <a:xfrm>
              <a:off x="6662056" y="1107503"/>
              <a:ext cx="5370286" cy="50783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তৃতীয়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প্রাথমিক বিজ্ঞান 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২ 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 জীব ও জড়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পাঠ্যাংশঃমেরুদণ্ডী প্রাণীর শ্রেণিবিন্যাস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পৃষ্ঠাঃ ১২-১৩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3600">
                  <a:latin typeface="NikoshBAN" panose="02000000000000000000" pitchFamily="2" charset="0"/>
                  <a:cs typeface="NikoshBAN" panose="02000000000000000000" pitchFamily="2" charset="0"/>
                </a:rPr>
                <a:t> ০৮/০২/২০২১</a:t>
              </a:r>
              <a:endParaRPr lang="bn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6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683F15C4-2D6F-4388-9973-8B92259E1F0A}"/>
              </a:ext>
            </a:extLst>
          </p:cNvPr>
          <p:cNvSpPr/>
          <p:nvPr/>
        </p:nvSpPr>
        <p:spPr>
          <a:xfrm>
            <a:off x="3969658" y="304800"/>
            <a:ext cx="3940628" cy="1048712"/>
          </a:xfrm>
          <a:prstGeom prst="flowChartDecision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53FDE03D-21FB-4848-A2BE-4B9C1EB3043F}"/>
              </a:ext>
            </a:extLst>
          </p:cNvPr>
          <p:cNvSpPr/>
          <p:nvPr/>
        </p:nvSpPr>
        <p:spPr>
          <a:xfrm>
            <a:off x="558800" y="4379739"/>
            <a:ext cx="11074399" cy="1611087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২.২.৩ বিভিন্ন প্রাণীর বৈশিষ্ট্য উল্লেখ করতে এবং শ্রেণিকরণ করতে পারবে।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11698D8-A957-4BB3-A522-FF914444DF99}"/>
              </a:ext>
            </a:extLst>
          </p:cNvPr>
          <p:cNvSpPr/>
          <p:nvPr/>
        </p:nvSpPr>
        <p:spPr>
          <a:xfrm>
            <a:off x="101600" y="1353512"/>
            <a:ext cx="11988800" cy="278305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পরিবেশের বিভিন্ন প্রাণীর নাম উল্লেখ করতে পারবে।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82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9DE6060-8A7A-4CA9-8BF9-E72E807337CA}"/>
              </a:ext>
            </a:extLst>
          </p:cNvPr>
          <p:cNvSpPr txBox="1"/>
          <p:nvPr/>
        </p:nvSpPr>
        <p:spPr>
          <a:xfrm>
            <a:off x="4514849" y="319315"/>
            <a:ext cx="288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FC9C57-7123-47A4-BF13-3A2EAD2E6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6898" y="1292636"/>
            <a:ext cx="3460342" cy="3029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A2DC6D-2691-4AFC-886F-45F9E04EAB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1979" y="4623165"/>
            <a:ext cx="4813074" cy="18166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6EC494A-6BA8-480C-9350-64BC630DDF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7875012" y="3429000"/>
            <a:ext cx="3171041" cy="301080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583CE15-86B4-4AF6-ACBD-61ED67D651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8683850" y="1292636"/>
            <a:ext cx="2524921" cy="23843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8D6EB4E-4E6C-449B-94F2-9BE7794421E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4060651">
            <a:off x="5376777" y="1303818"/>
            <a:ext cx="1840996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1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8E691E-DECA-4F71-BE7A-43F70AB2D66E}"/>
              </a:ext>
            </a:extLst>
          </p:cNvPr>
          <p:cNvSpPr txBox="1"/>
          <p:nvPr/>
        </p:nvSpPr>
        <p:spPr>
          <a:xfrm>
            <a:off x="4455887" y="435428"/>
            <a:ext cx="267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E3FC5-A077-4601-8E58-9577E00F2D6C}"/>
              </a:ext>
            </a:extLst>
          </p:cNvPr>
          <p:cNvSpPr txBox="1"/>
          <p:nvPr/>
        </p:nvSpPr>
        <p:spPr>
          <a:xfrm>
            <a:off x="551544" y="2583725"/>
            <a:ext cx="10464800" cy="95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এবং অমেরুদণ্ডী প্রাণীর মধ্যে পার্থক্য কী?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21A29CB-E896-4E03-AC8F-89ED27AB1552}"/>
              </a:ext>
            </a:extLst>
          </p:cNvPr>
          <p:cNvSpPr/>
          <p:nvPr/>
        </p:nvSpPr>
        <p:spPr>
          <a:xfrm>
            <a:off x="2061029" y="442685"/>
            <a:ext cx="8069942" cy="2336800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1534885" y="3976916"/>
            <a:ext cx="9122229" cy="134982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শ্রেণিবিন্যাস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74A897-3573-4870-B98E-49C51AD48E36}"/>
              </a:ext>
            </a:extLst>
          </p:cNvPr>
          <p:cNvSpPr txBox="1"/>
          <p:nvPr/>
        </p:nvSpPr>
        <p:spPr>
          <a:xfrm>
            <a:off x="798286" y="537029"/>
            <a:ext cx="7692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প্রাণীদের পাঁচটি দলে ভাগ করা যায়ঃ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179D962-1EA8-41D5-AC66-DA21852F9DB0}"/>
              </a:ext>
            </a:extLst>
          </p:cNvPr>
          <p:cNvGrpSpPr/>
          <p:nvPr/>
        </p:nvGrpSpPr>
        <p:grpSpPr>
          <a:xfrm>
            <a:off x="682171" y="1765831"/>
            <a:ext cx="5243455" cy="1222345"/>
            <a:chOff x="512685" y="1480457"/>
            <a:chExt cx="5412941" cy="143677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7171378-2FA0-42A6-B22F-54917734B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r="-170" b="-170"/>
            <a:stretch/>
          </p:blipFill>
          <p:spPr>
            <a:xfrm>
              <a:off x="3016264" y="1480457"/>
              <a:ext cx="2909362" cy="143677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0B6B628-942F-4499-B091-E704A3686B66}"/>
                </a:ext>
              </a:extLst>
            </p:cNvPr>
            <p:cNvSpPr txBox="1"/>
            <p:nvPr/>
          </p:nvSpPr>
          <p:spPr>
            <a:xfrm>
              <a:off x="512685" y="1827564"/>
              <a:ext cx="9507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মাছ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CF92989-A3F1-44A8-99A8-250B7D665ABE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1812183" y="2198845"/>
              <a:ext cx="120408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66489FF-7686-4EA8-BF93-32A36CA150E0}"/>
              </a:ext>
            </a:extLst>
          </p:cNvPr>
          <p:cNvGrpSpPr/>
          <p:nvPr/>
        </p:nvGrpSpPr>
        <p:grpSpPr>
          <a:xfrm>
            <a:off x="427014" y="3372895"/>
            <a:ext cx="4677807" cy="1507238"/>
            <a:chOff x="411554" y="3244202"/>
            <a:chExt cx="4682960" cy="157842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ADDA3A9-E400-43C2-A566-A550BAF85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881086" y="3244202"/>
              <a:ext cx="2213428" cy="1578429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CDB2892-7B78-4F43-A8F3-A48B6B926470}"/>
                </a:ext>
              </a:extLst>
            </p:cNvPr>
            <p:cNvGrpSpPr/>
            <p:nvPr/>
          </p:nvGrpSpPr>
          <p:grpSpPr>
            <a:xfrm>
              <a:off x="411554" y="3868042"/>
              <a:ext cx="2678834" cy="769441"/>
              <a:chOff x="411554" y="3868042"/>
              <a:chExt cx="2678834" cy="76944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76445E-BBC8-40CA-B80E-64EC23DE2C2E}"/>
                  </a:ext>
                </a:extLst>
              </p:cNvPr>
              <p:cNvSpPr txBox="1"/>
              <p:nvPr/>
            </p:nvSpPr>
            <p:spPr>
              <a:xfrm>
                <a:off x="411554" y="3868042"/>
                <a:ext cx="12730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উভচর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8A1458C-4E88-47B5-BE4B-06007F691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9108" y="4197795"/>
                <a:ext cx="125128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D87F872-F35B-45CF-B86F-9081F154F378}"/>
              </a:ext>
            </a:extLst>
          </p:cNvPr>
          <p:cNvGrpSpPr/>
          <p:nvPr/>
        </p:nvGrpSpPr>
        <p:grpSpPr>
          <a:xfrm>
            <a:off x="416707" y="5505821"/>
            <a:ext cx="4677807" cy="974717"/>
            <a:chOff x="416707" y="5505821"/>
            <a:chExt cx="4677807" cy="9747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C5FCEA-65EB-4560-A221-04BAB8749E0D}"/>
                </a:ext>
              </a:extLst>
            </p:cNvPr>
            <p:cNvSpPr txBox="1"/>
            <p:nvPr/>
          </p:nvSpPr>
          <p:spPr>
            <a:xfrm>
              <a:off x="416707" y="5505821"/>
              <a:ext cx="1422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সরীসৃপ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B06BF4D-1E97-48EE-9272-882C7FD7E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3236499" y="5551530"/>
              <a:ext cx="1858015" cy="929008"/>
            </a:xfrm>
            <a:prstGeom prst="rect">
              <a:avLst/>
            </a:prstGeom>
          </p:spPr>
        </p:pic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CE97B43-D38D-4F1E-9C8A-A3BC0033E13D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1839108" y="5890542"/>
              <a:ext cx="12512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2635E27-BBB7-4AE4-B181-AF729740B531}"/>
              </a:ext>
            </a:extLst>
          </p:cNvPr>
          <p:cNvGrpSpPr/>
          <p:nvPr/>
        </p:nvGrpSpPr>
        <p:grpSpPr>
          <a:xfrm>
            <a:off x="7315201" y="1547870"/>
            <a:ext cx="4194628" cy="1791724"/>
            <a:chOff x="7460343" y="916782"/>
            <a:chExt cx="3933371" cy="1853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DC8D1A-F647-4BD6-A4C1-F30DED4AAEAD}"/>
                </a:ext>
              </a:extLst>
            </p:cNvPr>
            <p:cNvSpPr txBox="1"/>
            <p:nvPr/>
          </p:nvSpPr>
          <p:spPr>
            <a:xfrm>
              <a:off x="7460343" y="1679273"/>
              <a:ext cx="10305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A87FDAD-16B3-4168-BBAA-12E19007BCE3}"/>
                </a:ext>
              </a:extLst>
            </p:cNvPr>
            <p:cNvGrpSpPr/>
            <p:nvPr/>
          </p:nvGrpSpPr>
          <p:grpSpPr>
            <a:xfrm>
              <a:off x="8490858" y="916782"/>
              <a:ext cx="2902856" cy="1853434"/>
              <a:chOff x="8490858" y="916782"/>
              <a:chExt cx="2902856" cy="185343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FB14362-6AA1-4FCE-AD0F-2BBEBF3056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97141" y="916782"/>
                <a:ext cx="1596573" cy="1853434"/>
              </a:xfrm>
              <a:prstGeom prst="rect">
                <a:avLst/>
              </a:prstGeom>
            </p:spPr>
          </p:pic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4CC1932D-DBFB-4AF2-BE45-7E907C273234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>
              <a:xfrm flipV="1">
                <a:off x="8490858" y="2049202"/>
                <a:ext cx="1119124" cy="147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E21A28-3F21-4EA4-91C3-62DBDA0CB0FC}"/>
              </a:ext>
            </a:extLst>
          </p:cNvPr>
          <p:cNvGrpSpPr/>
          <p:nvPr/>
        </p:nvGrpSpPr>
        <p:grpSpPr>
          <a:xfrm>
            <a:off x="6879772" y="4201114"/>
            <a:ext cx="4895522" cy="1470267"/>
            <a:chOff x="7141029" y="4190523"/>
            <a:chExt cx="4930173" cy="12344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CEE70B-71E7-4598-9470-8D3AD9FCDC96}"/>
                </a:ext>
              </a:extLst>
            </p:cNvPr>
            <p:cNvSpPr txBox="1"/>
            <p:nvPr/>
          </p:nvSpPr>
          <p:spPr>
            <a:xfrm>
              <a:off x="7141029" y="4413997"/>
              <a:ext cx="1683657" cy="791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স্তন্যপায়ী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C836EEE-38BE-416D-9D12-B47B3CD80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0043886" y="4190523"/>
              <a:ext cx="2027316" cy="1234410"/>
            </a:xfrm>
            <a:prstGeom prst="rect">
              <a:avLst/>
            </a:prstGeom>
          </p:spPr>
        </p:pic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BA8055E-14CC-457C-84AD-929796B298FF}"/>
                </a:ext>
              </a:extLst>
            </p:cNvPr>
            <p:cNvCxnSpPr>
              <a:cxnSpLocks/>
            </p:cNvCxnSpPr>
            <p:nvPr/>
          </p:nvCxnSpPr>
          <p:spPr>
            <a:xfrm>
              <a:off x="8926286" y="4809902"/>
              <a:ext cx="1117600" cy="95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46646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371ED08-E998-4ACD-836A-5BB7B097C0C3}"/>
              </a:ext>
            </a:extLst>
          </p:cNvPr>
          <p:cNvSpPr txBox="1"/>
          <p:nvPr/>
        </p:nvSpPr>
        <p:spPr>
          <a:xfrm>
            <a:off x="5296327" y="332623"/>
            <a:ext cx="1132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B98CB0-272F-4E55-A28D-5E7DA38A5785}"/>
              </a:ext>
            </a:extLst>
          </p:cNvPr>
          <p:cNvSpPr txBox="1"/>
          <p:nvPr/>
        </p:nvSpPr>
        <p:spPr>
          <a:xfrm>
            <a:off x="6418676" y="1527312"/>
            <a:ext cx="54685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মেরুদণ্ডী প্রাণী,পানিতে বাস করে।বেশির ভাগ মাছের দেহ আঁইশে ঢাকা থাকে। পাখনা নেড়ে এরা চলাচল 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1EA9AD-95AA-4FCC-8991-98E85685EBA4}"/>
              </a:ext>
            </a:extLst>
          </p:cNvPr>
          <p:cNvGrpSpPr/>
          <p:nvPr/>
        </p:nvGrpSpPr>
        <p:grpSpPr>
          <a:xfrm>
            <a:off x="361109" y="840454"/>
            <a:ext cx="5208104" cy="5486400"/>
            <a:chOff x="145774" y="649357"/>
            <a:chExt cx="5632174" cy="613894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A16EBC-8115-490A-9A5B-B726D29E7D95}"/>
                </a:ext>
              </a:extLst>
            </p:cNvPr>
            <p:cNvSpPr txBox="1"/>
            <p:nvPr/>
          </p:nvSpPr>
          <p:spPr>
            <a:xfrm>
              <a:off x="1144334" y="766935"/>
              <a:ext cx="1400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পাখনা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78057CC-2AFE-4EA6-8B22-E7520B4B6C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903" y="1367611"/>
              <a:ext cx="836619" cy="22347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B5E39AF-AA3A-46F7-9F49-74AB6D55C3D1}"/>
                </a:ext>
              </a:extLst>
            </p:cNvPr>
            <p:cNvCxnSpPr>
              <a:cxnSpLocks/>
            </p:cNvCxnSpPr>
            <p:nvPr/>
          </p:nvCxnSpPr>
          <p:spPr>
            <a:xfrm>
              <a:off x="4187611" y="1495178"/>
              <a:ext cx="0" cy="20996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4B63D9A-01E4-4151-BD23-4D34E9AD53EB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1590993" y="1188344"/>
              <a:ext cx="1370869" cy="13838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D9612DA-900F-4B42-B59F-BB2E8BB0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45774" y="2572177"/>
              <a:ext cx="5632174" cy="3176113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166BC4D-5F50-4602-A779-9EEB1DC8198E}"/>
                </a:ext>
              </a:extLst>
            </p:cNvPr>
            <p:cNvSpPr txBox="1"/>
            <p:nvPr/>
          </p:nvSpPr>
          <p:spPr>
            <a:xfrm>
              <a:off x="3585256" y="649357"/>
              <a:ext cx="1204714" cy="882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আঁইশ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FE5AA2-378C-4A36-AADA-0137FD3E9F75}"/>
                </a:ext>
              </a:extLst>
            </p:cNvPr>
            <p:cNvSpPr txBox="1"/>
            <p:nvPr/>
          </p:nvSpPr>
          <p:spPr>
            <a:xfrm>
              <a:off x="2176054" y="5982262"/>
              <a:ext cx="796913" cy="806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মাছ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9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96A1B9-EDDA-4330-B288-7935AD9F05AD}"/>
              </a:ext>
            </a:extLst>
          </p:cNvPr>
          <p:cNvSpPr txBox="1"/>
          <p:nvPr/>
        </p:nvSpPr>
        <p:spPr>
          <a:xfrm>
            <a:off x="5435599" y="174968"/>
            <a:ext cx="1735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C6640C-2EB3-4186-890E-85C224777436}"/>
              </a:ext>
            </a:extLst>
          </p:cNvPr>
          <p:cNvGrpSpPr/>
          <p:nvPr/>
        </p:nvGrpSpPr>
        <p:grpSpPr>
          <a:xfrm>
            <a:off x="630537" y="400784"/>
            <a:ext cx="3786428" cy="6056432"/>
            <a:chOff x="496887" y="559689"/>
            <a:chExt cx="3786428" cy="60564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37575B-47E7-45E7-82E7-E4CC2D332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10987" y="3545462"/>
              <a:ext cx="3472328" cy="220161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0CD915-2D49-47AA-9B93-6DCC5C91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5444" y="1864980"/>
              <a:ext cx="2643414" cy="1564020"/>
            </a:xfrm>
            <a:prstGeom prst="rect">
              <a:avLst/>
            </a:prstGeom>
          </p:spPr>
        </p:pic>
        <p:sp>
          <p:nvSpPr>
            <p:cNvPr id="8" name="Arrow: Bent 7">
              <a:extLst>
                <a:ext uri="{FF2B5EF4-FFF2-40B4-BE49-F238E27FC236}">
                  <a16:creationId xmlns:a16="http://schemas.microsoft.com/office/drawing/2014/main" id="{06CB3316-4770-4FCD-B120-D7FD8413D525}"/>
                </a:ext>
              </a:extLst>
            </p:cNvPr>
            <p:cNvSpPr/>
            <p:nvPr/>
          </p:nvSpPr>
          <p:spPr>
            <a:xfrm rot="12023912" flipH="1">
              <a:off x="496887" y="2322137"/>
              <a:ext cx="628198" cy="1980800"/>
            </a:xfrm>
            <a:prstGeom prst="bentArrow">
              <a:avLst>
                <a:gd name="adj1" fmla="val 37378"/>
                <a:gd name="adj2" fmla="val 18689"/>
                <a:gd name="adj3" fmla="val 25000"/>
                <a:gd name="adj4" fmla="val 4375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B832164-993F-41BC-BAD9-AA52BF00CE91}"/>
                </a:ext>
              </a:extLst>
            </p:cNvPr>
            <p:cNvCxnSpPr>
              <a:cxnSpLocks/>
            </p:cNvCxnSpPr>
            <p:nvPr/>
          </p:nvCxnSpPr>
          <p:spPr>
            <a:xfrm>
              <a:off x="1553029" y="1234680"/>
              <a:ext cx="740228" cy="6303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AB1101-5973-4574-8DE1-3D1F82C52DEF}"/>
                </a:ext>
              </a:extLst>
            </p:cNvPr>
            <p:cNvSpPr txBox="1"/>
            <p:nvPr/>
          </p:nvSpPr>
          <p:spPr>
            <a:xfrm>
              <a:off x="894882" y="559689"/>
              <a:ext cx="1398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ব্যাঙাচি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BF69F80-81D9-4380-B7B2-87BFCC68B2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9771" y="5335845"/>
              <a:ext cx="620433" cy="527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51749F-C2A6-4446-B250-1F104C84CF1C}"/>
                </a:ext>
              </a:extLst>
            </p:cNvPr>
            <p:cNvSpPr txBox="1"/>
            <p:nvPr/>
          </p:nvSpPr>
          <p:spPr>
            <a:xfrm>
              <a:off x="894882" y="5908235"/>
              <a:ext cx="2063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পূর্ণাঙ্গ ব্যাঙ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061C2D7-B74E-4778-99E6-32D03BFF8A98}"/>
              </a:ext>
            </a:extLst>
          </p:cNvPr>
          <p:cNvSpPr txBox="1"/>
          <p:nvPr/>
        </p:nvSpPr>
        <p:spPr>
          <a:xfrm flipH="1">
            <a:off x="5704113" y="1480457"/>
            <a:ext cx="60524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ব্যাঙ একটি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মেরুদণ্ডী প্রাণী।ব্যাঙ পানিতে ডিম পাড়ে। ব্যাঙের জীবন শুরু হয় পানিতে। শিশু ব্যাঙ বা ব্যাঙাচি পানিতে বাস করে। পরে বড় হয়ে স্থলে বাস করে।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428</Words>
  <Application>Microsoft Office PowerPoint</Application>
  <PresentationFormat>Widescreen</PresentationFormat>
  <Paragraphs>86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ACER</cp:lastModifiedBy>
  <cp:revision>136</cp:revision>
  <dcterms:created xsi:type="dcterms:W3CDTF">2020-11-12T12:40:17Z</dcterms:created>
  <dcterms:modified xsi:type="dcterms:W3CDTF">2021-02-07T18:50:27Z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9651103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