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269" r:id="rId2"/>
    <p:sldId id="270" r:id="rId3"/>
    <p:sldId id="263" r:id="rId4"/>
    <p:sldId id="271" r:id="rId5"/>
    <p:sldId id="260" r:id="rId6"/>
    <p:sldId id="261" r:id="rId7"/>
    <p:sldId id="257" r:id="rId8"/>
    <p:sldId id="268" r:id="rId9"/>
    <p:sldId id="256" r:id="rId10"/>
    <p:sldId id="258" r:id="rId11"/>
    <p:sldId id="259" r:id="rId12"/>
    <p:sldId id="265" r:id="rId13"/>
    <p:sldId id="264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3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6076-E95E-4277-B5D2-0920FCB28ADF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7813-18B6-4284-A5E5-0CDBB9F25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7" y="3778247"/>
            <a:ext cx="413375" cy="209550"/>
          </a:xfrm>
        </p:spPr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300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39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1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2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2" y="3257551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239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1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1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926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3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555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1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2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641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2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52801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816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759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9" y="736600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74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22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40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3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519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66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8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8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84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19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38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600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60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52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3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B0B000-78E3-47F4-B278-CA5928F414B0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7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137F54-6EE4-447E-8D86-E4F17C14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45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1080" y="904240"/>
            <a:ext cx="3037840" cy="3566189"/>
          </a:xfrm>
          <a:prstGeom prst="rect">
            <a:avLst/>
          </a:prstGeom>
        </p:spPr>
      </p:pic>
      <p:pic>
        <p:nvPicPr>
          <p:cNvPr id="3" name="Picture 6" descr="GUL(0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04240"/>
            <a:ext cx="3058160" cy="356618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5" name="Oval 4"/>
          <p:cNvSpPr/>
          <p:nvPr/>
        </p:nvSpPr>
        <p:spPr>
          <a:xfrm>
            <a:off x="3500120" y="523240"/>
            <a:ext cx="192532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0000"/>
                </a:solidFill>
              </a:rPr>
              <a:t>স্বাগতম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87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4817" y="962374"/>
            <a:ext cx="3852460" cy="3647185"/>
            <a:chOff x="-7050" y="1283164"/>
            <a:chExt cx="5136613" cy="4862915"/>
          </a:xfrm>
        </p:grpSpPr>
        <p:grpSp>
          <p:nvGrpSpPr>
            <p:cNvPr id="2" name="Group 1"/>
            <p:cNvGrpSpPr/>
            <p:nvPr/>
          </p:nvGrpSpPr>
          <p:grpSpPr>
            <a:xfrm>
              <a:off x="83589" y="1283164"/>
              <a:ext cx="5014025" cy="4759711"/>
              <a:chOff x="330200" y="3187700"/>
              <a:chExt cx="3441700" cy="32893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30200" y="3187700"/>
                <a:ext cx="3441700" cy="3289300"/>
                <a:chOff x="495300" y="3187700"/>
                <a:chExt cx="3441700" cy="3289300"/>
              </a:xfrm>
            </p:grpSpPr>
            <p:sp>
              <p:nvSpPr>
                <p:cNvPr id="5" name="Flowchart: Connector 4"/>
                <p:cNvSpPr/>
                <p:nvPr/>
              </p:nvSpPr>
              <p:spPr>
                <a:xfrm>
                  <a:off x="495300" y="3187700"/>
                  <a:ext cx="3441700" cy="3289300"/>
                </a:xfrm>
                <a:prstGeom prst="flowChartConnector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6" name="Flowchart: Connector 5"/>
                <p:cNvSpPr/>
                <p:nvPr/>
              </p:nvSpPr>
              <p:spPr>
                <a:xfrm>
                  <a:off x="2139950" y="4762500"/>
                  <a:ext cx="158750" cy="165100"/>
                </a:xfrm>
                <a:prstGeom prst="flowChartConnector">
                  <a:avLst/>
                </a:prstGeom>
                <a:solidFill>
                  <a:schemeClr val="tx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1947403" y="4300563"/>
                <a:ext cx="389725" cy="482110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O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7050" y="5169587"/>
              <a:ext cx="5136613" cy="976492"/>
              <a:chOff x="362114" y="5911850"/>
              <a:chExt cx="3384386" cy="97649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834225" y="6016560"/>
                <a:ext cx="2433650" cy="72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356775" y="5911850"/>
                <a:ext cx="389725" cy="94384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2114" y="5944494"/>
                <a:ext cx="389725" cy="94384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A</a:t>
                </a:r>
                <a:endPara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cxnSp>
          <p:nvCxnSpPr>
            <p:cNvPr id="12" name="Straight Connector 11"/>
            <p:cNvCxnSpPr>
              <a:endCxn id="13" idx="0"/>
            </p:cNvCxnSpPr>
            <p:nvPr/>
          </p:nvCxnSpPr>
          <p:spPr>
            <a:xfrm rot="16200000" flipH="1">
              <a:off x="1864818" y="4503292"/>
              <a:ext cx="1506691" cy="86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27633" y="5260969"/>
              <a:ext cx="389725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73272" y="2002510"/>
              <a:ext cx="3720186" cy="3301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3589" y="1283164"/>
              <a:ext cx="68968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1994" y="4773728"/>
              <a:ext cx="99239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5cm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779727" y="4000037"/>
              <a:ext cx="102451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cm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3999" y="2033679"/>
            <a:ext cx="310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OM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 AB 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হলে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,</a:t>
            </a:r>
          </a:p>
          <a:p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ক) BM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এর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মান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কত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?</a:t>
            </a:r>
          </a:p>
          <a:p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খ) OMB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এর</a:t>
            </a:r>
            <a:r>
              <a:rPr lang="en-US" sz="2800" b="1" dirty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ক্ষেত্রফল</a:t>
            </a:r>
            <a:r>
              <a:rPr lang="bn-BD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নিণয়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কর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। </a:t>
            </a:r>
            <a:endParaRPr lang="en-US" sz="2800" b="1" dirty="0">
              <a:ln/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3167" y="589652"/>
            <a:ext cx="28919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একক কাজ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0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4" y="973843"/>
            <a:ext cx="4037426" cy="37310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32268" y="534279"/>
            <a:ext cx="304205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দলীয় কাজ 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7394" y="2054757"/>
            <a:ext cx="391605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OM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 AB 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হলে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,</a:t>
            </a:r>
          </a:p>
          <a:p>
            <a:r>
              <a:rPr lang="en-US" sz="4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r>
              <a:rPr lang="bn-BD" sz="4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বৃত্তের ক্ষেত্রফল নির্ণয় </a:t>
            </a:r>
            <a:r>
              <a:rPr lang="bn-BD" sz="4800" b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কর </a:t>
            </a:r>
            <a:r>
              <a:rPr lang="en-US" sz="4800" b="1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কত 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? </a:t>
            </a:r>
            <a:endParaRPr lang="en-US" sz="4800" b="1" dirty="0">
              <a:ln/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3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986" y="3467784"/>
            <a:ext cx="7648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কোন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আছে 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???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074" name="Picture 2" descr="E:\101MSDCF\mogibur class\SC 23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74371"/>
            <a:ext cx="2113279" cy="173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lower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92520" y="406401"/>
            <a:ext cx="2382520" cy="3061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5" y="447675"/>
            <a:ext cx="357187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-: মূল্যায়ন :-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550" y="1885319"/>
            <a:ext cx="38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১. বৃত্তের </a:t>
            </a:r>
            <a:r>
              <a:rPr lang="bn-BD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বৃহত্তম জ্যা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নাম কী?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822" y="2434623"/>
            <a:ext cx="680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. বৃত্তের </a:t>
            </a:r>
            <a:r>
              <a:rPr lang="bn-BD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বৃহত্তম জ্যা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12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cm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হলে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 ব্যাসার্ধ  কত  ?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928" y="3337448"/>
            <a:ext cx="7500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. বৃত্তের একটি জ্যা এর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8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cm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কেন্দ্র থেকে জ্যা এর উপর লম্ব টানা হলে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জ্যা এর খন্ডিত অংশের দৈর্ঘ  কত  ?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472" y="1827445"/>
            <a:ext cx="1909822" cy="52322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১. উত্তর : ব্যাস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1824" y="2776569"/>
            <a:ext cx="1909822" cy="52322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২. উত্তর :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6cm 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505" y="3771992"/>
            <a:ext cx="1909822" cy="52322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৩. উত্তর : 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4cm 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8" y="471999"/>
            <a:ext cx="2549300" cy="1674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2268" y="637445"/>
            <a:ext cx="3217209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বাড়ীর কাজ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" y="2636520"/>
            <a:ext cx="723900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প্রমাণ কর যে, বৃত্তের সকল সমান জ্যা কেন্দ্র থেকে সমদূরবর্তী ।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1817672"/>
            <a:ext cx="1003309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3920" y="847679"/>
            <a:ext cx="5171440" cy="26468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ContrastingLef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16600" b="1" dirty="0">
              <a:ln/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flower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58720" y="847679"/>
            <a:ext cx="1930399" cy="3566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20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Users\Taher High School\Desktop\Downloads\IMG_20210128_19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3362" y="1311327"/>
            <a:ext cx="8367741" cy="3375933"/>
            <a:chOff x="5237455" y="1594756"/>
            <a:chExt cx="2480868" cy="15185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042" y="2046508"/>
              <a:ext cx="1155694" cy="106679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455" y="1594756"/>
              <a:ext cx="2480868" cy="114844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7089" y="468289"/>
            <a:ext cx="4751615" cy="758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0303" y="2492168"/>
            <a:ext cx="452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মোহা: মজিবররহমান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JatiyoLipi" panose="02000500020000020004" pitchFamily="2" charset="0"/>
              <a:cs typeface="JatiyoLipi" panose="0200050002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7041" y="3598796"/>
            <a:ext cx="7196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তাহের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ম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াধ্যমিক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বিদ্যালয়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 ,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ভেড়ামারা,কুষ্টিয়া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JatiyoLipi" panose="02000500020000020004" pitchFamily="2" charset="0"/>
              <a:cs typeface="JatiyoLipi" panose="0200050002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8272" y="3063646"/>
            <a:ext cx="447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সহকারী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শিক্ষক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 (</a:t>
            </a:r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কম্পিউটার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atiyoLipi" panose="02000500020000020004" pitchFamily="2" charset="0"/>
                <a:cs typeface="JatiyoLipi" panose="02000500020000020004" pitchFamily="2" charset="0"/>
              </a:rPr>
              <a:t>)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JatiyoLipi" panose="02000500020000020004" pitchFamily="2" charset="0"/>
              <a:cs typeface="JatiyoLipi" panose="0200050002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9970" y="4687260"/>
            <a:ext cx="710698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</a:rPr>
              <a:t>Email : mogibur75@gmail.com/Mob.01759-630486 </a:t>
            </a:r>
            <a:endParaRPr lang="en-US" sz="2400" dirty="0">
              <a:ln w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5640" y="198120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50" name="Picture 2" descr="E:\101MSDCF\mogibur class\SC 234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468289"/>
            <a:ext cx="1186544" cy="1309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89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 rot="10800000" flipV="1">
            <a:off x="560279" y="4076695"/>
            <a:ext cx="79045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</a:rPr>
              <a:t>Date </a:t>
            </a:r>
            <a:r>
              <a:rPr lang="bn-BD" sz="4800" dirty="0" smtClean="0">
                <a:solidFill>
                  <a:srgbClr val="00B0F0"/>
                </a:solidFill>
              </a:rPr>
              <a:t>:12.02.2021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49956" y="3273777"/>
            <a:ext cx="8441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</a:rPr>
              <a:t>Sub:Mathematics,Subject Code :1653, Class: nine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04800" y="1309510"/>
            <a:ext cx="8635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bn-BD" dirty="0"/>
          </a:p>
          <a:p>
            <a:endParaRPr lang="bn-BD" dirty="0"/>
          </a:p>
          <a:p>
            <a:r>
              <a:rPr lang="bn-BD" sz="2800" dirty="0">
                <a:solidFill>
                  <a:srgbClr val="FF0000"/>
                </a:solidFill>
              </a:rPr>
              <a:t>Bangladesh Open University</a:t>
            </a:r>
          </a:p>
          <a:p>
            <a:r>
              <a:rPr lang="bn-BD" sz="2800" dirty="0">
                <a:solidFill>
                  <a:srgbClr val="FF0000"/>
                </a:solidFill>
              </a:rPr>
              <a:t>S.S.C Program,1st Semister- </a:t>
            </a:r>
            <a:r>
              <a:rPr lang="bn-BD" sz="2800" dirty="0" smtClean="0">
                <a:solidFill>
                  <a:srgbClr val="FF0000"/>
                </a:solidFill>
              </a:rPr>
              <a:t>2021</a:t>
            </a:r>
            <a:endParaRPr lang="bn-BD" sz="2800" dirty="0">
              <a:solidFill>
                <a:srgbClr val="FF0000"/>
              </a:solidFill>
            </a:endParaRPr>
          </a:p>
          <a:p>
            <a:r>
              <a:rPr lang="bn-BD" sz="2800" dirty="0">
                <a:solidFill>
                  <a:srgbClr val="FF0000"/>
                </a:solidFill>
              </a:rPr>
              <a:t>Study Centre: TAHER SECONDARY SCHOOL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09600" y="17145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                 </a:t>
            </a:r>
            <a:r>
              <a:rPr lang="bn-BD" sz="3600" dirty="0">
                <a:solidFill>
                  <a:srgbClr val="FF0000"/>
                </a:solidFill>
              </a:rPr>
              <a:t>Online Class of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61667" y="1144154"/>
            <a:ext cx="2581275" cy="2466975"/>
            <a:chOff x="330200" y="3187700"/>
            <a:chExt cx="3441700" cy="3289300"/>
          </a:xfrm>
        </p:grpSpPr>
        <p:grpSp>
          <p:nvGrpSpPr>
            <p:cNvPr id="5" name="Group 4"/>
            <p:cNvGrpSpPr/>
            <p:nvPr/>
          </p:nvGrpSpPr>
          <p:grpSpPr>
            <a:xfrm>
              <a:off x="330200" y="3187700"/>
              <a:ext cx="3441700" cy="3289300"/>
              <a:chOff x="495300" y="3187700"/>
              <a:chExt cx="3441700" cy="3289300"/>
            </a:xfrm>
          </p:grpSpPr>
          <p:sp>
            <p:nvSpPr>
              <p:cNvPr id="7" name="Flowchart: Connector 6"/>
              <p:cNvSpPr/>
              <p:nvPr/>
            </p:nvSpPr>
            <p:spPr>
              <a:xfrm>
                <a:off x="495300" y="3187700"/>
                <a:ext cx="3441700" cy="3289300"/>
              </a:xfrm>
              <a:prstGeom prst="flowChartConnector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2139950" y="4762500"/>
                <a:ext cx="158750" cy="1651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47403" y="4300563"/>
              <a:ext cx="389725" cy="69762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O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71854" y="3483807"/>
            <a:ext cx="1786066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 smtClean="0">
                <a:ln/>
                <a:solidFill>
                  <a:schemeClr val="accent4"/>
                </a:solidFill>
                <a:latin typeface="Shonar Bangla" pitchFamily="34" charset="0"/>
                <a:cs typeface="Shonar Bangla" pitchFamily="34" charset="0"/>
              </a:rPr>
              <a:t> বৃত্ত </a:t>
            </a:r>
            <a:endParaRPr lang="en-US" sz="8800" b="1" dirty="0">
              <a:ln/>
              <a:solidFill>
                <a:schemeClr val="accent4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03" y="1851231"/>
            <a:ext cx="1210106" cy="121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3" y="1734504"/>
            <a:ext cx="2721753" cy="292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" y="1042005"/>
            <a:ext cx="1603790" cy="84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6" y="997930"/>
            <a:ext cx="1536648" cy="8075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38224" y="3348239"/>
            <a:ext cx="913279" cy="1028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62817" y="1973650"/>
            <a:ext cx="945988" cy="97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45770"/>
            <a:ext cx="827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নিচের চিত্র গুলোতে  জ্যামিতিক কোন আকৃতি বিদ্যমান ?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3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1673" y="1395050"/>
            <a:ext cx="2488018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15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itchFamily="34" charset="0"/>
                <a:cs typeface="Shonar Bangla" pitchFamily="34" charset="0"/>
              </a:rPr>
              <a:t>বৃত্ত</a:t>
            </a:r>
            <a:endParaRPr lang="en-US" sz="11500" b="1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174" y="380948"/>
            <a:ext cx="441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JatiyoLipi" panose="02000500020000020004" pitchFamily="2" charset="0"/>
                <a:cs typeface="JatiyoLipi" panose="02000500020000020004" pitchFamily="2" charset="0"/>
              </a:rPr>
              <a:t>পাঠ</a:t>
            </a:r>
            <a:r>
              <a:rPr lang="en-US" sz="5400" dirty="0">
                <a:latin typeface="JatiyoLipi" panose="02000500020000020004" pitchFamily="2" charset="0"/>
                <a:cs typeface="JatiyoLipi" panose="02000500020000020004" pitchFamily="2" charset="0"/>
              </a:rPr>
              <a:t> </a:t>
            </a:r>
            <a:r>
              <a:rPr lang="en-US" sz="5400" dirty="0" err="1" smtClean="0">
                <a:latin typeface="JatiyoLipi" panose="02000500020000020004" pitchFamily="2" charset="0"/>
                <a:cs typeface="JatiyoLipi" panose="02000500020000020004" pitchFamily="2" charset="0"/>
              </a:rPr>
              <a:t>শিরোনাম</a:t>
            </a:r>
            <a:r>
              <a:rPr lang="en-US" sz="5400" dirty="0" smtClean="0">
                <a:latin typeface="JatiyoLipi" panose="02000500020000020004" pitchFamily="2" charset="0"/>
                <a:cs typeface="JatiyoLipi" panose="02000500020000020004" pitchFamily="2" charset="0"/>
              </a:rPr>
              <a:t> </a:t>
            </a:r>
            <a:endParaRPr lang="en-US" sz="5400" dirty="0">
              <a:latin typeface="JatiyoLipi" panose="02000500020000020004" pitchFamily="2" charset="0"/>
              <a:cs typeface="JatiyoLipi" panose="0200050002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006" y="3590156"/>
            <a:ext cx="15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JatiyoLipi" panose="02000500020000020004" pitchFamily="2" charset="0"/>
              </a:rPr>
              <a:t>নবম</a:t>
            </a:r>
            <a:endParaRPr lang="en-US" sz="4400" dirty="0">
              <a:latin typeface="SutonnyMJ" pitchFamily="2" charset="0"/>
              <a:cs typeface="JatiyoLipi" panose="0200050002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1515" y="3621074"/>
            <a:ext cx="189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JatiyoLipi" panose="02000500020000020004" pitchFamily="2" charset="0"/>
                <a:cs typeface="JatiyoLipi" panose="02000500020000020004" pitchFamily="2" charset="0"/>
              </a:rPr>
              <a:t>জ্যামিতি</a:t>
            </a:r>
            <a:endParaRPr lang="en-US" sz="4400" dirty="0">
              <a:latin typeface="JatiyoLipi" panose="02000500020000020004" pitchFamily="2" charset="0"/>
              <a:cs typeface="JatiyoLipi" panose="0200050002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1135" y="3590157"/>
            <a:ext cx="1196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JatiyoLipi" panose="02000500020000020004" pitchFamily="2" charset="0"/>
                <a:cs typeface="JatiyoLipi" panose="02000500020000020004" pitchFamily="2" charset="0"/>
              </a:rPr>
              <a:t>বৃত্ত</a:t>
            </a:r>
            <a:endParaRPr lang="en-US" sz="4400" dirty="0">
              <a:latin typeface="JatiyoLipi" panose="02000500020000020004" pitchFamily="2" charset="0"/>
              <a:cs typeface="JatiyoLipi" panose="02000500020000020004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2235955" y="3410361"/>
            <a:ext cx="1116421" cy="1082882"/>
          </a:xfrm>
          <a:prstGeom prst="star32">
            <a:avLst>
              <a:gd name="adj" fmla="val 24139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6228019" y="3365206"/>
            <a:ext cx="1156292" cy="1135290"/>
          </a:xfrm>
          <a:prstGeom prst="star32">
            <a:avLst>
              <a:gd name="adj" fmla="val 24275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3967" y="618982"/>
            <a:ext cx="5279009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ea typeface="Batang" pitchFamily="18" charset="-127"/>
                <a:cs typeface="Shonar Bangla" pitchFamily="34" charset="0"/>
              </a:rPr>
              <a:t>পাঠ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ea typeface="Batang" pitchFamily="18" charset="-127"/>
                <a:cs typeface="Shonar Bangla" pitchFamily="34" charset="0"/>
              </a:rPr>
              <a:t> </a:t>
            </a: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ea typeface="Batang" pitchFamily="18" charset="-127"/>
                <a:cs typeface="Shonar Bangla" pitchFamily="34" charset="0"/>
              </a:rPr>
              <a:t>শিক্ষার্থীরা 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ea typeface="Batang" pitchFamily="18" charset="-127"/>
                <a:cs typeface="Shonar Bangla" pitchFamily="34" charset="0"/>
              </a:rPr>
              <a:t> :-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nar Bangla" pitchFamily="34" charset="0"/>
              <a:ea typeface="Batang" pitchFamily="18" charset="-127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" y="2247900"/>
            <a:ext cx="748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১. বৃত্তের  জ্যা সংক্রান্ত উপপাদ্য প্রমাণ করতে পারবে 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81" y="3087352"/>
            <a:ext cx="818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২. বৃত্তের জ্যা, ব্যাস, ব্যাসার্ধ কী তা  ব্যাখ্যা  করতে পারবে 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94" y="3857166"/>
            <a:ext cx="838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৩. বৃত্ত সংক্রান্ত গাণিতিক সমস্যা সমাধান করতে  করতে পারবে 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1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4177" y="1087004"/>
            <a:ext cx="2581275" cy="2466975"/>
            <a:chOff x="330200" y="3187700"/>
            <a:chExt cx="3441700" cy="3289300"/>
          </a:xfrm>
        </p:grpSpPr>
        <p:grpSp>
          <p:nvGrpSpPr>
            <p:cNvPr id="3" name="Group 4"/>
            <p:cNvGrpSpPr/>
            <p:nvPr/>
          </p:nvGrpSpPr>
          <p:grpSpPr>
            <a:xfrm>
              <a:off x="330200" y="3187700"/>
              <a:ext cx="3441700" cy="3289300"/>
              <a:chOff x="495300" y="3187700"/>
              <a:chExt cx="3441700" cy="3289300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495300" y="3187700"/>
                <a:ext cx="3441700" cy="3289300"/>
              </a:xfrm>
              <a:prstGeom prst="flowChartConnector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lowchart: Connector 5"/>
              <p:cNvSpPr/>
              <p:nvPr/>
            </p:nvSpPr>
            <p:spPr>
              <a:xfrm>
                <a:off x="2139950" y="4762500"/>
                <a:ext cx="158750" cy="1651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16488" y="4291663"/>
              <a:ext cx="389725" cy="69762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07537" y="1167014"/>
            <a:ext cx="2581275" cy="2466975"/>
            <a:chOff x="330200" y="3187700"/>
            <a:chExt cx="3441700" cy="3289300"/>
          </a:xfrm>
        </p:grpSpPr>
        <p:grpSp>
          <p:nvGrpSpPr>
            <p:cNvPr id="8" name="Group 4"/>
            <p:cNvGrpSpPr/>
            <p:nvPr/>
          </p:nvGrpSpPr>
          <p:grpSpPr>
            <a:xfrm>
              <a:off x="330200" y="3187700"/>
              <a:ext cx="3441700" cy="3289300"/>
              <a:chOff x="495300" y="3187700"/>
              <a:chExt cx="3441700" cy="3289300"/>
            </a:xfrm>
          </p:grpSpPr>
          <p:sp>
            <p:nvSpPr>
              <p:cNvPr id="10" name="Flowchart: Connector 9"/>
              <p:cNvSpPr/>
              <p:nvPr/>
            </p:nvSpPr>
            <p:spPr>
              <a:xfrm>
                <a:off x="495300" y="3187700"/>
                <a:ext cx="3441700" cy="3289300"/>
              </a:xfrm>
              <a:prstGeom prst="flowChartConnector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2139950" y="4762500"/>
                <a:ext cx="158750" cy="1651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32880" y="3954371"/>
              <a:ext cx="389725" cy="69762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rot="2742230">
            <a:off x="3029773" y="-953469"/>
            <a:ext cx="1566411" cy="1130501"/>
            <a:chOff x="2722445" y="2420226"/>
            <a:chExt cx="2088548" cy="1507335"/>
          </a:xfrm>
        </p:grpSpPr>
        <p:pic>
          <p:nvPicPr>
            <p:cNvPr id="13" name="Picture 12" descr="Hand.ps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713403">
              <a:off x="3254357" y="1888314"/>
              <a:ext cx="1024723" cy="2088548"/>
            </a:xfrm>
            <a:prstGeom prst="rect">
              <a:avLst/>
            </a:prstGeom>
          </p:spPr>
        </p:pic>
        <p:pic>
          <p:nvPicPr>
            <p:cNvPr id="14" name="Picture 13" descr="pencil_woo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06356">
              <a:off x="2793527" y="2921837"/>
              <a:ext cx="769268" cy="1005724"/>
            </a:xfrm>
            <a:prstGeom prst="rect">
              <a:avLst/>
            </a:prstGeom>
          </p:spPr>
        </p:pic>
      </p:grpSp>
      <p:pic>
        <p:nvPicPr>
          <p:cNvPr id="15" name="Picture 14" descr="ruler.gi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82219">
            <a:off x="-254545" y="-1878713"/>
            <a:ext cx="3149604" cy="526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/>
          <p:cNvGrpSpPr/>
          <p:nvPr/>
        </p:nvGrpSpPr>
        <p:grpSpPr>
          <a:xfrm rot="220186">
            <a:off x="4924014" y="-1094959"/>
            <a:ext cx="1566411" cy="1066099"/>
            <a:chOff x="2689723" y="2428102"/>
            <a:chExt cx="2088548" cy="1421466"/>
          </a:xfrm>
        </p:grpSpPr>
        <p:pic>
          <p:nvPicPr>
            <p:cNvPr id="18" name="Picture 17" descr="Hand.ps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713403">
              <a:off x="3221635" y="1896190"/>
              <a:ext cx="1024723" cy="2088548"/>
            </a:xfrm>
            <a:prstGeom prst="rect">
              <a:avLst/>
            </a:prstGeom>
          </p:spPr>
        </p:pic>
        <p:pic>
          <p:nvPicPr>
            <p:cNvPr id="19" name="Picture 18" descr="pencil_woo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379814">
              <a:off x="2833772" y="2843844"/>
              <a:ext cx="769268" cy="1005724"/>
            </a:xfrm>
            <a:prstGeom prst="rect">
              <a:avLst/>
            </a:prstGeom>
          </p:spPr>
        </p:pic>
      </p:grpSp>
      <p:pic>
        <p:nvPicPr>
          <p:cNvPr id="20" name="Picture 19" descr="ruler.gi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2127" y="5468095"/>
            <a:ext cx="3149604" cy="526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777240" y="1447800"/>
            <a:ext cx="1798320" cy="10972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1112519" y="3793067"/>
            <a:ext cx="1720991" cy="778933"/>
          </a:xfrm>
          <a:prstGeom prst="wedgeRoundRectCallout">
            <a:avLst>
              <a:gd name="adj1" fmla="val -25240"/>
              <a:gd name="adj2" fmla="val -25165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জ্যা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2406127">
            <a:off x="8668149" y="-1502114"/>
            <a:ext cx="1566411" cy="1130502"/>
            <a:chOff x="2722445" y="2420225"/>
            <a:chExt cx="2088548" cy="1507336"/>
          </a:xfrm>
        </p:grpSpPr>
        <p:pic>
          <p:nvPicPr>
            <p:cNvPr id="29" name="Picture 28" descr="Hand.ps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713403">
              <a:off x="3254357" y="1888313"/>
              <a:ext cx="1024723" cy="2088548"/>
            </a:xfrm>
            <a:prstGeom prst="rect">
              <a:avLst/>
            </a:prstGeom>
          </p:spPr>
        </p:pic>
        <p:pic>
          <p:nvPicPr>
            <p:cNvPr id="30" name="Picture 29" descr="pencil_woo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06356">
              <a:off x="2793527" y="2921837"/>
              <a:ext cx="769268" cy="1005724"/>
            </a:xfrm>
            <a:prstGeom prst="rect">
              <a:avLst/>
            </a:prstGeom>
          </p:spPr>
        </p:pic>
      </p:grpSp>
      <p:cxnSp>
        <p:nvCxnSpPr>
          <p:cNvPr id="33" name="Straight Connector 32"/>
          <p:cNvCxnSpPr/>
          <p:nvPr/>
        </p:nvCxnSpPr>
        <p:spPr>
          <a:xfrm flipV="1">
            <a:off x="5046133" y="2427111"/>
            <a:ext cx="2528711" cy="11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407009" y="3668889"/>
            <a:ext cx="1800013" cy="857955"/>
          </a:xfrm>
          <a:prstGeom prst="wedgeRoundRectCallout">
            <a:avLst>
              <a:gd name="adj1" fmla="val -38618"/>
              <a:gd name="adj2" fmla="val -1949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ব্যাস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5317067" y="1648182"/>
            <a:ext cx="923958" cy="750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ular Callout 39"/>
          <p:cNvSpPr/>
          <p:nvPr/>
        </p:nvSpPr>
        <p:spPr>
          <a:xfrm>
            <a:off x="3352800" y="733778"/>
            <a:ext cx="1873956" cy="857955"/>
          </a:xfrm>
          <a:prstGeom prst="wedgeRoundRectCallout">
            <a:avLst>
              <a:gd name="adj1" fmla="val 64236"/>
              <a:gd name="adj2" fmla="val 708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ব্যাসার্ধ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0.00601 L 0.01524 0.647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5109 L -0.19649 0.64563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49 0.64563 L -0.07513 0.28757 " pathEditMode="fixed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864 L -0.00364 -0.568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1314E-6 L -0.00364 0.489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48998 L 0.27674 0.4878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44906" y="3006586"/>
            <a:ext cx="0" cy="862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37249" y="2995262"/>
            <a:ext cx="872905" cy="81890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71906" y="3010829"/>
            <a:ext cx="868142" cy="81890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90559" y="3760618"/>
            <a:ext cx="2665445" cy="670812"/>
            <a:chOff x="362113" y="5911837"/>
            <a:chExt cx="3553925" cy="8944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34225" y="6016560"/>
              <a:ext cx="2433650" cy="72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356773" y="5911837"/>
              <a:ext cx="559265" cy="77969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2113" y="5944478"/>
              <a:ext cx="588306" cy="86177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A</a:t>
              </a:r>
              <a:endPara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38416" y="4200974"/>
            <a:ext cx="57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626" y="1717506"/>
            <a:ext cx="2581275" cy="2466975"/>
            <a:chOff x="330200" y="3187700"/>
            <a:chExt cx="3441700" cy="3289300"/>
          </a:xfrm>
        </p:grpSpPr>
        <p:grpSp>
          <p:nvGrpSpPr>
            <p:cNvPr id="12" name="Group 11"/>
            <p:cNvGrpSpPr/>
            <p:nvPr/>
          </p:nvGrpSpPr>
          <p:grpSpPr>
            <a:xfrm>
              <a:off x="330200" y="3187700"/>
              <a:ext cx="3441700" cy="3289300"/>
              <a:chOff x="495300" y="3187700"/>
              <a:chExt cx="3441700" cy="3289300"/>
            </a:xfrm>
          </p:grpSpPr>
          <p:sp>
            <p:nvSpPr>
              <p:cNvPr id="4" name="Flowchart: Connector 3"/>
              <p:cNvSpPr/>
              <p:nvPr/>
            </p:nvSpPr>
            <p:spPr>
              <a:xfrm>
                <a:off x="495300" y="3187700"/>
                <a:ext cx="3441700" cy="3289300"/>
              </a:xfrm>
              <a:prstGeom prst="flowChartConnector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>
                <a:off x="2139950" y="4762500"/>
                <a:ext cx="158750" cy="165100"/>
              </a:xfrm>
              <a:prstGeom prst="flowChartConnector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988592" y="4226421"/>
              <a:ext cx="469349" cy="69762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88191" y="355251"/>
            <a:ext cx="1571320" cy="1590841"/>
            <a:chOff x="5961483" y="1562248"/>
            <a:chExt cx="2095092" cy="2121119"/>
          </a:xfrm>
        </p:grpSpPr>
        <p:sp>
          <p:nvSpPr>
            <p:cNvPr id="24" name="Right Triangle 23"/>
            <p:cNvSpPr/>
            <p:nvPr/>
          </p:nvSpPr>
          <p:spPr>
            <a:xfrm>
              <a:off x="6431385" y="2008171"/>
              <a:ext cx="1216825" cy="1091870"/>
            </a:xfrm>
            <a:prstGeom prst="rtTriangl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35105" y="1562248"/>
              <a:ext cx="4699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O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61483" y="2970852"/>
              <a:ext cx="4699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86675" y="2985741"/>
              <a:ext cx="4699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B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37393" y="338687"/>
            <a:ext cx="1702629" cy="1637274"/>
            <a:chOff x="5835240" y="1581521"/>
            <a:chExt cx="2270172" cy="2183031"/>
          </a:xfrm>
        </p:grpSpPr>
        <p:sp>
          <p:nvSpPr>
            <p:cNvPr id="25" name="Right Triangle 24"/>
            <p:cNvSpPr/>
            <p:nvPr/>
          </p:nvSpPr>
          <p:spPr>
            <a:xfrm flipH="1">
              <a:off x="6184488" y="2095829"/>
              <a:ext cx="1200562" cy="1142670"/>
            </a:xfrm>
            <a:prstGeom prst="rtTriangl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6617" y="1581521"/>
              <a:ext cx="664522" cy="74987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15979" y="3024418"/>
              <a:ext cx="6894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</a:t>
              </a:r>
              <a:r>
                <a:rPr lang="bn-BD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endPara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35240" y="3148999"/>
              <a:ext cx="355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  <a:endPara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2" name="Right Triangle 41"/>
          <p:cNvSpPr/>
          <p:nvPr/>
        </p:nvSpPr>
        <p:spPr>
          <a:xfrm flipH="1">
            <a:off x="940005" y="2981902"/>
            <a:ext cx="906965" cy="83303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Right Triangle 42"/>
          <p:cNvSpPr/>
          <p:nvPr/>
        </p:nvSpPr>
        <p:spPr>
          <a:xfrm>
            <a:off x="1878549" y="3010858"/>
            <a:ext cx="847518" cy="82257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" name="TextBox 6"/>
          <p:cNvSpPr txBox="1"/>
          <p:nvPr/>
        </p:nvSpPr>
        <p:spPr>
          <a:xfrm>
            <a:off x="5335697" y="700203"/>
            <a:ext cx="7136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 smtClean="0">
                <a:ln/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-এ</a:t>
            </a:r>
            <a:endParaRPr lang="en-US" sz="3600" b="1" dirty="0">
              <a:ln/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963" y="768276"/>
            <a:ext cx="165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AM=BM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62392" y="1384515"/>
            <a:ext cx="165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OA=OB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50243" y="1933933"/>
            <a:ext cx="187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OM=OM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4005" y="2464848"/>
            <a:ext cx="328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অতএব ,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OAB   OBM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9245" y="2995762"/>
            <a:ext cx="284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sym typeface="Symbol" panose="05050102010706020507" pitchFamily="18" charset="2"/>
              </a:rPr>
              <a:t>OMA =OMB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9961" y="3496552"/>
            <a:ext cx="37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অতএব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, OMA =OMB=90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1719" y="3973867"/>
            <a:ext cx="354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সুতরাং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,OM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 AB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21435412">
            <a:off x="3446962" y="1195572"/>
            <a:ext cx="373689" cy="384749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Isosceles Triangle 38"/>
          <p:cNvSpPr/>
          <p:nvPr/>
        </p:nvSpPr>
        <p:spPr>
          <a:xfrm rot="21435412" flipH="1">
            <a:off x="4558127" y="1141504"/>
            <a:ext cx="379305" cy="365735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Rectangle 4"/>
          <p:cNvSpPr/>
          <p:nvPr/>
        </p:nvSpPr>
        <p:spPr>
          <a:xfrm>
            <a:off x="431398" y="0"/>
            <a:ext cx="8220075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বৃত্তের ব্যাস ভিন্ন অন্য কোন জ্যা এর মধ্যবিন্দু ও কেন্দ্রের সংযোগ রেখা ঐ জ্যা-এর উপর লম্ব 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62928" y="1361365"/>
            <a:ext cx="163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bn-BD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একই বৃত্তের ব্যাসার্ধ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]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55525" y="1928525"/>
            <a:ext cx="151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bn-BD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সাধারণ বাহু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]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13397" y="782630"/>
            <a:ext cx="144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OM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  AB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  <a:sym typeface="Symbol" panose="05050102010706020507" pitchFamily="18" charset="2"/>
              </a:rPr>
              <a:t>]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4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animBg="1"/>
      <p:bldP spid="42" grpId="1" animBg="1"/>
      <p:bldP spid="43" grpId="0" animBg="1"/>
      <p:bldP spid="43" grpId="1" animBg="1"/>
      <p:bldP spid="7" grpId="0"/>
      <p:bldP spid="8" grpId="0"/>
      <p:bldP spid="33" grpId="0"/>
      <p:bldP spid="34" grpId="0"/>
      <p:bldP spid="11" grpId="0"/>
      <p:bldP spid="13" grpId="0"/>
      <p:bldP spid="36" grpId="0"/>
      <p:bldP spid="14" grpId="0"/>
      <p:bldP spid="15" grpId="0" animBg="1"/>
      <p:bldP spid="15" grpId="1" animBg="1"/>
      <p:bldP spid="39" grpId="0" animBg="1"/>
      <p:bldP spid="3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522</TotalTime>
  <Words>311</Words>
  <Application>Microsoft Office PowerPoint</Application>
  <PresentationFormat>On-screen Show (16:9)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Taher High School</cp:lastModifiedBy>
  <cp:revision>100</cp:revision>
  <dcterms:created xsi:type="dcterms:W3CDTF">2013-06-11T05:19:53Z</dcterms:created>
  <dcterms:modified xsi:type="dcterms:W3CDTF">2021-02-09T13:59:46Z</dcterms:modified>
</cp:coreProperties>
</file>