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audio" Target="../media/audio10.wav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4890955"/>
            <a:ext cx="7760898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7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আজকের পাঠে স্বাগতম </a:t>
            </a:r>
            <a:endParaRPr lang="en-US" sz="7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1E2BE1-71B8-EE43-BE47-4A0E47A98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4913"/>
            <a:ext cx="776089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008" y="65056"/>
            <a:ext cx="7199545" cy="20402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বাড়ির কাজ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21" y="2452261"/>
            <a:ext cx="2948006" cy="4030916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304800" y="2367320"/>
            <a:ext cx="5586394" cy="410968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তোমার</a:t>
            </a:r>
            <a:r>
              <a:rPr lang="en-US" sz="4000" b="1" i="1" dirty="0"/>
              <a:t> </a:t>
            </a:r>
            <a:r>
              <a:rPr lang="en-US" sz="4000" b="1" i="1" dirty="0" err="1"/>
              <a:t>পাঠ্যবইয়ের</a:t>
            </a:r>
            <a:r>
              <a:rPr lang="en-US" sz="4000" b="1" i="1" dirty="0"/>
              <a:t>  ৫ </a:t>
            </a:r>
            <a:r>
              <a:rPr lang="en-US" sz="4000" b="1" i="1" dirty="0" err="1"/>
              <a:t>পৃষ্ঠার</a:t>
            </a:r>
            <a:r>
              <a:rPr lang="en-US" sz="4000" b="1" i="1" dirty="0"/>
              <a:t> ৪ ও ৫ </a:t>
            </a:r>
            <a:r>
              <a:rPr lang="en-US" sz="4000" b="1" i="1" dirty="0" err="1"/>
              <a:t>নং</a:t>
            </a:r>
            <a:r>
              <a:rPr lang="en-US" sz="4000" b="1" i="1" dirty="0"/>
              <a:t> </a:t>
            </a:r>
            <a:r>
              <a:rPr lang="en-US" sz="4000" b="1" i="1" dirty="0" err="1"/>
              <a:t>অংক</a:t>
            </a:r>
            <a:r>
              <a:rPr lang="en-US" sz="4000" b="1" i="1" dirty="0"/>
              <a:t> </a:t>
            </a:r>
            <a:r>
              <a:rPr lang="en-US" sz="4000" b="1" i="1" dirty="0" err="1"/>
              <a:t>গুলো</a:t>
            </a:r>
            <a:r>
              <a:rPr lang="en-US" sz="4000" b="1" i="1" dirty="0"/>
              <a:t> </a:t>
            </a:r>
            <a:r>
              <a:rPr lang="en-US" sz="4000" b="1" i="1" dirty="0" err="1"/>
              <a:t>করে</a:t>
            </a:r>
            <a:r>
              <a:rPr lang="en-US" sz="4000" b="1" i="1" dirty="0"/>
              <a:t> </a:t>
            </a:r>
            <a:r>
              <a:rPr lang="en-US" sz="4000" b="1" i="1" dirty="0" err="1"/>
              <a:t>আনবে</a:t>
            </a:r>
            <a:r>
              <a:rPr lang="en-US" sz="4000" b="1" i="1" dirty="0"/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" y="68369"/>
            <a:ext cx="8954253" cy="1323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solidFill>
                  <a:srgbClr val="FFFF00"/>
                </a:solidFill>
              </a:rPr>
              <a:t>সবাইকে ধন্যবাদ</a:t>
            </a:r>
            <a:r>
              <a:rPr lang="en-US" sz="800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1CD193C-736B-6648-8925-0B5E9C35A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1396999"/>
            <a:ext cx="8954253" cy="53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2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141" y="2665050"/>
            <a:ext cx="6275294" cy="3809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lvl="0" rtl="0"/>
            <a:r>
              <a:rPr lang="en-GB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 নামঃ মোছাঃ মনোয়ারা বেগম</a:t>
            </a:r>
          </a:p>
          <a:p>
            <a:pPr lvl="0" rtl="0"/>
            <a:r>
              <a:rPr lang="en-GB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</a:t>
            </a:r>
          </a:p>
          <a:p>
            <a:pPr lvl="0" rtl="0"/>
            <a:r>
              <a:rPr lang="en-GB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খড়িয়ালা সরকারি প্রাথমিক বিদ্যালয়</a:t>
            </a:r>
          </a:p>
          <a:p>
            <a:pPr lvl="0" rtl="0"/>
            <a:r>
              <a:rPr lang="en-GB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আশুগঞ্জ , ব্রাহ্মণবাড়িয়া...</a:t>
            </a:r>
          </a:p>
          <a:p>
            <a:pPr lvl="0" rtl="0"/>
            <a:r>
              <a:rPr lang="en-GB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E-mail: monoaraself@gmail.com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0251" y="470151"/>
            <a:ext cx="5533385" cy="14905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/>
              <a:t>শিক্ষক</a:t>
            </a:r>
            <a:r>
              <a:rPr lang="en-US" sz="3600" b="1" i="1" dirty="0"/>
              <a:t> </a:t>
            </a:r>
            <a:r>
              <a:rPr lang="en-US" sz="3600" b="1" i="1" dirty="0" err="1"/>
              <a:t>পরিচিতি</a:t>
            </a:r>
            <a:r>
              <a:rPr lang="en-US" sz="3600" b="1" i="1" dirty="0"/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3A63992-5CB6-024E-B797-02B085884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7" y="2665049"/>
            <a:ext cx="2158981" cy="3809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33B83-3B23-E540-8D88-03F1AF2E1F34}"/>
              </a:ext>
            </a:extLst>
          </p:cNvPr>
          <p:cNvSpPr txBox="1"/>
          <p:nvPr/>
        </p:nvSpPr>
        <p:spPr>
          <a:xfrm>
            <a:off x="367567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142" y="2656459"/>
            <a:ext cx="6169791" cy="39804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9882"/>
              </a:avLst>
            </a:prstTxWarp>
            <a:spAutoFit/>
          </a:bodyPr>
          <a:lstStyle/>
          <a:p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শ্রেণীঃ </a:t>
            </a:r>
            <a:r>
              <a:rPr lang="en-US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৩য়  </a:t>
            </a:r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  <a:p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 </a:t>
            </a:r>
          </a:p>
          <a:p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১.১ </a:t>
            </a:r>
            <a:r>
              <a:rPr lang="en-US" sz="40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381300"/>
            <a:ext cx="6019800" cy="1525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পাঠ</a:t>
            </a:r>
            <a:r>
              <a:rPr lang="en-US" sz="4400" b="1" i="1" dirty="0"/>
              <a:t>  </a:t>
            </a:r>
            <a:r>
              <a:rPr lang="en-US" sz="4400" b="1" i="1" dirty="0" err="1"/>
              <a:t>পরিচিতি</a:t>
            </a:r>
            <a:r>
              <a:rPr lang="en-US" sz="4400" b="1" i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4F308-DA9A-4AD2-95B9-8E600638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31" y="2283590"/>
            <a:ext cx="2305487" cy="299222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95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74" y="1228397"/>
            <a:ext cx="8764505" cy="44012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</a:rPr>
              <a:t>শিখন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ফল</a:t>
            </a:r>
            <a:endParaRPr lang="en-GB" sz="4400" dirty="0" err="1">
              <a:solidFill>
                <a:srgbClr val="7030A0"/>
              </a:solidFill>
            </a:endParaRPr>
          </a:p>
          <a:p>
            <a:pPr algn="ctr"/>
            <a:r>
              <a:rPr lang="en-GB" sz="4400" dirty="0" err="1">
                <a:solidFill>
                  <a:srgbClr val="7030A0"/>
                </a:solidFill>
              </a:rPr>
              <a:t>এই পাঠ শেষে শিক্ষার্থীরা......</a:t>
            </a:r>
            <a:endParaRPr lang="en-US" sz="4400" dirty="0">
              <a:solidFill>
                <a:srgbClr val="7030A0"/>
              </a:solidFill>
            </a:endParaRPr>
          </a:p>
          <a:p>
            <a:r>
              <a:rPr lang="en-GB" sz="3200" b="1" dirty="0"/>
              <a:t>২.২.৩: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dirty="0" err="1">
                <a:solidFill>
                  <a:srgbClr val="7030A0"/>
                </a:solidFill>
              </a:rPr>
              <a:t>ছবি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চার্ট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গণনা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করতে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পারবে</a:t>
            </a:r>
            <a:r>
              <a:rPr lang="en-US" sz="3200" dirty="0">
                <a:solidFill>
                  <a:srgbClr val="7030A0"/>
                </a:solidFill>
              </a:rPr>
              <a:t> ।</a:t>
            </a:r>
          </a:p>
          <a:p>
            <a:r>
              <a:rPr lang="en-GB" sz="3200" b="1" dirty="0"/>
              <a:t>৫.১.১:</a:t>
            </a:r>
            <a:r>
              <a:rPr lang="en-US" sz="3200" dirty="0">
                <a:solidFill>
                  <a:srgbClr val="7030A0"/>
                </a:solidFill>
              </a:rPr>
              <a:t> ১০,০০০ </a:t>
            </a:r>
            <a:r>
              <a:rPr lang="en-US" sz="3200" dirty="0" err="1">
                <a:solidFill>
                  <a:srgbClr val="7030A0"/>
                </a:solidFill>
              </a:rPr>
              <a:t>পর্যন্ত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যে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কোন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সংখ্যা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পড়তে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পারবে</a:t>
            </a:r>
            <a:r>
              <a:rPr lang="en-US" sz="3200" dirty="0">
                <a:solidFill>
                  <a:srgbClr val="7030A0"/>
                </a:solidFill>
              </a:rPr>
              <a:t> । </a:t>
            </a:r>
          </a:p>
          <a:p>
            <a:r>
              <a:rPr lang="en-GB" sz="3200" b="1" dirty="0"/>
              <a:t>৫.১.৩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কথায়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লেখা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যে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কোন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সংখ্যা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অংকে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লিখতে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পারবে</a:t>
            </a:r>
            <a:r>
              <a:rPr lang="en-US" sz="3200" dirty="0">
                <a:solidFill>
                  <a:srgbClr val="7030A0"/>
                </a:solidFill>
              </a:rPr>
              <a:t> ।  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8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ind.wav"/>
          </p:stSnd>
        </p:sndAc>
      </p:transition>
    </mc:Choice>
    <mc:Fallback xmlns="">
      <p:transition spd="slow">
        <p:circl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3727522" y="1452337"/>
            <a:ext cx="1826113" cy="2365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728447" y="1452337"/>
            <a:ext cx="1613647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12350" y="1452337"/>
            <a:ext cx="2294009" cy="2365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" name="Group 443"/>
          <p:cNvGrpSpPr/>
          <p:nvPr/>
        </p:nvGrpSpPr>
        <p:grpSpPr>
          <a:xfrm>
            <a:off x="1600070" y="1982614"/>
            <a:ext cx="1559864" cy="1019136"/>
            <a:chOff x="1376528" y="2394214"/>
            <a:chExt cx="1559864" cy="1019136"/>
          </a:xfrm>
          <a:noFill/>
        </p:grpSpPr>
        <p:grpSp>
          <p:nvGrpSpPr>
            <p:cNvPr id="4" name="Group 187"/>
            <p:cNvGrpSpPr/>
            <p:nvPr/>
          </p:nvGrpSpPr>
          <p:grpSpPr>
            <a:xfrm>
              <a:off x="1376528" y="2536918"/>
              <a:ext cx="1559864" cy="739586"/>
              <a:chOff x="319912" y="2017059"/>
              <a:chExt cx="3321422" cy="1545205"/>
            </a:xfrm>
            <a:grpFill/>
          </p:grpSpPr>
          <p:grpSp>
            <p:nvGrpSpPr>
              <p:cNvPr id="15" name="Group 124"/>
              <p:cNvGrpSpPr/>
              <p:nvPr/>
            </p:nvGrpSpPr>
            <p:grpSpPr>
              <a:xfrm>
                <a:off x="319912" y="2017059"/>
                <a:ext cx="2312893" cy="1545205"/>
                <a:chOff x="293018" y="1976718"/>
                <a:chExt cx="2312893" cy="1545205"/>
              </a:xfrm>
              <a:grpFill/>
            </p:grpSpPr>
            <p:grpSp>
              <p:nvGrpSpPr>
                <p:cNvPr id="16" name="Group 15"/>
                <p:cNvGrpSpPr/>
                <p:nvPr/>
              </p:nvGrpSpPr>
              <p:grpSpPr>
                <a:xfrm rot="2755755">
                  <a:off x="469045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8" name="Group 27"/>
                <p:cNvGrpSpPr/>
                <p:nvPr/>
              </p:nvGrpSpPr>
              <p:grpSpPr>
                <a:xfrm rot="2755755">
                  <a:off x="670750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" name="Group 123"/>
                <p:cNvGrpSpPr/>
                <p:nvPr/>
              </p:nvGrpSpPr>
              <p:grpSpPr>
                <a:xfrm>
                  <a:off x="293018" y="1988958"/>
                  <a:ext cx="2312893" cy="1532965"/>
                  <a:chOff x="294234" y="1976717"/>
                  <a:chExt cx="2312893" cy="1532965"/>
                </a:xfrm>
                <a:grpFill/>
              </p:grpSpPr>
              <p:grpSp>
                <p:nvGrpSpPr>
                  <p:cNvPr id="42" name="Group 14"/>
                  <p:cNvGrpSpPr/>
                  <p:nvPr/>
                </p:nvGrpSpPr>
                <p:grpSpPr>
                  <a:xfrm rot="2755755">
                    <a:off x="280788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3" name="Oval 2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52" name="Group 3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5" name="Oval 4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7" name="Oval 6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8" name="Oval 7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4" name="Group 39"/>
                  <p:cNvGrpSpPr/>
                  <p:nvPr/>
                </p:nvGrpSpPr>
                <p:grpSpPr>
                  <a:xfrm rot="2755755">
                    <a:off x="872456" y="1990164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65" name="Group 41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9" name="Oval 48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66" name="Group 51"/>
                  <p:cNvGrpSpPr/>
                  <p:nvPr/>
                </p:nvGrpSpPr>
                <p:grpSpPr>
                  <a:xfrm rot="2755755">
                    <a:off x="1087609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0" name="Group 53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9" name="Oval 58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60" name="Oval 59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61" name="Oval 60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62" name="Oval 61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63" name="Oval 62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75" name="Group 125"/>
              <p:cNvGrpSpPr/>
              <p:nvPr/>
            </p:nvGrpSpPr>
            <p:grpSpPr>
              <a:xfrm>
                <a:off x="1328441" y="2017059"/>
                <a:ext cx="2312893" cy="1545205"/>
                <a:chOff x="293018" y="1976718"/>
                <a:chExt cx="2312893" cy="1545205"/>
              </a:xfrm>
              <a:grpFill/>
            </p:grpSpPr>
            <p:grpSp>
              <p:nvGrpSpPr>
                <p:cNvPr id="76" name="Group 126"/>
                <p:cNvGrpSpPr/>
                <p:nvPr/>
              </p:nvGrpSpPr>
              <p:grpSpPr>
                <a:xfrm rot="2755755">
                  <a:off x="469045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177" name="Oval 176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77" name="Group 177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179" name="Oval 178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2" name="Oval 181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4" name="Oval 183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5" name="Oval 184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6" name="Oval 185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7" name="Oval 186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" name="Group 127"/>
                <p:cNvGrpSpPr/>
                <p:nvPr/>
              </p:nvGrpSpPr>
              <p:grpSpPr>
                <a:xfrm rot="2755755">
                  <a:off x="670750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166" name="Oval 165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79" name="Group 166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" name="Group 128"/>
                <p:cNvGrpSpPr/>
                <p:nvPr/>
              </p:nvGrpSpPr>
              <p:grpSpPr>
                <a:xfrm>
                  <a:off x="293018" y="1988958"/>
                  <a:ext cx="2312893" cy="1532965"/>
                  <a:chOff x="294234" y="1976717"/>
                  <a:chExt cx="2312893" cy="1532965"/>
                </a:xfrm>
                <a:grpFill/>
              </p:grpSpPr>
              <p:grpSp>
                <p:nvGrpSpPr>
                  <p:cNvPr id="81" name="Group 129"/>
                  <p:cNvGrpSpPr/>
                  <p:nvPr/>
                </p:nvGrpSpPr>
                <p:grpSpPr>
                  <a:xfrm rot="2755755">
                    <a:off x="280788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82" name="Group 155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157" name="Oval 156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8" name="Oval 157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9" name="Oval 158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0" name="Oval 159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1" name="Oval 160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2" name="Oval 161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3" name="Group 130"/>
                  <p:cNvGrpSpPr/>
                  <p:nvPr/>
                </p:nvGrpSpPr>
                <p:grpSpPr>
                  <a:xfrm rot="2755755">
                    <a:off x="872456" y="1990164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144" name="Oval 143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84" name="Group 144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146" name="Oval 145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7" name="Oval 146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2" name="Oval 151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4" name="Oval 153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5" name="Group 131"/>
                  <p:cNvGrpSpPr/>
                  <p:nvPr/>
                </p:nvGrpSpPr>
                <p:grpSpPr>
                  <a:xfrm rot="2755755">
                    <a:off x="1087609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86" name="Group 133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6" name="Oval 135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7" name="Oval 136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8" name="Oval 137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39" name="Oval 138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0" name="Oval 139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1" name="Oval 140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2" name="Oval 141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3" name="Oval 142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40" name="Rectangle 439"/>
            <p:cNvSpPr/>
            <p:nvPr/>
          </p:nvSpPr>
          <p:spPr>
            <a:xfrm>
              <a:off x="1684193" y="2394214"/>
              <a:ext cx="944997" cy="1019136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6400" y="228600"/>
            <a:ext cx="4800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54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bn-IN" sz="54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দেখ </a:t>
            </a:r>
            <a:endParaRPr lang="en-US" sz="5400" dirty="0">
              <a:ln>
                <a:solidFill>
                  <a:schemeClr val="accent2">
                    <a:lumMod val="75000"/>
                  </a:schemeClr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7" name="Group 444"/>
          <p:cNvGrpSpPr/>
          <p:nvPr/>
        </p:nvGrpSpPr>
        <p:grpSpPr>
          <a:xfrm>
            <a:off x="2115779" y="2206892"/>
            <a:ext cx="1559864" cy="1033648"/>
            <a:chOff x="2957412" y="2113643"/>
            <a:chExt cx="1559864" cy="1033648"/>
          </a:xfrm>
        </p:grpSpPr>
        <p:grpSp>
          <p:nvGrpSpPr>
            <p:cNvPr id="88" name="Group 313"/>
            <p:cNvGrpSpPr/>
            <p:nvPr/>
          </p:nvGrpSpPr>
          <p:grpSpPr>
            <a:xfrm>
              <a:off x="2957412" y="2270859"/>
              <a:ext cx="1559864" cy="739586"/>
              <a:chOff x="319912" y="2017059"/>
              <a:chExt cx="3321422" cy="1545205"/>
            </a:xfrm>
            <a:solidFill>
              <a:srgbClr val="92D050"/>
            </a:solidFill>
          </p:grpSpPr>
          <p:grpSp>
            <p:nvGrpSpPr>
              <p:cNvPr id="89" name="Group 314"/>
              <p:cNvGrpSpPr/>
              <p:nvPr/>
            </p:nvGrpSpPr>
            <p:grpSpPr>
              <a:xfrm>
                <a:off x="319912" y="2017059"/>
                <a:ext cx="2312893" cy="1545205"/>
                <a:chOff x="293018" y="1976718"/>
                <a:chExt cx="2312893" cy="1545205"/>
              </a:xfrm>
              <a:grpFill/>
            </p:grpSpPr>
            <p:grpSp>
              <p:nvGrpSpPr>
                <p:cNvPr id="90" name="Group 377"/>
                <p:cNvGrpSpPr/>
                <p:nvPr/>
              </p:nvGrpSpPr>
              <p:grpSpPr>
                <a:xfrm rot="2755755">
                  <a:off x="469045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428" name="Oval 427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91" name="Group 428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2" name="Group 378"/>
                <p:cNvGrpSpPr/>
                <p:nvPr/>
              </p:nvGrpSpPr>
              <p:grpSpPr>
                <a:xfrm rot="2755755">
                  <a:off x="670750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417" name="Oval 416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93" name="Group 417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7" name="Oval 426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" name="Group 379"/>
                <p:cNvGrpSpPr/>
                <p:nvPr/>
              </p:nvGrpSpPr>
              <p:grpSpPr>
                <a:xfrm>
                  <a:off x="293018" y="1988958"/>
                  <a:ext cx="2312893" cy="1532965"/>
                  <a:chOff x="294234" y="1976717"/>
                  <a:chExt cx="2312893" cy="1532965"/>
                </a:xfrm>
                <a:grpFill/>
              </p:grpSpPr>
              <p:grpSp>
                <p:nvGrpSpPr>
                  <p:cNvPr id="95" name="Group 380"/>
                  <p:cNvGrpSpPr/>
                  <p:nvPr/>
                </p:nvGrpSpPr>
                <p:grpSpPr>
                  <a:xfrm rot="2755755">
                    <a:off x="280788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28" name="Group 406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408" name="Oval 407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9" name="Oval 408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0" name="Oval 409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1" name="Oval 410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2" name="Oval 411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3" name="Oval 412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4" name="Oval 413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5" name="Oval 414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6" name="Oval 415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29" name="Group 381"/>
                  <p:cNvGrpSpPr/>
                  <p:nvPr/>
                </p:nvGrpSpPr>
                <p:grpSpPr>
                  <a:xfrm rot="2755755">
                    <a:off x="872456" y="1990164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30" name="Group 395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397" name="Oval 396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1" name="Oval 400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2" name="Oval 401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3" name="Oval 402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4" name="Oval 403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05" name="Oval 404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31" name="Group 382"/>
                  <p:cNvGrpSpPr/>
                  <p:nvPr/>
                </p:nvGrpSpPr>
                <p:grpSpPr>
                  <a:xfrm rot="2755755">
                    <a:off x="1087609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384" name="Oval 383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32" name="Group 384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386" name="Oval 385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87" name="Oval 386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88" name="Oval 387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89" name="Oval 388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0" name="Oval 389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1" name="Oval 390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2" name="Oval 391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3" name="Oval 392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34" name="Group 315"/>
              <p:cNvGrpSpPr/>
              <p:nvPr/>
            </p:nvGrpSpPr>
            <p:grpSpPr>
              <a:xfrm>
                <a:off x="1328441" y="2017059"/>
                <a:ext cx="2312893" cy="1545205"/>
                <a:chOff x="293018" y="1976718"/>
                <a:chExt cx="2312893" cy="1545205"/>
              </a:xfrm>
              <a:grpFill/>
            </p:grpSpPr>
            <p:grpSp>
              <p:nvGrpSpPr>
                <p:cNvPr id="145" name="Group 316"/>
                <p:cNvGrpSpPr/>
                <p:nvPr/>
              </p:nvGrpSpPr>
              <p:grpSpPr>
                <a:xfrm rot="2755755">
                  <a:off x="469045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367" name="Oval 366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156" name="Group 367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369" name="Oval 368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0" name="Oval 369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1" name="Oval 370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7" name="Group 317"/>
                <p:cNvGrpSpPr/>
                <p:nvPr/>
              </p:nvGrpSpPr>
              <p:grpSpPr>
                <a:xfrm rot="2755755">
                  <a:off x="670750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356" name="Oval 355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178" name="Group 356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59" name="Oval 358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1" name="Oval 360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2" name="Oval 361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3" name="Oval 362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4" name="Oval 363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5" name="Oval 364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6" name="Oval 365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8" name="Group 318"/>
                <p:cNvGrpSpPr/>
                <p:nvPr/>
              </p:nvGrpSpPr>
              <p:grpSpPr>
                <a:xfrm>
                  <a:off x="293018" y="1988958"/>
                  <a:ext cx="2312893" cy="1532965"/>
                  <a:chOff x="294234" y="1976717"/>
                  <a:chExt cx="2312893" cy="1532965"/>
                </a:xfrm>
                <a:grpFill/>
              </p:grpSpPr>
              <p:grpSp>
                <p:nvGrpSpPr>
                  <p:cNvPr id="189" name="Group 319"/>
                  <p:cNvGrpSpPr/>
                  <p:nvPr/>
                </p:nvGrpSpPr>
                <p:grpSpPr>
                  <a:xfrm rot="2755755">
                    <a:off x="280788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345" name="Oval 344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90" name="Group 345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347" name="Oval 346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4" name="Oval 353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5" name="Oval 354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91" name="Group 320"/>
                  <p:cNvGrpSpPr/>
                  <p:nvPr/>
                </p:nvGrpSpPr>
                <p:grpSpPr>
                  <a:xfrm rot="2755755">
                    <a:off x="872456" y="1990164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92" name="Group 334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93" name="Group 321"/>
                  <p:cNvGrpSpPr/>
                  <p:nvPr/>
                </p:nvGrpSpPr>
                <p:grpSpPr>
                  <a:xfrm rot="2755755">
                    <a:off x="1087609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323" name="Oval 322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194" name="Group 323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26" name="Oval 325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29" name="Oval 328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39" name="Rectangle 438"/>
            <p:cNvSpPr/>
            <p:nvPr/>
          </p:nvSpPr>
          <p:spPr>
            <a:xfrm>
              <a:off x="3258422" y="2113643"/>
              <a:ext cx="951652" cy="103364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442"/>
          <p:cNvGrpSpPr/>
          <p:nvPr/>
        </p:nvGrpSpPr>
        <p:grpSpPr>
          <a:xfrm>
            <a:off x="1071953" y="1816254"/>
            <a:ext cx="1559864" cy="1008823"/>
            <a:chOff x="947154" y="1104820"/>
            <a:chExt cx="1559864" cy="1008823"/>
          </a:xfrm>
        </p:grpSpPr>
        <p:grpSp>
          <p:nvGrpSpPr>
            <p:cNvPr id="196" name="Group 188"/>
            <p:cNvGrpSpPr/>
            <p:nvPr/>
          </p:nvGrpSpPr>
          <p:grpSpPr>
            <a:xfrm>
              <a:off x="947154" y="1227607"/>
              <a:ext cx="1559864" cy="739586"/>
              <a:chOff x="319912" y="2017059"/>
              <a:chExt cx="3321422" cy="1545205"/>
            </a:xfrm>
            <a:solidFill>
              <a:srgbClr val="FFFF00"/>
            </a:solidFill>
          </p:grpSpPr>
          <p:grpSp>
            <p:nvGrpSpPr>
              <p:cNvPr id="197" name="Group 189"/>
              <p:cNvGrpSpPr/>
              <p:nvPr/>
            </p:nvGrpSpPr>
            <p:grpSpPr>
              <a:xfrm>
                <a:off x="319912" y="2017059"/>
                <a:ext cx="2312893" cy="1545205"/>
                <a:chOff x="293018" y="1976718"/>
                <a:chExt cx="2312893" cy="1545205"/>
              </a:xfrm>
              <a:grpFill/>
            </p:grpSpPr>
            <p:grpSp>
              <p:nvGrpSpPr>
                <p:cNvPr id="199" name="Group 252"/>
                <p:cNvGrpSpPr/>
                <p:nvPr/>
              </p:nvGrpSpPr>
              <p:grpSpPr>
                <a:xfrm rot="2755755">
                  <a:off x="469045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303" name="Oval 302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210" name="Group 303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305" name="Oval 304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6" name="Oval 305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7" name="Oval 306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8" name="Oval 307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9" name="Oval 308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10" name="Oval 309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12" name="Oval 311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13" name="Oval 312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21" name="Group 253"/>
                <p:cNvGrpSpPr/>
                <p:nvPr/>
              </p:nvGrpSpPr>
              <p:grpSpPr>
                <a:xfrm rot="2755755">
                  <a:off x="670750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292" name="Oval 291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232" name="Group 292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294" name="Oval 293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5" name="Oval 294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6" name="Oval 295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7" name="Oval 296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8" name="Oval 297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9" name="Oval 298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0" name="Oval 299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1" name="Oval 300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2" name="Oval 301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3" name="Group 254"/>
                <p:cNvGrpSpPr/>
                <p:nvPr/>
              </p:nvGrpSpPr>
              <p:grpSpPr>
                <a:xfrm>
                  <a:off x="293018" y="1988958"/>
                  <a:ext cx="2312893" cy="1532965"/>
                  <a:chOff x="294234" y="1976717"/>
                  <a:chExt cx="2312893" cy="1532965"/>
                </a:xfrm>
                <a:grpFill/>
              </p:grpSpPr>
              <p:grpSp>
                <p:nvGrpSpPr>
                  <p:cNvPr id="253" name="Group 255"/>
                  <p:cNvGrpSpPr/>
                  <p:nvPr/>
                </p:nvGrpSpPr>
                <p:grpSpPr>
                  <a:xfrm rot="2755755">
                    <a:off x="280788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254" name="Group 281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283" name="Oval 282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4" name="Oval 283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5" name="Oval 284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55" name="Group 256"/>
                  <p:cNvGrpSpPr/>
                  <p:nvPr/>
                </p:nvGrpSpPr>
                <p:grpSpPr>
                  <a:xfrm rot="2755755">
                    <a:off x="872456" y="1990164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256" name="Group 270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272" name="Oval 271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3" name="Oval 272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4" name="Oval 273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5" name="Oval 274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6" name="Oval 275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7" name="Oval 276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8" name="Oval 277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9" name="Oval 278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80" name="Oval 279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57" name="Group 257"/>
                  <p:cNvGrpSpPr/>
                  <p:nvPr/>
                </p:nvGrpSpPr>
                <p:grpSpPr>
                  <a:xfrm rot="2755755">
                    <a:off x="1087609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259" name="Oval 258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258" name="Group 259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261" name="Oval 260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2" name="Oval 261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3" name="Oval 262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4" name="Oval 263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5" name="Oval 264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6" name="Oval 265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7" name="Oval 266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8" name="Oval 267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9" name="Oval 268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60" name="Group 190"/>
              <p:cNvGrpSpPr/>
              <p:nvPr/>
            </p:nvGrpSpPr>
            <p:grpSpPr>
              <a:xfrm>
                <a:off x="1328441" y="2017059"/>
                <a:ext cx="2312893" cy="1545205"/>
                <a:chOff x="293018" y="1976718"/>
                <a:chExt cx="2312893" cy="1545205"/>
              </a:xfrm>
              <a:grpFill/>
            </p:grpSpPr>
            <p:grpSp>
              <p:nvGrpSpPr>
                <p:cNvPr id="271" name="Group 191"/>
                <p:cNvGrpSpPr/>
                <p:nvPr/>
              </p:nvGrpSpPr>
              <p:grpSpPr>
                <a:xfrm rot="2755755">
                  <a:off x="469045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242" name="Oval 241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282" name="Group 242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244" name="Oval 243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6" name="Oval 245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7" name="Oval 246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8" name="Oval 247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9" name="Oval 248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93" name="Group 192"/>
                <p:cNvGrpSpPr/>
                <p:nvPr/>
              </p:nvGrpSpPr>
              <p:grpSpPr>
                <a:xfrm rot="2755755">
                  <a:off x="670750" y="1990164"/>
                  <a:ext cx="1532964" cy="1506072"/>
                  <a:chOff x="1264024" y="1627093"/>
                  <a:chExt cx="1532964" cy="1506072"/>
                </a:xfrm>
                <a:grpFill/>
              </p:grpSpPr>
              <p:sp>
                <p:nvSpPr>
                  <p:cNvPr id="231" name="Oval 230"/>
                  <p:cNvSpPr/>
                  <p:nvPr/>
                </p:nvSpPr>
                <p:spPr>
                  <a:xfrm>
                    <a:off x="1264024" y="1627093"/>
                    <a:ext cx="161364" cy="134472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304" name="Group 231"/>
                  <p:cNvGrpSpPr/>
                  <p:nvPr/>
                </p:nvGrpSpPr>
                <p:grpSpPr>
                  <a:xfrm>
                    <a:off x="1416424" y="1779493"/>
                    <a:ext cx="1380564" cy="1353672"/>
                    <a:chOff x="1416424" y="1779493"/>
                    <a:chExt cx="1380564" cy="1353672"/>
                  </a:xfrm>
                  <a:grpFill/>
                </p:grpSpPr>
                <p:sp>
                  <p:nvSpPr>
                    <p:cNvPr id="233" name="Oval 232"/>
                    <p:cNvSpPr/>
                    <p:nvPr/>
                  </p:nvSpPr>
                  <p:spPr>
                    <a:xfrm>
                      <a:off x="1416424" y="1779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>
                      <a:off x="1568824" y="1931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>
                      <a:off x="1721224" y="2084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>
                      <a:off x="1873624" y="2236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2026024" y="2389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8" name="Oval 237"/>
                    <p:cNvSpPr/>
                    <p:nvPr/>
                  </p:nvSpPr>
                  <p:spPr>
                    <a:xfrm>
                      <a:off x="2178424" y="25414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2330824" y="26938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0" name="Oval 239"/>
                    <p:cNvSpPr/>
                    <p:nvPr/>
                  </p:nvSpPr>
                  <p:spPr>
                    <a:xfrm>
                      <a:off x="2483224" y="28462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>
                      <a:off x="2635624" y="29986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14" name="Group 193"/>
                <p:cNvGrpSpPr/>
                <p:nvPr/>
              </p:nvGrpSpPr>
              <p:grpSpPr>
                <a:xfrm>
                  <a:off x="293018" y="1988958"/>
                  <a:ext cx="2312893" cy="1532965"/>
                  <a:chOff x="294234" y="1976717"/>
                  <a:chExt cx="2312893" cy="1532965"/>
                </a:xfrm>
                <a:grpFill/>
              </p:grpSpPr>
              <p:grpSp>
                <p:nvGrpSpPr>
                  <p:cNvPr id="315" name="Group 194"/>
                  <p:cNvGrpSpPr/>
                  <p:nvPr/>
                </p:nvGrpSpPr>
                <p:grpSpPr>
                  <a:xfrm rot="2755755">
                    <a:off x="280788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220" name="Oval 219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316" name="Group 220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222" name="Oval 221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3" name="Oval 222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4" name="Oval 223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5" name="Oval 224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6" name="Oval 225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7" name="Oval 226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8" name="Oval 227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29" name="Oval 228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30" name="Oval 229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17" name="Group 195"/>
                  <p:cNvGrpSpPr/>
                  <p:nvPr/>
                </p:nvGrpSpPr>
                <p:grpSpPr>
                  <a:xfrm rot="2755755">
                    <a:off x="872456" y="1990164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318" name="Group 209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211" name="Oval 210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2" name="Oval 211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3" name="Oval 212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4" name="Oval 213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6" name="Oval 215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7" name="Oval 216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8" name="Oval 217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19" name="Oval 218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19" name="Group 196"/>
                  <p:cNvGrpSpPr/>
                  <p:nvPr/>
                </p:nvGrpSpPr>
                <p:grpSpPr>
                  <a:xfrm rot="2755755">
                    <a:off x="1087609" y="1990163"/>
                    <a:ext cx="1532964" cy="1506072"/>
                    <a:chOff x="1264024" y="1627093"/>
                    <a:chExt cx="1532964" cy="1506072"/>
                  </a:xfrm>
                  <a:grpFill/>
                </p:grpSpPr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1264024" y="1627093"/>
                      <a:ext cx="161364" cy="13447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320" name="Group 198"/>
                    <p:cNvGrpSpPr/>
                    <p:nvPr/>
                  </p:nvGrpSpPr>
                  <p:grpSpPr>
                    <a:xfrm>
                      <a:off x="1416424" y="1779493"/>
                      <a:ext cx="1380564" cy="1353672"/>
                      <a:chOff x="1416424" y="1779493"/>
                      <a:chExt cx="1380564" cy="1353672"/>
                    </a:xfrm>
                    <a:grpFill/>
                  </p:grpSpPr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1416424" y="1779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1568824" y="1931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>
                        <a:off x="1721224" y="2084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>
                      <a:xfrm>
                        <a:off x="1873624" y="2236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4" name="Oval 203"/>
                      <p:cNvSpPr/>
                      <p:nvPr/>
                    </p:nvSpPr>
                    <p:spPr>
                      <a:xfrm>
                        <a:off x="2026024" y="23890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5" name="Oval 204"/>
                      <p:cNvSpPr/>
                      <p:nvPr/>
                    </p:nvSpPr>
                    <p:spPr>
                      <a:xfrm>
                        <a:off x="2178424" y="25414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2330824" y="26938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7" name="Oval 206"/>
                      <p:cNvSpPr/>
                      <p:nvPr/>
                    </p:nvSpPr>
                    <p:spPr>
                      <a:xfrm>
                        <a:off x="2483224" y="28462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8" name="Oval 207"/>
                      <p:cNvSpPr/>
                      <p:nvPr/>
                    </p:nvSpPr>
                    <p:spPr>
                      <a:xfrm>
                        <a:off x="2635624" y="2998693"/>
                        <a:ext cx="161364" cy="13447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41" name="Rectangle 440"/>
            <p:cNvSpPr/>
            <p:nvPr/>
          </p:nvSpPr>
          <p:spPr>
            <a:xfrm>
              <a:off x="1254356" y="1104820"/>
              <a:ext cx="953028" cy="100882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Group 65"/>
          <p:cNvGrpSpPr/>
          <p:nvPr/>
        </p:nvGrpSpPr>
        <p:grpSpPr>
          <a:xfrm>
            <a:off x="3102035" y="1805068"/>
            <a:ext cx="2941690" cy="1593098"/>
            <a:chOff x="3346571" y="1724802"/>
            <a:chExt cx="2941690" cy="1593098"/>
          </a:xfrm>
        </p:grpSpPr>
        <p:grpSp>
          <p:nvGrpSpPr>
            <p:cNvPr id="322" name="Group 455"/>
            <p:cNvGrpSpPr/>
            <p:nvPr/>
          </p:nvGrpSpPr>
          <p:grpSpPr>
            <a:xfrm rot="2624526">
              <a:off x="3346571" y="1768652"/>
              <a:ext cx="1532964" cy="1549248"/>
              <a:chOff x="4007224" y="2006576"/>
              <a:chExt cx="1532964" cy="1549248"/>
            </a:xfrm>
          </p:grpSpPr>
          <p:sp>
            <p:nvSpPr>
              <p:cNvPr id="446" name="Oval 445"/>
              <p:cNvSpPr/>
              <p:nvPr/>
            </p:nvSpPr>
            <p:spPr>
              <a:xfrm>
                <a:off x="4007224" y="2006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4159624" y="2158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4312024" y="2311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4464424" y="2463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4616824" y="2616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4769224" y="2768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4921624" y="2920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074024" y="3073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226424" y="3225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5378824" y="3378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4" name="Group 456"/>
            <p:cNvGrpSpPr/>
            <p:nvPr/>
          </p:nvGrpSpPr>
          <p:grpSpPr>
            <a:xfrm rot="2624526">
              <a:off x="3599080" y="1759209"/>
              <a:ext cx="1532964" cy="1549248"/>
              <a:chOff x="4007224" y="2006576"/>
              <a:chExt cx="1532964" cy="1549248"/>
            </a:xfrm>
          </p:grpSpPr>
          <p:sp>
            <p:nvSpPr>
              <p:cNvPr id="458" name="Oval 457"/>
              <p:cNvSpPr/>
              <p:nvPr/>
            </p:nvSpPr>
            <p:spPr>
              <a:xfrm>
                <a:off x="4007224" y="2006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4159624" y="2158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4312024" y="2311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4464424" y="2463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4616824" y="2616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4769224" y="2768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4921624" y="2920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074024" y="3073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5226424" y="3225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5378824" y="3378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5" name="Group 467"/>
            <p:cNvGrpSpPr/>
            <p:nvPr/>
          </p:nvGrpSpPr>
          <p:grpSpPr>
            <a:xfrm rot="2624526">
              <a:off x="3888322" y="1768652"/>
              <a:ext cx="1532964" cy="1549248"/>
              <a:chOff x="4007224" y="2006576"/>
              <a:chExt cx="1532964" cy="1549248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4007224" y="2006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4159624" y="2158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4312024" y="2311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4464424" y="2463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4616824" y="2616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4769224" y="2768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4921624" y="2920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5074024" y="3073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5226424" y="3225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>
                <a:off x="5378824" y="3378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" name="Group 478"/>
            <p:cNvGrpSpPr/>
            <p:nvPr/>
          </p:nvGrpSpPr>
          <p:grpSpPr>
            <a:xfrm rot="2624526">
              <a:off x="4189654" y="1740135"/>
              <a:ext cx="1532964" cy="1549248"/>
              <a:chOff x="4007224" y="2006576"/>
              <a:chExt cx="1532964" cy="1549248"/>
            </a:xfrm>
          </p:grpSpPr>
          <p:sp>
            <p:nvSpPr>
              <p:cNvPr id="480" name="Oval 479"/>
              <p:cNvSpPr/>
              <p:nvPr/>
            </p:nvSpPr>
            <p:spPr>
              <a:xfrm>
                <a:off x="4007224" y="2006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4159624" y="2158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4312024" y="2311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4464424" y="2463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4616824" y="2616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4769224" y="2768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4921624" y="2920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5074024" y="3073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5226424" y="3225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5378824" y="3378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489"/>
            <p:cNvGrpSpPr/>
            <p:nvPr/>
          </p:nvGrpSpPr>
          <p:grpSpPr>
            <a:xfrm rot="2624526">
              <a:off x="4500620" y="1742907"/>
              <a:ext cx="1532964" cy="1549248"/>
              <a:chOff x="4007224" y="2006576"/>
              <a:chExt cx="1532964" cy="1549248"/>
            </a:xfrm>
          </p:grpSpPr>
          <p:sp>
            <p:nvSpPr>
              <p:cNvPr id="491" name="Oval 490"/>
              <p:cNvSpPr/>
              <p:nvPr/>
            </p:nvSpPr>
            <p:spPr>
              <a:xfrm>
                <a:off x="4007224" y="2006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4159624" y="2158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4312024" y="2311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4464424" y="2463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4616824" y="2616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4769224" y="2768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4921624" y="2920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5074024" y="3073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5226424" y="3225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5378824" y="3378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8" name="Group 500"/>
            <p:cNvGrpSpPr/>
            <p:nvPr/>
          </p:nvGrpSpPr>
          <p:grpSpPr>
            <a:xfrm rot="2624526">
              <a:off x="4755297" y="1724802"/>
              <a:ext cx="1532964" cy="1549248"/>
              <a:chOff x="4007224" y="2006576"/>
              <a:chExt cx="1532964" cy="1549248"/>
            </a:xfrm>
          </p:grpSpPr>
          <p:sp>
            <p:nvSpPr>
              <p:cNvPr id="502" name="Oval 501"/>
              <p:cNvSpPr/>
              <p:nvPr/>
            </p:nvSpPr>
            <p:spPr>
              <a:xfrm>
                <a:off x="4007224" y="2006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4159624" y="2158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4312024" y="2311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4464424" y="2463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/>
              <p:cNvSpPr/>
              <p:nvPr/>
            </p:nvSpPr>
            <p:spPr>
              <a:xfrm>
                <a:off x="4616824" y="2616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>
                <a:off x="4769224" y="27685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4921624" y="29209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5074024" y="30733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5226424" y="32257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5378824" y="3378176"/>
                <a:ext cx="161364" cy="1776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3" name="TextBox 512"/>
          <p:cNvSpPr txBox="1"/>
          <p:nvPr/>
        </p:nvSpPr>
        <p:spPr>
          <a:xfrm>
            <a:off x="6765405" y="1193316"/>
            <a:ext cx="1919761" cy="240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400800" y="25146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6400800" y="3200400"/>
            <a:ext cx="378691" cy="341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212350" y="3817672"/>
            <a:ext cx="61297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</a:t>
            </a:r>
            <a:r>
              <a:rPr lang="en-US" dirty="0" err="1"/>
              <a:t>শত</a:t>
            </a:r>
            <a:r>
              <a:rPr lang="en-US" dirty="0"/>
              <a:t>                                     </a:t>
            </a:r>
            <a:r>
              <a:rPr lang="en-US" dirty="0" err="1"/>
              <a:t>দশ</a:t>
            </a:r>
            <a:r>
              <a:rPr lang="en-US" dirty="0"/>
              <a:t>                                 </a:t>
            </a:r>
            <a:r>
              <a:rPr lang="en-US" dirty="0" err="1"/>
              <a:t>এক</a:t>
            </a:r>
            <a:r>
              <a:rPr lang="en-US" dirty="0"/>
              <a:t> 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1219200" y="4191000"/>
            <a:ext cx="612974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                                                                            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95399" y="5334000"/>
            <a:ext cx="661072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কতগুলো লালবৃত্ত আছে???</a:t>
            </a:r>
          </a:p>
          <a:p>
            <a:pPr algn="ctr"/>
            <a:r>
              <a:rPr lang="en-GB" sz="3200" dirty="0"/>
              <a:t>কতগুলো হলুদ বৃত্ত আছে???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1775906" y="4128651"/>
            <a:ext cx="52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৩</a:t>
            </a:r>
            <a:r>
              <a:rPr lang="en-US"/>
              <a:t> 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4208733" y="4128651"/>
            <a:ext cx="52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৬</a:t>
            </a:r>
            <a:r>
              <a:rPr lang="en-US"/>
              <a:t> 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6316183" y="4102172"/>
            <a:ext cx="52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420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16" grpId="0"/>
      <p:bldP spid="5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1102654" y="1849432"/>
            <a:ext cx="7019368" cy="3416321"/>
            <a:chOff x="1102656" y="1271209"/>
            <a:chExt cx="7019368" cy="3416321"/>
          </a:xfrm>
        </p:grpSpPr>
        <p:grpSp>
          <p:nvGrpSpPr>
            <p:cNvPr id="8" name="Group 4"/>
            <p:cNvGrpSpPr/>
            <p:nvPr/>
          </p:nvGrpSpPr>
          <p:grpSpPr>
            <a:xfrm>
              <a:off x="1102656" y="1271209"/>
              <a:ext cx="7019367" cy="3416321"/>
              <a:chOff x="1210235" y="887506"/>
              <a:chExt cx="7019367" cy="34163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210235" y="887507"/>
                <a:ext cx="4684672" cy="3416320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                                                        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50024" y="887506"/>
                <a:ext cx="2339789" cy="3416320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/>
                  <a:t> 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                  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889813" y="887506"/>
                <a:ext cx="2339789" cy="3416320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                  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102657" y="3953435"/>
              <a:ext cx="7019367" cy="369332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            </a:t>
              </a:r>
              <a:r>
                <a:rPr lang="en-US" dirty="0" err="1"/>
                <a:t>শত</a:t>
              </a:r>
              <a:r>
                <a:rPr lang="en-US" dirty="0"/>
                <a:t>                                        </a:t>
              </a:r>
              <a:r>
                <a:rPr lang="en-US" dirty="0" err="1"/>
                <a:t>দশ</a:t>
              </a:r>
              <a:r>
                <a:rPr lang="en-US" dirty="0"/>
                <a:t>                                     </a:t>
              </a:r>
              <a:r>
                <a:rPr lang="en-US" dirty="0" err="1"/>
                <a:t>এক</a:t>
              </a:r>
              <a:r>
                <a:rPr lang="en-US" dirty="0"/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0" y="228600"/>
            <a:ext cx="625288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সংখ্যাটি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 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770" y="1480100"/>
            <a:ext cx="22254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কতগুলো                   ?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8516" y="1480100"/>
            <a:ext cx="22624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কতগুলো                  ?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5530" y="1522185"/>
            <a:ext cx="27364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কতগুলো                     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447800"/>
            <a:ext cx="63874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১০০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1447800"/>
            <a:ext cx="638743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১০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7936" y="1480100"/>
            <a:ext cx="63874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১      </a:t>
            </a:r>
          </a:p>
        </p:txBody>
      </p:sp>
      <p:grpSp>
        <p:nvGrpSpPr>
          <p:cNvPr id="11" name="Group 30"/>
          <p:cNvGrpSpPr/>
          <p:nvPr/>
        </p:nvGrpSpPr>
        <p:grpSpPr>
          <a:xfrm>
            <a:off x="1808622" y="2605030"/>
            <a:ext cx="1519504" cy="1852921"/>
            <a:chOff x="1808622" y="2605030"/>
            <a:chExt cx="1519504" cy="1852921"/>
          </a:xfrm>
        </p:grpSpPr>
        <p:grpSp>
          <p:nvGrpSpPr>
            <p:cNvPr id="24" name="Group 23"/>
            <p:cNvGrpSpPr/>
            <p:nvPr/>
          </p:nvGrpSpPr>
          <p:grpSpPr>
            <a:xfrm>
              <a:off x="1808622" y="2605030"/>
              <a:ext cx="638743" cy="1852921"/>
              <a:chOff x="1808622" y="1849432"/>
              <a:chExt cx="638743" cy="18529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808622" y="1849432"/>
                <a:ext cx="63874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১০০     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08622" y="2218764"/>
                <a:ext cx="63874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১০০     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8622" y="2594357"/>
                <a:ext cx="63874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১০০     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08622" y="2969950"/>
                <a:ext cx="63874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১০০     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808622" y="3333021"/>
                <a:ext cx="63874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১০০      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689383" y="4088619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১০০  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9249" y="3702353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১০০     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47523" y="2988932"/>
            <a:ext cx="640400" cy="1488622"/>
            <a:chOff x="4047523" y="2988932"/>
            <a:chExt cx="640400" cy="1488622"/>
          </a:xfrm>
        </p:grpSpPr>
        <p:sp>
          <p:nvSpPr>
            <p:cNvPr id="25" name="TextBox 24"/>
            <p:cNvSpPr txBox="1"/>
            <p:nvPr/>
          </p:nvSpPr>
          <p:spPr>
            <a:xfrm>
              <a:off x="4049180" y="4108222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১০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47523" y="3716513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১০    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47523" y="3337433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১০    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47523" y="2988932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১০      </a:t>
              </a: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6457935" y="2435125"/>
            <a:ext cx="1369990" cy="1999986"/>
            <a:chOff x="6457935" y="2435125"/>
            <a:chExt cx="1369990" cy="1999986"/>
          </a:xfrm>
        </p:grpSpPr>
        <p:sp>
          <p:nvSpPr>
            <p:cNvPr id="32" name="TextBox 31"/>
            <p:cNvSpPr txBox="1"/>
            <p:nvPr/>
          </p:nvSpPr>
          <p:spPr>
            <a:xfrm>
              <a:off x="6468015" y="2852730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7935" y="2435125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68015" y="3289508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84088" y="3289508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68015" y="3719286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84088" y="3719286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3109" y="4065779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89182" y="4065779"/>
              <a:ext cx="63874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১     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808622" y="4739403"/>
            <a:ext cx="53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৭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5899" y="4739403"/>
            <a:ext cx="53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৪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83176" y="4739403"/>
            <a:ext cx="53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৮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721" y="5943145"/>
            <a:ext cx="789709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সংখ্যাটি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হবে</a:t>
            </a:r>
            <a:r>
              <a:rPr lang="en-US" sz="2800" b="1" dirty="0">
                <a:solidFill>
                  <a:srgbClr val="FF0000"/>
                </a:solidFill>
              </a:rPr>
              <a:t>     ৭৪৮ ( </a:t>
            </a:r>
            <a:r>
              <a:rPr lang="en-US" sz="2800" b="1" dirty="0" err="1">
                <a:solidFill>
                  <a:srgbClr val="FF0000"/>
                </a:solidFill>
              </a:rPr>
              <a:t>সাত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শত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আটচল্লিশ</a:t>
            </a:r>
            <a:r>
              <a:rPr lang="en-US" sz="2800" b="1" dirty="0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45" name="Equal 44"/>
          <p:cNvSpPr/>
          <p:nvPr/>
        </p:nvSpPr>
        <p:spPr>
          <a:xfrm>
            <a:off x="3505200" y="5943600"/>
            <a:ext cx="304800" cy="3810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84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5029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১। ২৩৮ =</a:t>
            </a:r>
          </a:p>
          <a:p>
            <a:r>
              <a:rPr lang="en-US" sz="2400" dirty="0"/>
              <a:t> </a:t>
            </a:r>
          </a:p>
          <a:p>
            <a:r>
              <a:rPr lang="en-US" sz="2800" dirty="0"/>
              <a:t>২। ৮১৫ = </a:t>
            </a:r>
          </a:p>
          <a:p>
            <a:endParaRPr lang="en-US" sz="2800" dirty="0"/>
          </a:p>
          <a:p>
            <a:r>
              <a:rPr lang="en-US" sz="2800" dirty="0"/>
              <a:t>৩। ১১১ =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৪। ৯৫৭ = </a:t>
            </a:r>
          </a:p>
          <a:p>
            <a:endParaRPr lang="en-US" sz="2800" dirty="0"/>
          </a:p>
          <a:p>
            <a:r>
              <a:rPr lang="en-US" sz="2800" dirty="0"/>
              <a:t>৫। ১৫৩ = </a:t>
            </a:r>
          </a:p>
          <a:p>
            <a:endParaRPr lang="en-US" sz="2800" dirty="0"/>
          </a:p>
          <a:p>
            <a:r>
              <a:rPr lang="en-US" sz="2800" dirty="0"/>
              <a:t>৬। ৬৯৯ =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752600"/>
            <a:ext cx="224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দুইশত</a:t>
            </a:r>
            <a:r>
              <a:rPr lang="en-US" sz="2400" dirty="0"/>
              <a:t> </a:t>
            </a:r>
            <a:r>
              <a:rPr lang="en-US" sz="2400" dirty="0" err="1"/>
              <a:t>আটত্রিশ</a:t>
            </a:r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আটশত</a:t>
            </a:r>
            <a:r>
              <a:rPr lang="en-US" sz="2400" dirty="0"/>
              <a:t> </a:t>
            </a:r>
            <a:r>
              <a:rPr lang="en-US" sz="2400" dirty="0" err="1"/>
              <a:t>পনেরো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667000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একশত</a:t>
            </a:r>
            <a:r>
              <a:rPr lang="en-US" sz="2400" dirty="0"/>
              <a:t> </a:t>
            </a:r>
            <a:r>
              <a:rPr lang="en-US" sz="2400" dirty="0" err="1"/>
              <a:t>এগারো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581400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নয়শত</a:t>
            </a:r>
            <a:r>
              <a:rPr lang="en-US" sz="2400" dirty="0"/>
              <a:t> </a:t>
            </a:r>
            <a:r>
              <a:rPr lang="en-US" sz="2400" dirty="0" err="1"/>
              <a:t>সাতান্ন</a:t>
            </a:r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419600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একশত</a:t>
            </a:r>
            <a:r>
              <a:rPr lang="en-US" sz="2400" dirty="0"/>
              <a:t> </a:t>
            </a:r>
            <a:r>
              <a:rPr lang="en-US" sz="2400" dirty="0" err="1"/>
              <a:t>তিপ্পান্ন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5181600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ছয়শত</a:t>
            </a:r>
            <a:r>
              <a:rPr lang="en-US" sz="2400" dirty="0"/>
              <a:t> </a:t>
            </a:r>
            <a:r>
              <a:rPr lang="en-US" sz="2400" dirty="0" err="1"/>
              <a:t>নিরানব্বই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2914228" cy="3984729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1398403" y="228600"/>
            <a:ext cx="6299905" cy="461665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সংখ্যাগুলো</a:t>
            </a:r>
            <a:r>
              <a:rPr lang="en-US" sz="2400" b="1" dirty="0"/>
              <a:t> </a:t>
            </a:r>
            <a:r>
              <a:rPr lang="en-US" sz="2400" b="1" dirty="0" err="1"/>
              <a:t>পড়ি</a:t>
            </a:r>
            <a:r>
              <a:rPr lang="en-US" sz="2400" b="1" dirty="0"/>
              <a:t> ও </a:t>
            </a:r>
            <a:r>
              <a:rPr lang="en-US" sz="2400" b="1" dirty="0" err="1"/>
              <a:t>কথায়</a:t>
            </a:r>
            <a:r>
              <a:rPr lang="en-US" sz="2400" b="1" dirty="0"/>
              <a:t> </a:t>
            </a:r>
            <a:r>
              <a:rPr lang="en-US" sz="2400" b="1" dirty="0" err="1"/>
              <a:t>লিখি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4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60C28E-536B-AD44-BB4C-7B524EC6C0CB}"/>
              </a:ext>
            </a:extLst>
          </p:cNvPr>
          <p:cNvSpPr txBox="1"/>
          <p:nvPr/>
        </p:nvSpPr>
        <p:spPr>
          <a:xfrm>
            <a:off x="77706" y="-72285"/>
            <a:ext cx="9084366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65025" y="265331"/>
            <a:ext cx="6708612" cy="109300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/>
              <a:t>অংকে</a:t>
            </a:r>
            <a:r>
              <a:rPr lang="en-US" sz="3200" b="1" i="1" dirty="0"/>
              <a:t> </a:t>
            </a:r>
            <a:r>
              <a:rPr lang="en-US" sz="3200" b="1" i="1" dirty="0" err="1"/>
              <a:t>লিখি</a:t>
            </a:r>
            <a:r>
              <a:rPr lang="en-US" sz="3200" b="1" i="1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3647" y="1304365"/>
            <a:ext cx="39161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/>
              <a:t>১</a:t>
            </a:r>
            <a:r>
              <a:rPr lang="en-US" sz="2400" b="1" dirty="0"/>
              <a:t>। </a:t>
            </a:r>
            <a:r>
              <a:rPr lang="en-US" sz="2400" b="1" dirty="0" err="1"/>
              <a:t>একশত</a:t>
            </a:r>
            <a:r>
              <a:rPr lang="en-US" sz="2400" b="1" dirty="0"/>
              <a:t> </a:t>
            </a:r>
            <a:r>
              <a:rPr lang="en-US" sz="2400" b="1" dirty="0" err="1"/>
              <a:t>পঁইয়ত্রিশ</a:t>
            </a:r>
            <a:r>
              <a:rPr lang="en-US" sz="2400" b="1" dirty="0"/>
              <a:t> =</a:t>
            </a:r>
          </a:p>
          <a:p>
            <a:r>
              <a:rPr lang="en-US" sz="2400" b="1" dirty="0"/>
              <a:t> </a:t>
            </a:r>
          </a:p>
          <a:p>
            <a:r>
              <a:rPr lang="en-US" sz="2400" b="1" dirty="0"/>
              <a:t>২। </a:t>
            </a:r>
            <a:r>
              <a:rPr lang="en-US" sz="2400" b="1" dirty="0" err="1"/>
              <a:t>দুইশত</a:t>
            </a:r>
            <a:r>
              <a:rPr lang="en-US" sz="2400" b="1" dirty="0"/>
              <a:t> </a:t>
            </a:r>
            <a:r>
              <a:rPr lang="en-US" sz="2400" b="1" dirty="0" err="1"/>
              <a:t>বাইশ</a:t>
            </a:r>
            <a:r>
              <a:rPr lang="en-US" sz="2400" b="1" dirty="0"/>
              <a:t> = </a:t>
            </a:r>
          </a:p>
          <a:p>
            <a:endParaRPr lang="en-US" sz="2400" b="1" dirty="0"/>
          </a:p>
          <a:p>
            <a:r>
              <a:rPr lang="en-US" sz="2400" b="1" dirty="0"/>
              <a:t>৩। </a:t>
            </a:r>
            <a:r>
              <a:rPr lang="en-US" sz="2400" b="1" dirty="0" err="1"/>
              <a:t>দুইশত</a:t>
            </a:r>
            <a:r>
              <a:rPr lang="en-US" sz="2400" b="1" dirty="0"/>
              <a:t> </a:t>
            </a:r>
            <a:r>
              <a:rPr lang="en-US" sz="2400" b="1" dirty="0" err="1"/>
              <a:t>বারো</a:t>
            </a:r>
            <a:r>
              <a:rPr lang="en-US" sz="2400" b="1" dirty="0"/>
              <a:t> = </a:t>
            </a:r>
          </a:p>
          <a:p>
            <a:endParaRPr lang="en-US" sz="2400" b="1" dirty="0"/>
          </a:p>
          <a:p>
            <a:r>
              <a:rPr lang="en-US" sz="2400" b="1" dirty="0"/>
              <a:t>৪। </a:t>
            </a:r>
            <a:r>
              <a:rPr lang="en-US" sz="2400" b="1" dirty="0" err="1"/>
              <a:t>চারশত</a:t>
            </a:r>
            <a:r>
              <a:rPr lang="en-US" sz="2400" b="1" dirty="0"/>
              <a:t> </a:t>
            </a:r>
            <a:r>
              <a:rPr lang="en-US" sz="2400" b="1" dirty="0" err="1"/>
              <a:t>ছিয়াত্তর</a:t>
            </a:r>
            <a:r>
              <a:rPr lang="en-US" sz="2400" b="1" dirty="0"/>
              <a:t> =</a:t>
            </a:r>
          </a:p>
          <a:p>
            <a:r>
              <a:rPr lang="en-US" sz="2400" b="1" dirty="0"/>
              <a:t> </a:t>
            </a:r>
          </a:p>
          <a:p>
            <a:r>
              <a:rPr lang="en-US" sz="2400" b="1" dirty="0"/>
              <a:t>৫। </a:t>
            </a:r>
            <a:r>
              <a:rPr lang="en-US" sz="2400" b="1" dirty="0" err="1"/>
              <a:t>আটশত</a:t>
            </a:r>
            <a:r>
              <a:rPr lang="en-US" sz="2400" b="1" dirty="0"/>
              <a:t> </a:t>
            </a:r>
            <a:r>
              <a:rPr lang="en-US" sz="2400" b="1" dirty="0" err="1"/>
              <a:t>এক</a:t>
            </a:r>
            <a:r>
              <a:rPr lang="en-US" sz="2400" b="1" dirty="0"/>
              <a:t> = </a:t>
            </a:r>
          </a:p>
          <a:p>
            <a:endParaRPr lang="en-US" sz="2400" b="1" dirty="0"/>
          </a:p>
          <a:p>
            <a:r>
              <a:rPr lang="en-US" sz="2400" b="1" dirty="0"/>
              <a:t>৬। </a:t>
            </a:r>
            <a:r>
              <a:rPr lang="en-US" sz="2400" b="1" dirty="0" err="1"/>
              <a:t>ছয়</a:t>
            </a:r>
            <a:r>
              <a:rPr lang="en-US" sz="2400" b="1" dirty="0"/>
              <a:t> </a:t>
            </a:r>
            <a:r>
              <a:rPr lang="en-US" sz="2400" b="1" dirty="0" err="1"/>
              <a:t>শত</a:t>
            </a:r>
            <a:r>
              <a:rPr lang="en-US" sz="2400" b="1" dirty="0"/>
              <a:t> </a:t>
            </a:r>
            <a:r>
              <a:rPr lang="en-US" sz="2400" b="1" dirty="0" err="1"/>
              <a:t>পঞ্চাশ</a:t>
            </a:r>
            <a:r>
              <a:rPr lang="en-US" sz="2400" b="1" dirty="0"/>
              <a:t> =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905000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১৩৫</a:t>
            </a:r>
            <a:r>
              <a:rPr 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2743200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২২২</a:t>
            </a:r>
            <a:r>
              <a:rPr lang="en-US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3429000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২১২ </a:t>
            </a: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4191000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৪৭৬</a:t>
            </a:r>
            <a:r>
              <a:rPr lang="en-US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876800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৮০১</a:t>
            </a:r>
            <a:r>
              <a:rPr lang="en-US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638800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৬৫০ 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16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58046FBA-596A-C642-B10C-866B75A1BAF7}"/>
              </a:ext>
            </a:extLst>
          </p:cNvPr>
          <p:cNvSpPr/>
          <p:nvPr/>
        </p:nvSpPr>
        <p:spPr>
          <a:xfrm>
            <a:off x="4078332" y="3984086"/>
            <a:ext cx="1121641" cy="718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1850EC6-F14B-2540-B86C-EC2AE68951B3}"/>
              </a:ext>
            </a:extLst>
          </p:cNvPr>
          <p:cNvSpPr/>
          <p:nvPr/>
        </p:nvSpPr>
        <p:spPr>
          <a:xfrm>
            <a:off x="4114474" y="2038122"/>
            <a:ext cx="1487581" cy="817118"/>
          </a:xfrm>
          <a:prstGeom prst="downArrow">
            <a:avLst>
              <a:gd name="adj1" fmla="val 534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ocess 1"/>
          <p:cNvSpPr/>
          <p:nvPr/>
        </p:nvSpPr>
        <p:spPr>
          <a:xfrm>
            <a:off x="1" y="0"/>
            <a:ext cx="9071714" cy="2209799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মূল্যায়ন....,</a:t>
            </a:r>
            <a:endParaRPr lang="en-US" sz="4800" b="1" i="1" dirty="0"/>
          </a:p>
        </p:txBody>
      </p:sp>
      <p:sp>
        <p:nvSpPr>
          <p:cNvPr id="3" name="Flowchart: Process 2"/>
          <p:cNvSpPr/>
          <p:nvPr/>
        </p:nvSpPr>
        <p:spPr>
          <a:xfrm>
            <a:off x="0" y="2819399"/>
            <a:ext cx="9071713" cy="12192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নিচের</a:t>
            </a:r>
            <a:r>
              <a:rPr lang="en-US" sz="3200" b="1" dirty="0"/>
              <a:t> </a:t>
            </a:r>
            <a:r>
              <a:rPr lang="en-US" sz="3200" b="1" dirty="0" err="1"/>
              <a:t>সংখ্যা</a:t>
            </a:r>
            <a:r>
              <a:rPr lang="en-US" sz="3200" b="1" dirty="0"/>
              <a:t> </a:t>
            </a:r>
            <a:r>
              <a:rPr lang="en-US" sz="3200" b="1" dirty="0" err="1"/>
              <a:t>গুলো</a:t>
            </a:r>
            <a:r>
              <a:rPr lang="en-US" sz="3200" b="1" dirty="0"/>
              <a:t> </a:t>
            </a:r>
            <a:r>
              <a:rPr lang="en-US" sz="3200" b="1" dirty="0" err="1"/>
              <a:t>কথায়</a:t>
            </a:r>
            <a:r>
              <a:rPr lang="en-US" sz="3200" b="1" dirty="0"/>
              <a:t> </a:t>
            </a:r>
            <a:r>
              <a:rPr lang="en-US" sz="3200" b="1" dirty="0" err="1"/>
              <a:t>লিখ</a:t>
            </a:r>
            <a:r>
              <a:rPr lang="en-US" sz="3200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48201"/>
            <a:ext cx="9144000" cy="22097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৬৫৩,  ৭৮১ , ২১৩ ,৬৩২,  ৩২১,  ২৫০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277</Words>
  <Application>Microsoft Office PowerPoint</Application>
  <PresentationFormat>On-screen Show (4:3)</PresentationFormat>
  <Paragraphs>165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Monoara begum Mony</cp:lastModifiedBy>
  <cp:revision>23</cp:revision>
  <dcterms:created xsi:type="dcterms:W3CDTF">2006-08-16T00:00:00Z</dcterms:created>
  <dcterms:modified xsi:type="dcterms:W3CDTF">2021-02-08T19:03:24Z</dcterms:modified>
</cp:coreProperties>
</file>