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66" r:id="rId2"/>
    <p:sldId id="365" r:id="rId3"/>
    <p:sldId id="367" r:id="rId4"/>
    <p:sldId id="370" r:id="rId5"/>
    <p:sldId id="369" r:id="rId6"/>
    <p:sldId id="374" r:id="rId7"/>
    <p:sldId id="396" r:id="rId8"/>
    <p:sldId id="280" r:id="rId9"/>
    <p:sldId id="282" r:id="rId10"/>
    <p:sldId id="261" r:id="rId11"/>
    <p:sldId id="278" r:id="rId12"/>
    <p:sldId id="371" r:id="rId13"/>
    <p:sldId id="383" r:id="rId14"/>
    <p:sldId id="388" r:id="rId15"/>
    <p:sldId id="391" r:id="rId16"/>
    <p:sldId id="387" r:id="rId17"/>
    <p:sldId id="389" r:id="rId18"/>
    <p:sldId id="390" r:id="rId19"/>
    <p:sldId id="376" r:id="rId20"/>
    <p:sldId id="377" r:id="rId21"/>
    <p:sldId id="392" r:id="rId22"/>
    <p:sldId id="393" r:id="rId23"/>
    <p:sldId id="378" r:id="rId24"/>
    <p:sldId id="379" r:id="rId25"/>
    <p:sldId id="394" r:id="rId26"/>
    <p:sldId id="398" r:id="rId27"/>
    <p:sldId id="359" r:id="rId28"/>
    <p:sldId id="362" r:id="rId29"/>
    <p:sldId id="363" r:id="rId30"/>
    <p:sldId id="397" r:id="rId31"/>
    <p:sldId id="3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4660"/>
  </p:normalViewPr>
  <p:slideViewPr>
    <p:cSldViewPr>
      <p:cViewPr varScale="1">
        <p:scale>
          <a:sx n="70" d="100"/>
          <a:sy n="70" d="100"/>
        </p:scale>
        <p:origin x="720"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1757A-0299-45A4-AC17-A8F083BF000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B356EFA-3FD5-44E8-A66C-BB545AE4A298}">
      <dgm:prSet phldrT="[Text]">
        <dgm:style>
          <a:lnRef idx="0">
            <a:schemeClr val="accent2"/>
          </a:lnRef>
          <a:fillRef idx="3">
            <a:schemeClr val="accent2"/>
          </a:fillRef>
          <a:effectRef idx="3">
            <a:schemeClr val="accent2"/>
          </a:effectRef>
          <a:fontRef idx="minor">
            <a:schemeClr val="lt1"/>
          </a:fontRef>
        </dgm:style>
      </dgm:prSet>
      <dgm:spPr/>
      <dgm:t>
        <a:bodyPr/>
        <a:lstStyle/>
        <a:p>
          <a:r>
            <a:rPr lang="bn-BD" dirty="0">
              <a:latin typeface="NikoshBAN" pitchFamily="2" charset="0"/>
              <a:cs typeface="NikoshBAN" pitchFamily="2" charset="0"/>
            </a:rPr>
            <a:t>কবিতা</a:t>
          </a:r>
          <a:endParaRPr lang="en-US" dirty="0">
            <a:latin typeface="NikoshBAN" pitchFamily="2" charset="0"/>
            <a:cs typeface="NikoshBAN" pitchFamily="2" charset="0"/>
          </a:endParaRPr>
        </a:p>
      </dgm:t>
    </dgm:pt>
    <dgm:pt modelId="{DE916E62-8BC7-48CF-9BEC-6B58C37478B0}" type="parTrans" cxnId="{FB9CD044-7CE2-4FFB-A6AC-8602BC5902A2}">
      <dgm:prSet/>
      <dgm:spPr/>
      <dgm:t>
        <a:bodyPr/>
        <a:lstStyle/>
        <a:p>
          <a:endParaRPr lang="en-US"/>
        </a:p>
      </dgm:t>
    </dgm:pt>
    <dgm:pt modelId="{EC64D128-959E-46DF-8C2F-9D1AFF6E969A}" type="sibTrans" cxnId="{FB9CD044-7CE2-4FFB-A6AC-8602BC5902A2}">
      <dgm:prSet/>
      <dgm:spPr/>
      <dgm:t>
        <a:bodyPr/>
        <a:lstStyle/>
        <a:p>
          <a:endParaRPr lang="en-US"/>
        </a:p>
      </dgm:t>
    </dgm:pt>
    <dgm:pt modelId="{2A010CEB-F4E8-4D03-85B0-74A7B6B33175}">
      <dgm:prSet phldrT="[Text]">
        <dgm:style>
          <a:lnRef idx="0">
            <a:schemeClr val="accent3"/>
          </a:lnRef>
          <a:fillRef idx="3">
            <a:schemeClr val="accent3"/>
          </a:fillRef>
          <a:effectRef idx="3">
            <a:schemeClr val="accent3"/>
          </a:effectRef>
          <a:fontRef idx="minor">
            <a:schemeClr val="lt1"/>
          </a:fontRef>
        </dgm:style>
      </dgm:prSet>
      <dgm:spPr/>
      <dgm:t>
        <a:bodyPr/>
        <a:lstStyle/>
        <a:p>
          <a:r>
            <a:rPr lang="bn-BD" dirty="0">
              <a:latin typeface="NikoshBAN" pitchFamily="2" charset="0"/>
              <a:cs typeface="NikoshBAN" pitchFamily="2" charset="0"/>
            </a:rPr>
            <a:t>নাটক</a:t>
          </a:r>
          <a:endParaRPr lang="en-US" dirty="0"/>
        </a:p>
      </dgm:t>
    </dgm:pt>
    <dgm:pt modelId="{52E0EAC2-3CA6-4998-A2E8-ADFB16C585E8}" type="parTrans" cxnId="{D5D22D11-82D5-4FC0-8953-055E25CBD67A}">
      <dgm:prSet/>
      <dgm:spPr/>
      <dgm:t>
        <a:bodyPr/>
        <a:lstStyle/>
        <a:p>
          <a:endParaRPr lang="en-US"/>
        </a:p>
      </dgm:t>
    </dgm:pt>
    <dgm:pt modelId="{28A82C0C-ABE2-4480-AA6A-905A45AE8FB7}" type="sibTrans" cxnId="{D5D22D11-82D5-4FC0-8953-055E25CBD67A}">
      <dgm:prSet/>
      <dgm:spPr/>
      <dgm:t>
        <a:bodyPr/>
        <a:lstStyle/>
        <a:p>
          <a:endParaRPr lang="en-US"/>
        </a:p>
      </dgm:t>
    </dgm:pt>
    <dgm:pt modelId="{2B3609D1-9BBB-4C54-86EB-639795CC8CB0}">
      <dgm:prSet phldrT="[Text]">
        <dgm:style>
          <a:lnRef idx="0">
            <a:schemeClr val="accent4"/>
          </a:lnRef>
          <a:fillRef idx="3">
            <a:schemeClr val="accent4"/>
          </a:fillRef>
          <a:effectRef idx="3">
            <a:schemeClr val="accent4"/>
          </a:effectRef>
          <a:fontRef idx="minor">
            <a:schemeClr val="lt1"/>
          </a:fontRef>
        </dgm:style>
      </dgm:prSet>
      <dgm:spPr/>
      <dgm:t>
        <a:bodyPr/>
        <a:lstStyle/>
        <a:p>
          <a:r>
            <a:rPr lang="bn-BD" dirty="0">
              <a:latin typeface="NikoshBAN" pitchFamily="2" charset="0"/>
              <a:cs typeface="NikoshBAN" pitchFamily="2" charset="0"/>
            </a:rPr>
            <a:t>উপন্যাস</a:t>
          </a:r>
          <a:endParaRPr lang="en-US" dirty="0"/>
        </a:p>
      </dgm:t>
    </dgm:pt>
    <dgm:pt modelId="{CC93778D-0938-425A-9D26-4264802D5101}" type="parTrans" cxnId="{F012C951-8D17-40F0-BC17-A2F4C9AD8AA9}">
      <dgm:prSet/>
      <dgm:spPr/>
      <dgm:t>
        <a:bodyPr/>
        <a:lstStyle/>
        <a:p>
          <a:endParaRPr lang="en-US"/>
        </a:p>
      </dgm:t>
    </dgm:pt>
    <dgm:pt modelId="{29A09E54-0CF8-4822-ABE3-00CC2F4777D4}" type="sibTrans" cxnId="{F012C951-8D17-40F0-BC17-A2F4C9AD8AA9}">
      <dgm:prSet/>
      <dgm:spPr/>
      <dgm:t>
        <a:bodyPr/>
        <a:lstStyle/>
        <a:p>
          <a:endParaRPr lang="en-US"/>
        </a:p>
      </dgm:t>
    </dgm:pt>
    <dgm:pt modelId="{DC62E20A-0760-47AB-8632-DDF97C14A02B}">
      <dgm:prSet phldrT="[Text]">
        <dgm:style>
          <a:lnRef idx="0">
            <a:schemeClr val="accent5"/>
          </a:lnRef>
          <a:fillRef idx="3">
            <a:schemeClr val="accent5"/>
          </a:fillRef>
          <a:effectRef idx="3">
            <a:schemeClr val="accent5"/>
          </a:effectRef>
          <a:fontRef idx="minor">
            <a:schemeClr val="lt1"/>
          </a:fontRef>
        </dgm:style>
      </dgm:prSet>
      <dgm:spPr/>
      <dgm:t>
        <a:bodyPr/>
        <a:lstStyle/>
        <a:p>
          <a:r>
            <a:rPr lang="bn-BD" dirty="0">
              <a:latin typeface="NikoshBAN" pitchFamily="2" charset="0"/>
              <a:cs typeface="NikoshBAN" pitchFamily="2" charset="0"/>
            </a:rPr>
            <a:t>ছোটগল্প</a:t>
          </a:r>
          <a:endParaRPr lang="en-US" dirty="0"/>
        </a:p>
      </dgm:t>
    </dgm:pt>
    <dgm:pt modelId="{5AC32EB1-C711-4645-9A59-2ABF9B3B68C8}" type="parTrans" cxnId="{D624B44D-6092-498E-8562-735E3F8506F7}">
      <dgm:prSet/>
      <dgm:spPr/>
      <dgm:t>
        <a:bodyPr/>
        <a:lstStyle/>
        <a:p>
          <a:endParaRPr lang="en-US"/>
        </a:p>
      </dgm:t>
    </dgm:pt>
    <dgm:pt modelId="{F38A631D-D712-4911-A238-B37EFEA5586E}" type="sibTrans" cxnId="{D624B44D-6092-498E-8562-735E3F8506F7}">
      <dgm:prSet/>
      <dgm:spPr/>
      <dgm:t>
        <a:bodyPr/>
        <a:lstStyle/>
        <a:p>
          <a:endParaRPr lang="en-US"/>
        </a:p>
      </dgm:t>
    </dgm:pt>
    <dgm:pt modelId="{25DA0420-0DC4-416A-A436-1123CB5FC21B}">
      <dgm:prSet phldrT="[Text]">
        <dgm:style>
          <a:lnRef idx="0">
            <a:schemeClr val="accent6"/>
          </a:lnRef>
          <a:fillRef idx="3">
            <a:schemeClr val="accent6"/>
          </a:fillRef>
          <a:effectRef idx="3">
            <a:schemeClr val="accent6"/>
          </a:effectRef>
          <a:fontRef idx="minor">
            <a:schemeClr val="lt1"/>
          </a:fontRef>
        </dgm:style>
      </dgm:prSet>
      <dgm:spPr/>
      <dgm:t>
        <a:bodyPr/>
        <a:lstStyle/>
        <a:p>
          <a:r>
            <a:rPr lang="bn-BD" dirty="0">
              <a:latin typeface="NikoshBAN" pitchFamily="2" charset="0"/>
              <a:cs typeface="NikoshBAN" pitchFamily="2" charset="0"/>
            </a:rPr>
            <a:t>প্রবন্ধ</a:t>
          </a:r>
          <a:endParaRPr lang="en-US" dirty="0"/>
        </a:p>
      </dgm:t>
    </dgm:pt>
    <dgm:pt modelId="{9C2E71BA-44B8-4DAD-836D-4C5FE52BAC96}" type="parTrans" cxnId="{9B87E00A-4604-4A52-A053-4792A744C89E}">
      <dgm:prSet/>
      <dgm:spPr/>
      <dgm:t>
        <a:bodyPr/>
        <a:lstStyle/>
        <a:p>
          <a:endParaRPr lang="en-US"/>
        </a:p>
      </dgm:t>
    </dgm:pt>
    <dgm:pt modelId="{09D558C5-64EB-4C32-83C8-81DC41B1BE9C}" type="sibTrans" cxnId="{9B87E00A-4604-4A52-A053-4792A744C89E}">
      <dgm:prSet/>
      <dgm:spPr/>
      <dgm:t>
        <a:bodyPr/>
        <a:lstStyle/>
        <a:p>
          <a:endParaRPr lang="en-US"/>
        </a:p>
      </dgm:t>
    </dgm:pt>
    <dgm:pt modelId="{04A99D2A-1609-499C-B1AD-E2098339CE65}" type="pres">
      <dgm:prSet presAssocID="{EE01757A-0299-45A4-AC17-A8F083BF0005}" presName="Name0" presStyleCnt="0">
        <dgm:presLayoutVars>
          <dgm:dir/>
          <dgm:resizeHandles val="exact"/>
        </dgm:presLayoutVars>
      </dgm:prSet>
      <dgm:spPr/>
      <dgm:t>
        <a:bodyPr/>
        <a:lstStyle/>
        <a:p>
          <a:endParaRPr lang="en-US"/>
        </a:p>
      </dgm:t>
    </dgm:pt>
    <dgm:pt modelId="{D3A3003F-46DC-44E1-8EDF-D6938942EE94}" type="pres">
      <dgm:prSet presAssocID="{EE01757A-0299-45A4-AC17-A8F083BF0005}" presName="cycle" presStyleCnt="0"/>
      <dgm:spPr/>
    </dgm:pt>
    <dgm:pt modelId="{CCE3FE8E-96A1-4313-AFCB-E435686882C9}" type="pres">
      <dgm:prSet presAssocID="{5B356EFA-3FD5-44E8-A66C-BB545AE4A298}" presName="nodeFirstNode" presStyleLbl="node1" presStyleIdx="0" presStyleCnt="5" custRadScaleRad="7521" custRadScaleInc="-28026">
        <dgm:presLayoutVars>
          <dgm:bulletEnabled val="1"/>
        </dgm:presLayoutVars>
      </dgm:prSet>
      <dgm:spPr/>
      <dgm:t>
        <a:bodyPr/>
        <a:lstStyle/>
        <a:p>
          <a:endParaRPr lang="en-US"/>
        </a:p>
      </dgm:t>
    </dgm:pt>
    <dgm:pt modelId="{CD9718AF-D53E-444D-997D-5CD097ACC765}" type="pres">
      <dgm:prSet presAssocID="{EC64D128-959E-46DF-8C2F-9D1AFF6E969A}" presName="sibTransFirstNode" presStyleLbl="bgShp" presStyleIdx="0" presStyleCnt="1" custAng="0" custScaleY="155900" custLinFactNeighborX="-387" custLinFactNeighborY="-18261"/>
      <dgm:spPr/>
      <dgm:t>
        <a:bodyPr/>
        <a:lstStyle/>
        <a:p>
          <a:endParaRPr lang="en-US"/>
        </a:p>
      </dgm:t>
    </dgm:pt>
    <dgm:pt modelId="{41A20601-AD82-4B30-B994-04A5544F225A}" type="pres">
      <dgm:prSet presAssocID="{2A010CEB-F4E8-4D03-85B0-74A7B6B33175}" presName="nodeFollowingNodes" presStyleLbl="node1" presStyleIdx="1" presStyleCnt="5" custRadScaleRad="213459" custRadScaleInc="-14840">
        <dgm:presLayoutVars>
          <dgm:bulletEnabled val="1"/>
        </dgm:presLayoutVars>
      </dgm:prSet>
      <dgm:spPr/>
      <dgm:t>
        <a:bodyPr/>
        <a:lstStyle/>
        <a:p>
          <a:endParaRPr lang="en-US"/>
        </a:p>
      </dgm:t>
    </dgm:pt>
    <dgm:pt modelId="{C5534F66-3691-46B9-81F4-7C4F69D35061}" type="pres">
      <dgm:prSet presAssocID="{2B3609D1-9BBB-4C54-86EB-639795CC8CB0}" presName="nodeFollowingNodes" presStyleLbl="node1" presStyleIdx="2" presStyleCnt="5" custRadScaleRad="186199" custRadScaleInc="-54058">
        <dgm:presLayoutVars>
          <dgm:bulletEnabled val="1"/>
        </dgm:presLayoutVars>
      </dgm:prSet>
      <dgm:spPr/>
      <dgm:t>
        <a:bodyPr/>
        <a:lstStyle/>
        <a:p>
          <a:endParaRPr lang="en-US"/>
        </a:p>
      </dgm:t>
    </dgm:pt>
    <dgm:pt modelId="{E850D2F4-672A-479F-8949-5085C9AF90E0}" type="pres">
      <dgm:prSet presAssocID="{DC62E20A-0760-47AB-8632-DDF97C14A02B}" presName="nodeFollowingNodes" presStyleLbl="node1" presStyleIdx="3" presStyleCnt="5" custRadScaleRad="194707" custRadScaleInc="53894">
        <dgm:presLayoutVars>
          <dgm:bulletEnabled val="1"/>
        </dgm:presLayoutVars>
      </dgm:prSet>
      <dgm:spPr/>
      <dgm:t>
        <a:bodyPr/>
        <a:lstStyle/>
        <a:p>
          <a:endParaRPr lang="en-US"/>
        </a:p>
      </dgm:t>
    </dgm:pt>
    <dgm:pt modelId="{170C2ED4-F79F-4014-BD0F-67DB063DB556}" type="pres">
      <dgm:prSet presAssocID="{25DA0420-0DC4-416A-A436-1123CB5FC21B}" presName="nodeFollowingNodes" presStyleLbl="node1" presStyleIdx="4" presStyleCnt="5" custRadScaleRad="209898" custRadScaleInc="15664">
        <dgm:presLayoutVars>
          <dgm:bulletEnabled val="1"/>
        </dgm:presLayoutVars>
      </dgm:prSet>
      <dgm:spPr/>
      <dgm:t>
        <a:bodyPr/>
        <a:lstStyle/>
        <a:p>
          <a:endParaRPr lang="en-US"/>
        </a:p>
      </dgm:t>
    </dgm:pt>
  </dgm:ptLst>
  <dgm:cxnLst>
    <dgm:cxn modelId="{6C652BCD-A6B6-4DE6-8968-FB77CEF13A12}" type="presOf" srcId="{EE01757A-0299-45A4-AC17-A8F083BF0005}" destId="{04A99D2A-1609-499C-B1AD-E2098339CE65}" srcOrd="0" destOrd="0" presId="urn:microsoft.com/office/officeart/2005/8/layout/cycle3"/>
    <dgm:cxn modelId="{181487AD-FCA4-401C-B7CE-1043E46BC3B6}" type="presOf" srcId="{5B356EFA-3FD5-44E8-A66C-BB545AE4A298}" destId="{CCE3FE8E-96A1-4313-AFCB-E435686882C9}" srcOrd="0" destOrd="0" presId="urn:microsoft.com/office/officeart/2005/8/layout/cycle3"/>
    <dgm:cxn modelId="{7C3DA12C-4FC0-4430-98F5-251C46FEF18C}" type="presOf" srcId="{EC64D128-959E-46DF-8C2F-9D1AFF6E969A}" destId="{CD9718AF-D53E-444D-997D-5CD097ACC765}" srcOrd="0" destOrd="0" presId="urn:microsoft.com/office/officeart/2005/8/layout/cycle3"/>
    <dgm:cxn modelId="{D5D22D11-82D5-4FC0-8953-055E25CBD67A}" srcId="{EE01757A-0299-45A4-AC17-A8F083BF0005}" destId="{2A010CEB-F4E8-4D03-85B0-74A7B6B33175}" srcOrd="1" destOrd="0" parTransId="{52E0EAC2-3CA6-4998-A2E8-ADFB16C585E8}" sibTransId="{28A82C0C-ABE2-4480-AA6A-905A45AE8FB7}"/>
    <dgm:cxn modelId="{C684A5ED-9837-4A76-858A-967530237FA9}" type="presOf" srcId="{2B3609D1-9BBB-4C54-86EB-639795CC8CB0}" destId="{C5534F66-3691-46B9-81F4-7C4F69D35061}" srcOrd="0" destOrd="0" presId="urn:microsoft.com/office/officeart/2005/8/layout/cycle3"/>
    <dgm:cxn modelId="{9B87E00A-4604-4A52-A053-4792A744C89E}" srcId="{EE01757A-0299-45A4-AC17-A8F083BF0005}" destId="{25DA0420-0DC4-416A-A436-1123CB5FC21B}" srcOrd="4" destOrd="0" parTransId="{9C2E71BA-44B8-4DAD-836D-4C5FE52BAC96}" sibTransId="{09D558C5-64EB-4C32-83C8-81DC41B1BE9C}"/>
    <dgm:cxn modelId="{F012C951-8D17-40F0-BC17-A2F4C9AD8AA9}" srcId="{EE01757A-0299-45A4-AC17-A8F083BF0005}" destId="{2B3609D1-9BBB-4C54-86EB-639795CC8CB0}" srcOrd="2" destOrd="0" parTransId="{CC93778D-0938-425A-9D26-4264802D5101}" sibTransId="{29A09E54-0CF8-4822-ABE3-00CC2F4777D4}"/>
    <dgm:cxn modelId="{3593149F-DEF4-4F1E-91F3-2059850BCCB6}" type="presOf" srcId="{25DA0420-0DC4-416A-A436-1123CB5FC21B}" destId="{170C2ED4-F79F-4014-BD0F-67DB063DB556}" srcOrd="0" destOrd="0" presId="urn:microsoft.com/office/officeart/2005/8/layout/cycle3"/>
    <dgm:cxn modelId="{13E7D94C-1D62-4A0F-B152-3F1E6A27081A}" type="presOf" srcId="{DC62E20A-0760-47AB-8632-DDF97C14A02B}" destId="{E850D2F4-672A-479F-8949-5085C9AF90E0}" srcOrd="0" destOrd="0" presId="urn:microsoft.com/office/officeart/2005/8/layout/cycle3"/>
    <dgm:cxn modelId="{FB9CD044-7CE2-4FFB-A6AC-8602BC5902A2}" srcId="{EE01757A-0299-45A4-AC17-A8F083BF0005}" destId="{5B356EFA-3FD5-44E8-A66C-BB545AE4A298}" srcOrd="0" destOrd="0" parTransId="{DE916E62-8BC7-48CF-9BEC-6B58C37478B0}" sibTransId="{EC64D128-959E-46DF-8C2F-9D1AFF6E969A}"/>
    <dgm:cxn modelId="{98719945-76B0-42D6-93C1-2D36649CA55D}" type="presOf" srcId="{2A010CEB-F4E8-4D03-85B0-74A7B6B33175}" destId="{41A20601-AD82-4B30-B994-04A5544F225A}" srcOrd="0" destOrd="0" presId="urn:microsoft.com/office/officeart/2005/8/layout/cycle3"/>
    <dgm:cxn modelId="{D624B44D-6092-498E-8562-735E3F8506F7}" srcId="{EE01757A-0299-45A4-AC17-A8F083BF0005}" destId="{DC62E20A-0760-47AB-8632-DDF97C14A02B}" srcOrd="3" destOrd="0" parTransId="{5AC32EB1-C711-4645-9A59-2ABF9B3B68C8}" sibTransId="{F38A631D-D712-4911-A238-B37EFEA5586E}"/>
    <dgm:cxn modelId="{DBADC07D-FF3A-4055-B00B-6575E834039D}" type="presParOf" srcId="{04A99D2A-1609-499C-B1AD-E2098339CE65}" destId="{D3A3003F-46DC-44E1-8EDF-D6938942EE94}" srcOrd="0" destOrd="0" presId="urn:microsoft.com/office/officeart/2005/8/layout/cycle3"/>
    <dgm:cxn modelId="{661AE2C1-901C-4712-A26B-880D906FF014}" type="presParOf" srcId="{D3A3003F-46DC-44E1-8EDF-D6938942EE94}" destId="{CCE3FE8E-96A1-4313-AFCB-E435686882C9}" srcOrd="0" destOrd="0" presId="urn:microsoft.com/office/officeart/2005/8/layout/cycle3"/>
    <dgm:cxn modelId="{E39EE8BC-E151-4308-BD84-947C3ACE7A91}" type="presParOf" srcId="{D3A3003F-46DC-44E1-8EDF-D6938942EE94}" destId="{CD9718AF-D53E-444D-997D-5CD097ACC765}" srcOrd="1" destOrd="0" presId="urn:microsoft.com/office/officeart/2005/8/layout/cycle3"/>
    <dgm:cxn modelId="{30141CEB-FE48-4609-A856-0A04CA16796B}" type="presParOf" srcId="{D3A3003F-46DC-44E1-8EDF-D6938942EE94}" destId="{41A20601-AD82-4B30-B994-04A5544F225A}" srcOrd="2" destOrd="0" presId="urn:microsoft.com/office/officeart/2005/8/layout/cycle3"/>
    <dgm:cxn modelId="{AB81984B-E962-41BE-AD3E-3CC48FF515BD}" type="presParOf" srcId="{D3A3003F-46DC-44E1-8EDF-D6938942EE94}" destId="{C5534F66-3691-46B9-81F4-7C4F69D35061}" srcOrd="3" destOrd="0" presId="urn:microsoft.com/office/officeart/2005/8/layout/cycle3"/>
    <dgm:cxn modelId="{71D3884E-4ACB-4DD0-946C-4E53AB8A2C72}" type="presParOf" srcId="{D3A3003F-46DC-44E1-8EDF-D6938942EE94}" destId="{E850D2F4-672A-479F-8949-5085C9AF90E0}" srcOrd="4" destOrd="0" presId="urn:microsoft.com/office/officeart/2005/8/layout/cycle3"/>
    <dgm:cxn modelId="{B087F465-72C3-48B0-B41A-7E2FCE403451}" type="presParOf" srcId="{D3A3003F-46DC-44E1-8EDF-D6938942EE94}" destId="{170C2ED4-F79F-4014-BD0F-67DB063DB556}"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7B7C87-CC1D-45FC-BB87-B6D2A108AD89}" type="doc">
      <dgm:prSet loTypeId="urn:microsoft.com/office/officeart/2005/8/layout/process1" loCatId="process" qsTypeId="urn:microsoft.com/office/officeart/2005/8/quickstyle/simple1" qsCatId="simple" csTypeId="urn:microsoft.com/office/officeart/2005/8/colors/accent1_2" csCatId="accent1" phldr="1"/>
      <dgm:spPr/>
    </dgm:pt>
    <dgm:pt modelId="{CE2C3C42-FDE7-4E0B-B095-0AE119E156BE}">
      <dgm:prSet phldrT="[Text]">
        <dgm:style>
          <a:lnRef idx="1">
            <a:schemeClr val="accent5"/>
          </a:lnRef>
          <a:fillRef idx="3">
            <a:schemeClr val="accent5"/>
          </a:fillRef>
          <a:effectRef idx="2">
            <a:schemeClr val="accent5"/>
          </a:effectRef>
          <a:fontRef idx="minor">
            <a:schemeClr val="lt1"/>
          </a:fontRef>
        </dgm:style>
      </dgm:prSet>
      <dgm:spPr/>
      <dgm:t>
        <a:bodyPr/>
        <a:lstStyle/>
        <a:p>
          <a:r>
            <a:rPr lang="bn-BD" dirty="0">
              <a:latin typeface="NikoshBAN" pitchFamily="2" charset="0"/>
              <a:cs typeface="NikoshBAN" pitchFamily="2" charset="0"/>
            </a:rPr>
            <a:t>আলোচনা</a:t>
          </a:r>
          <a:endParaRPr lang="en-US" dirty="0"/>
        </a:p>
      </dgm:t>
    </dgm:pt>
    <dgm:pt modelId="{BCA2A059-90B6-41B3-B0E8-78F274F574BF}" type="parTrans" cxnId="{61DC89AF-2429-4922-8342-1FB8496C0E0C}">
      <dgm:prSet/>
      <dgm:spPr/>
      <dgm:t>
        <a:bodyPr/>
        <a:lstStyle/>
        <a:p>
          <a:endParaRPr lang="en-US"/>
        </a:p>
      </dgm:t>
    </dgm:pt>
    <dgm:pt modelId="{64CE8160-E857-4029-BA94-278D73BD39DE}" type="sibTrans" cxnId="{61DC89AF-2429-4922-8342-1FB8496C0E0C}">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4906A767-6A55-4B1D-B888-1C10931FA6FB}">
      <dgm:prSet phldrT="[Text]">
        <dgm:style>
          <a:lnRef idx="1">
            <a:schemeClr val="accent2"/>
          </a:lnRef>
          <a:fillRef idx="3">
            <a:schemeClr val="accent2"/>
          </a:fillRef>
          <a:effectRef idx="2">
            <a:schemeClr val="accent2"/>
          </a:effectRef>
          <a:fontRef idx="minor">
            <a:schemeClr val="lt1"/>
          </a:fontRef>
        </dgm:style>
      </dgm:prSet>
      <dgm:spPr/>
      <dgm:t>
        <a:bodyPr/>
        <a:lstStyle/>
        <a:p>
          <a:r>
            <a:rPr lang="bn-BD" dirty="0">
              <a:latin typeface="NikoshBAN" pitchFamily="2" charset="0"/>
              <a:cs typeface="NikoshBAN" pitchFamily="2" charset="0"/>
            </a:rPr>
            <a:t>পর্যবেক্ষণ</a:t>
          </a:r>
          <a:endParaRPr lang="en-US" dirty="0"/>
        </a:p>
      </dgm:t>
    </dgm:pt>
    <dgm:pt modelId="{45353CD8-54DD-4F18-ADD0-F0FD343F4D10}" type="parTrans" cxnId="{2ACB6D2A-2A3C-4E05-9006-EEBE48BE2277}">
      <dgm:prSet/>
      <dgm:spPr/>
      <dgm:t>
        <a:bodyPr/>
        <a:lstStyle/>
        <a:p>
          <a:endParaRPr lang="en-US"/>
        </a:p>
      </dgm:t>
    </dgm:pt>
    <dgm:pt modelId="{A54BB370-9836-4ABA-A398-92952FB53063}" type="sibTrans" cxnId="{2ACB6D2A-2A3C-4E05-9006-EEBE48BE2277}">
      <dgm:prSet/>
      <dgm:spPr/>
      <dgm:t>
        <a:bodyPr/>
        <a:lstStyle/>
        <a:p>
          <a:endParaRPr lang="en-US"/>
        </a:p>
      </dgm:t>
    </dgm:pt>
    <dgm:pt modelId="{086D71D2-91F7-4AB5-9F76-CDFE51C703E3}">
      <dgm:prSet>
        <dgm:style>
          <a:lnRef idx="1">
            <a:schemeClr val="accent4"/>
          </a:lnRef>
          <a:fillRef idx="3">
            <a:schemeClr val="accent4"/>
          </a:fillRef>
          <a:effectRef idx="2">
            <a:schemeClr val="accent4"/>
          </a:effectRef>
          <a:fontRef idx="minor">
            <a:schemeClr val="lt1"/>
          </a:fontRef>
        </dgm:style>
      </dgm:prSet>
      <dgm:spPr/>
      <dgm:t>
        <a:bodyPr/>
        <a:lstStyle/>
        <a:p>
          <a:r>
            <a:rPr lang="bn-BD">
              <a:latin typeface="NikoshBAN" pitchFamily="2" charset="0"/>
              <a:cs typeface="NikoshBAN" pitchFamily="2" charset="0"/>
            </a:rPr>
            <a:t>নিয়ম-কানুন</a:t>
          </a:r>
          <a:endParaRPr lang="en-US" dirty="0">
            <a:latin typeface="NikoshBAN" pitchFamily="2" charset="0"/>
            <a:cs typeface="NikoshBAN" pitchFamily="2" charset="0"/>
          </a:endParaRPr>
        </a:p>
      </dgm:t>
    </dgm:pt>
    <dgm:pt modelId="{D3C48C95-7606-4631-876C-AB189B850795}" type="parTrans" cxnId="{09A31E43-DC4D-422D-BDDE-0007B035FCD5}">
      <dgm:prSet/>
      <dgm:spPr/>
      <dgm:t>
        <a:bodyPr/>
        <a:lstStyle/>
        <a:p>
          <a:endParaRPr lang="en-US"/>
        </a:p>
      </dgm:t>
    </dgm:pt>
    <dgm:pt modelId="{614A125C-6271-42EC-A419-22A76DDC6366}" type="sibTrans" cxnId="{09A31E43-DC4D-422D-BDDE-0007B035FCD5}">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F5353824-4064-447B-B65E-F7116F81BEA5}" type="pres">
      <dgm:prSet presAssocID="{A17B7C87-CC1D-45FC-BB87-B6D2A108AD89}" presName="Name0" presStyleCnt="0">
        <dgm:presLayoutVars>
          <dgm:dir/>
          <dgm:resizeHandles val="exact"/>
        </dgm:presLayoutVars>
      </dgm:prSet>
      <dgm:spPr/>
    </dgm:pt>
    <dgm:pt modelId="{A0D5558D-B30C-4613-A1D1-204BBD0FEB91}" type="pres">
      <dgm:prSet presAssocID="{086D71D2-91F7-4AB5-9F76-CDFE51C703E3}" presName="node" presStyleLbl="node1" presStyleIdx="0" presStyleCnt="3">
        <dgm:presLayoutVars>
          <dgm:bulletEnabled val="1"/>
        </dgm:presLayoutVars>
      </dgm:prSet>
      <dgm:spPr/>
      <dgm:t>
        <a:bodyPr/>
        <a:lstStyle/>
        <a:p>
          <a:endParaRPr lang="en-US"/>
        </a:p>
      </dgm:t>
    </dgm:pt>
    <dgm:pt modelId="{04A0A2BA-4A8E-40C5-83A6-24CA3E1AC403}" type="pres">
      <dgm:prSet presAssocID="{614A125C-6271-42EC-A419-22A76DDC6366}" presName="sibTrans" presStyleLbl="sibTrans2D1" presStyleIdx="0" presStyleCnt="2"/>
      <dgm:spPr/>
      <dgm:t>
        <a:bodyPr/>
        <a:lstStyle/>
        <a:p>
          <a:endParaRPr lang="en-US"/>
        </a:p>
      </dgm:t>
    </dgm:pt>
    <dgm:pt modelId="{238E6AAC-EA7A-4316-BA49-9F5EF2E8E782}" type="pres">
      <dgm:prSet presAssocID="{614A125C-6271-42EC-A419-22A76DDC6366}" presName="connectorText" presStyleLbl="sibTrans2D1" presStyleIdx="0" presStyleCnt="2"/>
      <dgm:spPr/>
      <dgm:t>
        <a:bodyPr/>
        <a:lstStyle/>
        <a:p>
          <a:endParaRPr lang="en-US"/>
        </a:p>
      </dgm:t>
    </dgm:pt>
    <dgm:pt modelId="{57B13062-B62E-4A23-B358-C0E87A1405B4}" type="pres">
      <dgm:prSet presAssocID="{CE2C3C42-FDE7-4E0B-B095-0AE119E156BE}" presName="node" presStyleLbl="node1" presStyleIdx="1" presStyleCnt="3">
        <dgm:presLayoutVars>
          <dgm:bulletEnabled val="1"/>
        </dgm:presLayoutVars>
      </dgm:prSet>
      <dgm:spPr/>
      <dgm:t>
        <a:bodyPr/>
        <a:lstStyle/>
        <a:p>
          <a:endParaRPr lang="en-US"/>
        </a:p>
      </dgm:t>
    </dgm:pt>
    <dgm:pt modelId="{38FA1A80-C91E-4EB8-966F-4A8FB8391A50}" type="pres">
      <dgm:prSet presAssocID="{64CE8160-E857-4029-BA94-278D73BD39DE}" presName="sibTrans" presStyleLbl="sibTrans2D1" presStyleIdx="1" presStyleCnt="2"/>
      <dgm:spPr/>
      <dgm:t>
        <a:bodyPr/>
        <a:lstStyle/>
        <a:p>
          <a:endParaRPr lang="en-US"/>
        </a:p>
      </dgm:t>
    </dgm:pt>
    <dgm:pt modelId="{4C33FFDB-451C-4510-BD3E-DD6851DD8ABB}" type="pres">
      <dgm:prSet presAssocID="{64CE8160-E857-4029-BA94-278D73BD39DE}" presName="connectorText" presStyleLbl="sibTrans2D1" presStyleIdx="1" presStyleCnt="2"/>
      <dgm:spPr/>
      <dgm:t>
        <a:bodyPr/>
        <a:lstStyle/>
        <a:p>
          <a:endParaRPr lang="en-US"/>
        </a:p>
      </dgm:t>
    </dgm:pt>
    <dgm:pt modelId="{17B06D85-F59B-4D7A-BAC6-B535CDD54277}" type="pres">
      <dgm:prSet presAssocID="{4906A767-6A55-4B1D-B888-1C10931FA6FB}" presName="node" presStyleLbl="node1" presStyleIdx="2" presStyleCnt="3">
        <dgm:presLayoutVars>
          <dgm:bulletEnabled val="1"/>
        </dgm:presLayoutVars>
      </dgm:prSet>
      <dgm:spPr/>
      <dgm:t>
        <a:bodyPr/>
        <a:lstStyle/>
        <a:p>
          <a:endParaRPr lang="en-US"/>
        </a:p>
      </dgm:t>
    </dgm:pt>
  </dgm:ptLst>
  <dgm:cxnLst>
    <dgm:cxn modelId="{9102A30B-0CE2-47D0-936D-CEE127154540}" type="presOf" srcId="{614A125C-6271-42EC-A419-22A76DDC6366}" destId="{238E6AAC-EA7A-4316-BA49-9F5EF2E8E782}" srcOrd="1" destOrd="0" presId="urn:microsoft.com/office/officeart/2005/8/layout/process1"/>
    <dgm:cxn modelId="{7AF0C0CE-9878-4CBB-920A-C17092CB0CFC}" type="presOf" srcId="{64CE8160-E857-4029-BA94-278D73BD39DE}" destId="{4C33FFDB-451C-4510-BD3E-DD6851DD8ABB}" srcOrd="1" destOrd="0" presId="urn:microsoft.com/office/officeart/2005/8/layout/process1"/>
    <dgm:cxn modelId="{C95C28D0-22A3-492F-8E1B-168DEFDBBF42}" type="presOf" srcId="{A17B7C87-CC1D-45FC-BB87-B6D2A108AD89}" destId="{F5353824-4064-447B-B65E-F7116F81BEA5}" srcOrd="0" destOrd="0" presId="urn:microsoft.com/office/officeart/2005/8/layout/process1"/>
    <dgm:cxn modelId="{1C303D42-FDB0-47B8-A2E1-C7B864417693}" type="presOf" srcId="{614A125C-6271-42EC-A419-22A76DDC6366}" destId="{04A0A2BA-4A8E-40C5-83A6-24CA3E1AC403}" srcOrd="0" destOrd="0" presId="urn:microsoft.com/office/officeart/2005/8/layout/process1"/>
    <dgm:cxn modelId="{4AA5ED5C-51B8-49B0-B4FC-34F6AC2D102B}" type="presOf" srcId="{CE2C3C42-FDE7-4E0B-B095-0AE119E156BE}" destId="{57B13062-B62E-4A23-B358-C0E87A1405B4}" srcOrd="0" destOrd="0" presId="urn:microsoft.com/office/officeart/2005/8/layout/process1"/>
    <dgm:cxn modelId="{2ACB6D2A-2A3C-4E05-9006-EEBE48BE2277}" srcId="{A17B7C87-CC1D-45FC-BB87-B6D2A108AD89}" destId="{4906A767-6A55-4B1D-B888-1C10931FA6FB}" srcOrd="2" destOrd="0" parTransId="{45353CD8-54DD-4F18-ADD0-F0FD343F4D10}" sibTransId="{A54BB370-9836-4ABA-A398-92952FB53063}"/>
    <dgm:cxn modelId="{7C560986-CEA9-4553-8BBE-353381004A7B}" type="presOf" srcId="{4906A767-6A55-4B1D-B888-1C10931FA6FB}" destId="{17B06D85-F59B-4D7A-BAC6-B535CDD54277}" srcOrd="0" destOrd="0" presId="urn:microsoft.com/office/officeart/2005/8/layout/process1"/>
    <dgm:cxn modelId="{09A31E43-DC4D-422D-BDDE-0007B035FCD5}" srcId="{A17B7C87-CC1D-45FC-BB87-B6D2A108AD89}" destId="{086D71D2-91F7-4AB5-9F76-CDFE51C703E3}" srcOrd="0" destOrd="0" parTransId="{D3C48C95-7606-4631-876C-AB189B850795}" sibTransId="{614A125C-6271-42EC-A419-22A76DDC6366}"/>
    <dgm:cxn modelId="{58CA3A76-E36A-4F4E-83E4-9C0072E3A64E}" type="presOf" srcId="{086D71D2-91F7-4AB5-9F76-CDFE51C703E3}" destId="{A0D5558D-B30C-4613-A1D1-204BBD0FEB91}" srcOrd="0" destOrd="0" presId="urn:microsoft.com/office/officeart/2005/8/layout/process1"/>
    <dgm:cxn modelId="{760E1FE2-BE40-46F4-857D-6877C528E636}" type="presOf" srcId="{64CE8160-E857-4029-BA94-278D73BD39DE}" destId="{38FA1A80-C91E-4EB8-966F-4A8FB8391A50}" srcOrd="0" destOrd="0" presId="urn:microsoft.com/office/officeart/2005/8/layout/process1"/>
    <dgm:cxn modelId="{61DC89AF-2429-4922-8342-1FB8496C0E0C}" srcId="{A17B7C87-CC1D-45FC-BB87-B6D2A108AD89}" destId="{CE2C3C42-FDE7-4E0B-B095-0AE119E156BE}" srcOrd="1" destOrd="0" parTransId="{BCA2A059-90B6-41B3-B0E8-78F274F574BF}" sibTransId="{64CE8160-E857-4029-BA94-278D73BD39DE}"/>
    <dgm:cxn modelId="{04A25D77-D307-4BA7-8C90-2ADFC9E68BA6}" type="presParOf" srcId="{F5353824-4064-447B-B65E-F7116F81BEA5}" destId="{A0D5558D-B30C-4613-A1D1-204BBD0FEB91}" srcOrd="0" destOrd="0" presId="urn:microsoft.com/office/officeart/2005/8/layout/process1"/>
    <dgm:cxn modelId="{9A89DAF4-9B0E-42CE-8A73-A7B433A8D6BE}" type="presParOf" srcId="{F5353824-4064-447B-B65E-F7116F81BEA5}" destId="{04A0A2BA-4A8E-40C5-83A6-24CA3E1AC403}" srcOrd="1" destOrd="0" presId="urn:microsoft.com/office/officeart/2005/8/layout/process1"/>
    <dgm:cxn modelId="{D5991FD8-B3E3-44AE-B04E-CAAEC084C161}" type="presParOf" srcId="{04A0A2BA-4A8E-40C5-83A6-24CA3E1AC403}" destId="{238E6AAC-EA7A-4316-BA49-9F5EF2E8E782}" srcOrd="0" destOrd="0" presId="urn:microsoft.com/office/officeart/2005/8/layout/process1"/>
    <dgm:cxn modelId="{10F89AED-9DD9-41BF-B6CF-83D66BDBB697}" type="presParOf" srcId="{F5353824-4064-447B-B65E-F7116F81BEA5}" destId="{57B13062-B62E-4A23-B358-C0E87A1405B4}" srcOrd="2" destOrd="0" presId="urn:microsoft.com/office/officeart/2005/8/layout/process1"/>
    <dgm:cxn modelId="{E68ED145-DAFC-4E33-BE6F-4426A1106312}" type="presParOf" srcId="{F5353824-4064-447B-B65E-F7116F81BEA5}" destId="{38FA1A80-C91E-4EB8-966F-4A8FB8391A50}" srcOrd="3" destOrd="0" presId="urn:microsoft.com/office/officeart/2005/8/layout/process1"/>
    <dgm:cxn modelId="{D457D79D-F78E-486F-A6A8-8A95C2C3882F}" type="presParOf" srcId="{38FA1A80-C91E-4EB8-966F-4A8FB8391A50}" destId="{4C33FFDB-451C-4510-BD3E-DD6851DD8ABB}" srcOrd="0" destOrd="0" presId="urn:microsoft.com/office/officeart/2005/8/layout/process1"/>
    <dgm:cxn modelId="{94B5A95F-9A55-4E77-B078-1B33D4710F01}" type="presParOf" srcId="{F5353824-4064-447B-B65E-F7116F81BEA5}" destId="{17B06D85-F59B-4D7A-BAC6-B535CDD5427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718AF-D53E-444D-997D-5CD097ACC765}">
      <dsp:nvSpPr>
        <dsp:cNvPr id="0" name=""/>
        <dsp:cNvSpPr/>
      </dsp:nvSpPr>
      <dsp:spPr>
        <a:xfrm>
          <a:off x="3353010" y="-390656"/>
          <a:ext cx="5345413" cy="8333499"/>
        </a:xfrm>
        <a:prstGeom prst="leftCircularArrow">
          <a:avLst>
            <a:gd name="adj1" fmla="val 5544"/>
            <a:gd name="adj2" fmla="val 330680"/>
            <a:gd name="adj3" fmla="val 13717553"/>
            <a:gd name="adj4" fmla="val 1742159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3FE8E-96A1-4313-AFCB-E435686882C9}">
      <dsp:nvSpPr>
        <dsp:cNvPr id="0" name=""/>
        <dsp:cNvSpPr/>
      </dsp:nvSpPr>
      <dsp:spPr>
        <a:xfrm>
          <a:off x="4763505" y="2117214"/>
          <a:ext cx="2565796" cy="1282898"/>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bn-BD" sz="4500" kern="1200" dirty="0">
              <a:latin typeface="NikoshBAN" pitchFamily="2" charset="0"/>
              <a:cs typeface="NikoshBAN" pitchFamily="2" charset="0"/>
            </a:rPr>
            <a:t>কবিতা</a:t>
          </a:r>
          <a:endParaRPr lang="en-US" sz="4500" kern="1200" dirty="0">
            <a:latin typeface="NikoshBAN" pitchFamily="2" charset="0"/>
            <a:cs typeface="NikoshBAN" pitchFamily="2" charset="0"/>
          </a:endParaRPr>
        </a:p>
      </dsp:txBody>
      <dsp:txXfrm>
        <a:off x="4826131" y="2179840"/>
        <a:ext cx="2440544" cy="1157646"/>
      </dsp:txXfrm>
    </dsp:sp>
    <dsp:sp modelId="{41A20601-AD82-4B30-B994-04A5544F225A}">
      <dsp:nvSpPr>
        <dsp:cNvPr id="0" name=""/>
        <dsp:cNvSpPr/>
      </dsp:nvSpPr>
      <dsp:spPr>
        <a:xfrm>
          <a:off x="9152242" y="79571"/>
          <a:ext cx="2565796" cy="1282898"/>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bn-BD" sz="4500" kern="1200" dirty="0">
              <a:latin typeface="NikoshBAN" pitchFamily="2" charset="0"/>
              <a:cs typeface="NikoshBAN" pitchFamily="2" charset="0"/>
            </a:rPr>
            <a:t>নাটক</a:t>
          </a:r>
          <a:endParaRPr lang="en-US" sz="4500" kern="1200" dirty="0"/>
        </a:p>
      </dsp:txBody>
      <dsp:txXfrm>
        <a:off x="9214868" y="142197"/>
        <a:ext cx="2440544" cy="1157646"/>
      </dsp:txXfrm>
    </dsp:sp>
    <dsp:sp modelId="{C5534F66-3691-46B9-81F4-7C4F69D35061}">
      <dsp:nvSpPr>
        <dsp:cNvPr id="0" name=""/>
        <dsp:cNvSpPr/>
      </dsp:nvSpPr>
      <dsp:spPr>
        <a:xfrm>
          <a:off x="8760388" y="3841392"/>
          <a:ext cx="2565796" cy="1282898"/>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bn-BD" sz="4500" kern="1200" dirty="0">
              <a:latin typeface="NikoshBAN" pitchFamily="2" charset="0"/>
              <a:cs typeface="NikoshBAN" pitchFamily="2" charset="0"/>
            </a:rPr>
            <a:t>উপন্যাস</a:t>
          </a:r>
          <a:endParaRPr lang="en-US" sz="4500" kern="1200" dirty="0"/>
        </a:p>
      </dsp:txBody>
      <dsp:txXfrm>
        <a:off x="8823014" y="3904018"/>
        <a:ext cx="2440544" cy="1157646"/>
      </dsp:txXfrm>
    </dsp:sp>
    <dsp:sp modelId="{E850D2F4-672A-479F-8949-5085C9AF90E0}">
      <dsp:nvSpPr>
        <dsp:cNvPr id="0" name=""/>
        <dsp:cNvSpPr/>
      </dsp:nvSpPr>
      <dsp:spPr>
        <a:xfrm>
          <a:off x="688258" y="3919763"/>
          <a:ext cx="2565796" cy="1282898"/>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bn-BD" sz="4500" kern="1200" dirty="0">
              <a:latin typeface="NikoshBAN" pitchFamily="2" charset="0"/>
              <a:cs typeface="NikoshBAN" pitchFamily="2" charset="0"/>
            </a:rPr>
            <a:t>ছোটগল্প</a:t>
          </a:r>
          <a:endParaRPr lang="en-US" sz="4500" kern="1200" dirty="0"/>
        </a:p>
      </dsp:txBody>
      <dsp:txXfrm>
        <a:off x="750884" y="3982389"/>
        <a:ext cx="2440544" cy="1157646"/>
      </dsp:txXfrm>
    </dsp:sp>
    <dsp:sp modelId="{170C2ED4-F79F-4014-BD0F-67DB063DB556}">
      <dsp:nvSpPr>
        <dsp:cNvPr id="0" name=""/>
        <dsp:cNvSpPr/>
      </dsp:nvSpPr>
      <dsp:spPr>
        <a:xfrm>
          <a:off x="565187" y="79565"/>
          <a:ext cx="2565796" cy="1282898"/>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bn-BD" sz="4500" kern="1200" dirty="0">
              <a:latin typeface="NikoshBAN" pitchFamily="2" charset="0"/>
              <a:cs typeface="NikoshBAN" pitchFamily="2" charset="0"/>
            </a:rPr>
            <a:t>প্রবন্ধ</a:t>
          </a:r>
          <a:endParaRPr lang="en-US" sz="4500" kern="1200" dirty="0"/>
        </a:p>
      </dsp:txBody>
      <dsp:txXfrm>
        <a:off x="627813" y="142191"/>
        <a:ext cx="2440544" cy="1157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5558D-B30C-4613-A1D1-204BBD0FEB91}">
      <dsp:nvSpPr>
        <dsp:cNvPr id="0" name=""/>
        <dsp:cNvSpPr/>
      </dsp:nvSpPr>
      <dsp:spPr>
        <a:xfrm>
          <a:off x="10715" y="296465"/>
          <a:ext cx="3202781" cy="1921668"/>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bn-BD" sz="4600" kern="1200">
              <a:latin typeface="NikoshBAN" pitchFamily="2" charset="0"/>
              <a:cs typeface="NikoshBAN" pitchFamily="2" charset="0"/>
            </a:rPr>
            <a:t>নিয়ম-কানুন</a:t>
          </a:r>
          <a:endParaRPr lang="en-US" sz="4600" kern="1200" dirty="0">
            <a:latin typeface="NikoshBAN" pitchFamily="2" charset="0"/>
            <a:cs typeface="NikoshBAN" pitchFamily="2" charset="0"/>
          </a:endParaRPr>
        </a:p>
      </dsp:txBody>
      <dsp:txXfrm>
        <a:off x="66999" y="352749"/>
        <a:ext cx="3090213" cy="1809100"/>
      </dsp:txXfrm>
    </dsp:sp>
    <dsp:sp modelId="{04A0A2BA-4A8E-40C5-83A6-24CA3E1AC403}">
      <dsp:nvSpPr>
        <dsp:cNvPr id="0" name=""/>
        <dsp:cNvSpPr/>
      </dsp:nvSpPr>
      <dsp:spPr>
        <a:xfrm>
          <a:off x="3533775" y="860154"/>
          <a:ext cx="678989" cy="794289"/>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3533775" y="1019012"/>
        <a:ext cx="475292" cy="476573"/>
      </dsp:txXfrm>
    </dsp:sp>
    <dsp:sp modelId="{57B13062-B62E-4A23-B358-C0E87A1405B4}">
      <dsp:nvSpPr>
        <dsp:cNvPr id="0" name=""/>
        <dsp:cNvSpPr/>
      </dsp:nvSpPr>
      <dsp:spPr>
        <a:xfrm>
          <a:off x="4494609" y="296465"/>
          <a:ext cx="3202781" cy="1921668"/>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bn-BD" sz="4600" kern="1200" dirty="0">
              <a:latin typeface="NikoshBAN" pitchFamily="2" charset="0"/>
              <a:cs typeface="NikoshBAN" pitchFamily="2" charset="0"/>
            </a:rPr>
            <a:t>আলোচনা</a:t>
          </a:r>
          <a:endParaRPr lang="en-US" sz="4600" kern="1200" dirty="0"/>
        </a:p>
      </dsp:txBody>
      <dsp:txXfrm>
        <a:off x="4550893" y="352749"/>
        <a:ext cx="3090213" cy="1809100"/>
      </dsp:txXfrm>
    </dsp:sp>
    <dsp:sp modelId="{38FA1A80-C91E-4EB8-966F-4A8FB8391A50}">
      <dsp:nvSpPr>
        <dsp:cNvPr id="0" name=""/>
        <dsp:cNvSpPr/>
      </dsp:nvSpPr>
      <dsp:spPr>
        <a:xfrm>
          <a:off x="8017668" y="860154"/>
          <a:ext cx="678989" cy="794289"/>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8017668" y="1019012"/>
        <a:ext cx="475292" cy="476573"/>
      </dsp:txXfrm>
    </dsp:sp>
    <dsp:sp modelId="{17B06D85-F59B-4D7A-BAC6-B535CDD54277}">
      <dsp:nvSpPr>
        <dsp:cNvPr id="0" name=""/>
        <dsp:cNvSpPr/>
      </dsp:nvSpPr>
      <dsp:spPr>
        <a:xfrm>
          <a:off x="8978503" y="296465"/>
          <a:ext cx="3202781" cy="1921668"/>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bn-BD" sz="4600" kern="1200" dirty="0">
              <a:latin typeface="NikoshBAN" pitchFamily="2" charset="0"/>
              <a:cs typeface="NikoshBAN" pitchFamily="2" charset="0"/>
            </a:rPr>
            <a:t>পর্যবেক্ষণ</a:t>
          </a:r>
          <a:endParaRPr lang="en-US" sz="4600" kern="1200" dirty="0"/>
        </a:p>
      </dsp:txBody>
      <dsp:txXfrm>
        <a:off x="9034787" y="352749"/>
        <a:ext cx="3090213" cy="180910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12F6E2-3D60-4277-8DAF-F08B83F18D75}" type="datetimeFigureOut">
              <a:rPr lang="en-US" smtClean="0"/>
              <a:t>12/31/2020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9883A-B5F4-4519-8A58-4E3D3B98E22F}" type="slidenum">
              <a:rPr lang="en-US" smtClean="0"/>
              <a:t>‹#›</a:t>
            </a:fld>
            <a:endParaRPr lang="en-US"/>
          </a:p>
        </p:txBody>
      </p:sp>
    </p:spTree>
    <p:extLst>
      <p:ext uri="{BB962C8B-B14F-4D97-AF65-F5344CB8AC3E}">
        <p14:creationId xmlns:p14="http://schemas.microsoft.com/office/powerpoint/2010/main" val="137773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9883A-B5F4-4519-8A58-4E3D3B98E22F}" type="slidenum">
              <a:rPr lang="en-US" smtClean="0"/>
              <a:t>21</a:t>
            </a:fld>
            <a:endParaRPr lang="en-US"/>
          </a:p>
        </p:txBody>
      </p:sp>
    </p:spTree>
    <p:extLst>
      <p:ext uri="{BB962C8B-B14F-4D97-AF65-F5344CB8AC3E}">
        <p14:creationId xmlns:p14="http://schemas.microsoft.com/office/powerpoint/2010/main" val="400964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12/31/2020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bn.wikipedia.org/w/index.php?title=%E0%A6%A6%E0%A7%87%E0%A6%A8%E0%A6%BE-%E0%A6%AA%E0%A6%BE%E0%A6%93%E0%A6%A8%E0%A6%BE&amp;action=edit&amp;redlink=1" TargetMode="External"/><Relationship Id="rId3" Type="http://schemas.openxmlformats.org/officeDocument/2006/relationships/hyperlink" Target="https://bn.wikipedia.org/wiki/%E0%A6%9B%E0%A7%8B%E0%A6%9F%E0%A6%97%E0%A6%B2%E0%A7%8D%E0%A6%AA" TargetMode="External"/><Relationship Id="rId7" Type="http://schemas.openxmlformats.org/officeDocument/2006/relationships/hyperlink" Target="https://bn.wikipedia.org/w/index.php?title=%E0%A6%AE%E0%A7%81%E0%A6%95%E0%A7%81%E0%A6%9F_(%E0%A6%97%E0%A6%B2%E0%A7%8D%E0%A6%AA%E0%A6%97%E0%A7%81%E0%A6%9A%E0%A7%8D%E0%A6%9B)&amp;action=edit&amp;redlink=1" TargetMode="External"/><Relationship Id="rId12" Type="http://schemas.openxmlformats.org/officeDocument/2006/relationships/hyperlink" Target="https://bn.wikipedia.org/w/index.php?title=%E0%A6%B8%E0%A7%8D%E0%A6%A4%E0%A7%8D%E0%A6%B0%E0%A7%80%E0%A6%B0_%E0%A6%AA%E0%A6%A4%E0%A7%8D%E0%A6%B0&amp;action=edit&amp;redlink=1" TargetMode="External"/><Relationship Id="rId2" Type="http://schemas.openxmlformats.org/officeDocument/2006/relationships/hyperlink" Target="https://bn.wikipedia.org/wiki/%E0%A6%B0%E0%A6%AC%E0%A7%80%E0%A6%A8%E0%A7%8D%E0%A6%A6%E0%A7%8D%E0%A6%B0%E0%A6%A8%E0%A6%BE%E0%A6%A5_%E0%A6%A0%E0%A6%BE%E0%A6%95%E0%A7%81%E0%A6%B0" TargetMode="External"/><Relationship Id="rId1" Type="http://schemas.openxmlformats.org/officeDocument/2006/relationships/slideLayout" Target="../slideLayouts/slideLayout7.xml"/><Relationship Id="rId6" Type="http://schemas.openxmlformats.org/officeDocument/2006/relationships/hyperlink" Target="https://bn.wikipedia.org/w/index.php?title=%E0%A6%B0%E0%A6%BE%E0%A6%9C%E0%A6%AA%E0%A6%A5%E0%A7%87%E0%A6%B0_%E0%A6%95%E0%A6%A5%E0%A6%BE&amp;action=edit&amp;redlink=1" TargetMode="External"/><Relationship Id="rId11" Type="http://schemas.openxmlformats.org/officeDocument/2006/relationships/hyperlink" Target="https://bn.wikipedia.org/w/index.php?title=%E0%A6%85%E0%A6%AA%E0%A6%B0%E0%A6%BF%E0%A6%9A%E0%A6%BF%E0%A6%A4%E0%A6%BE&amp;action=edit&amp;redlink=1" TargetMode="External"/><Relationship Id="rId5" Type="http://schemas.openxmlformats.org/officeDocument/2006/relationships/hyperlink" Target="https://bn.wikipedia.org/w/index.php?title=%E0%A6%98%E0%A6%BE%E0%A6%9F%E0%A7%87%E0%A6%B0_%E0%A6%95%E0%A6%A5%E0%A6%BE&amp;action=edit&amp;redlink=1" TargetMode="External"/><Relationship Id="rId10" Type="http://schemas.openxmlformats.org/officeDocument/2006/relationships/hyperlink" Target="https://bn.wikipedia.org/w/index.php?title=%E0%A6%B9%E0%A7%88%E0%A6%AE%E0%A6%A8%E0%A7%8D%E0%A6%A4%E0%A7%80&amp;action=edit&amp;redlink=1" TargetMode="External"/><Relationship Id="rId4" Type="http://schemas.openxmlformats.org/officeDocument/2006/relationships/hyperlink" Target="https://bn.wikipedia.org/wiki/%E0%A6%AD%E0%A6%BF%E0%A6%96%E0%A6%BE%E0%A6%B0%E0%A6%BF%E0%A6%A3%E0%A7%80" TargetMode="External"/><Relationship Id="rId9" Type="http://schemas.openxmlformats.org/officeDocument/2006/relationships/hyperlink" Target="https://bn.wikipedia.org/wiki/%E0%A6%B9%E0%A6%BF%E0%A6%A4%E0%A6%AC%E0%A6%BE%E0%A6%A6%E0%A7%8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8122"/>
          <a:stretch/>
        </p:blipFill>
        <p:spPr>
          <a:xfrm>
            <a:off x="23884" y="-26158"/>
            <a:ext cx="12168116" cy="68841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xmlns="" id="{93B577AF-AAEE-4731-8441-66BB51020D63}"/>
              </a:ext>
            </a:extLst>
          </p:cNvPr>
          <p:cNvSpPr txBox="1">
            <a:spLocks noGrp="1"/>
          </p:cNvSpPr>
          <p:nvPr>
            <p:ph idx="1"/>
          </p:nvPr>
        </p:nvSpPr>
        <p:spPr>
          <a:xfrm>
            <a:off x="23884" y="-26158"/>
            <a:ext cx="12168116" cy="53141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96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আজকের অনলাইন ক্লাসে সবাইকে স্বাগত</a:t>
            </a:r>
            <a:r>
              <a:rPr lang="en-US" sz="8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r>
            <a:br>
              <a:rPr lang="en-US" sz="8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br>
            <a:endParaRPr lang="en-US" sz="8000" b="1" dirty="0">
              <a:solidFill>
                <a:srgbClr val="FF0000"/>
              </a:solidFill>
            </a:endParaRPr>
          </a:p>
        </p:txBody>
      </p:sp>
    </p:spTree>
    <p:extLst>
      <p:ext uri="{BB962C8B-B14F-4D97-AF65-F5344CB8AC3E}">
        <p14:creationId xmlns:p14="http://schemas.microsoft.com/office/powerpoint/2010/main" val="1846160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00400" y="15922"/>
            <a:ext cx="6218369" cy="1200329"/>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সাহিত্যের রূপ</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graphicFrame>
        <p:nvGraphicFramePr>
          <p:cNvPr id="22" name="Diagram 21"/>
          <p:cNvGraphicFramePr/>
          <p:nvPr>
            <p:extLst>
              <p:ext uri="{D42A27DB-BD31-4B8C-83A1-F6EECF244321}">
                <p14:modId xmlns:p14="http://schemas.microsoft.com/office/powerpoint/2010/main" val="2744336059"/>
              </p:ext>
            </p:extLst>
          </p:nvPr>
        </p:nvGraphicFramePr>
        <p:xfrm>
          <a:off x="0" y="1295401"/>
          <a:ext cx="12192000" cy="5410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082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graphicEl>
                                              <a:dgm id="{CCE3FE8E-96A1-4313-AFCB-E435686882C9}"/>
                                            </p:graphicEl>
                                          </p:spTgt>
                                        </p:tgtEl>
                                        <p:attrNameLst>
                                          <p:attrName>style.visibility</p:attrName>
                                        </p:attrNameLst>
                                      </p:cBhvr>
                                      <p:to>
                                        <p:strVal val="visible"/>
                                      </p:to>
                                    </p:set>
                                    <p:animEffect transition="in" filter="barn(inVertical)">
                                      <p:cBhvr>
                                        <p:cTn id="7" dur="500"/>
                                        <p:tgtEl>
                                          <p:spTgt spid="22">
                                            <p:graphicEl>
                                              <a:dgm id="{CCE3FE8E-96A1-4313-AFCB-E435686882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graphicEl>
                                              <a:dgm id="{CD9718AF-D53E-444D-997D-5CD097ACC765}"/>
                                            </p:graphicEl>
                                          </p:spTgt>
                                        </p:tgtEl>
                                        <p:attrNameLst>
                                          <p:attrName>style.visibility</p:attrName>
                                        </p:attrNameLst>
                                      </p:cBhvr>
                                      <p:to>
                                        <p:strVal val="visible"/>
                                      </p:to>
                                    </p:set>
                                    <p:animEffect transition="in" filter="barn(inVertical)">
                                      <p:cBhvr>
                                        <p:cTn id="12" dur="500"/>
                                        <p:tgtEl>
                                          <p:spTgt spid="22">
                                            <p:graphicEl>
                                              <a:dgm id="{CD9718AF-D53E-444D-997D-5CD097ACC765}"/>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graphicEl>
                                              <a:dgm id="{41A20601-AD82-4B30-B994-04A5544F225A}"/>
                                            </p:graphicEl>
                                          </p:spTgt>
                                        </p:tgtEl>
                                        <p:attrNameLst>
                                          <p:attrName>style.visibility</p:attrName>
                                        </p:attrNameLst>
                                      </p:cBhvr>
                                      <p:to>
                                        <p:strVal val="visible"/>
                                      </p:to>
                                    </p:set>
                                    <p:animEffect transition="in" filter="barn(inVertical)">
                                      <p:cBhvr>
                                        <p:cTn id="15" dur="500"/>
                                        <p:tgtEl>
                                          <p:spTgt spid="22">
                                            <p:graphicEl>
                                              <a:dgm id="{41A20601-AD82-4B30-B994-04A5544F225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graphicEl>
                                              <a:dgm id="{C5534F66-3691-46B9-81F4-7C4F69D35061}"/>
                                            </p:graphicEl>
                                          </p:spTgt>
                                        </p:tgtEl>
                                        <p:attrNameLst>
                                          <p:attrName>style.visibility</p:attrName>
                                        </p:attrNameLst>
                                      </p:cBhvr>
                                      <p:to>
                                        <p:strVal val="visible"/>
                                      </p:to>
                                    </p:set>
                                    <p:animEffect transition="in" filter="barn(inVertical)">
                                      <p:cBhvr>
                                        <p:cTn id="20" dur="500"/>
                                        <p:tgtEl>
                                          <p:spTgt spid="22">
                                            <p:graphicEl>
                                              <a:dgm id="{C5534F66-3691-46B9-81F4-7C4F69D3506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graphicEl>
                                              <a:dgm id="{E850D2F4-672A-479F-8949-5085C9AF90E0}"/>
                                            </p:graphicEl>
                                          </p:spTgt>
                                        </p:tgtEl>
                                        <p:attrNameLst>
                                          <p:attrName>style.visibility</p:attrName>
                                        </p:attrNameLst>
                                      </p:cBhvr>
                                      <p:to>
                                        <p:strVal val="visible"/>
                                      </p:to>
                                    </p:set>
                                    <p:animEffect transition="in" filter="barn(inVertical)">
                                      <p:cBhvr>
                                        <p:cTn id="25" dur="500"/>
                                        <p:tgtEl>
                                          <p:spTgt spid="22">
                                            <p:graphicEl>
                                              <a:dgm id="{E850D2F4-672A-479F-8949-5085C9AF90E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2">
                                            <p:graphicEl>
                                              <a:dgm id="{170C2ED4-F79F-4014-BD0F-67DB063DB556}"/>
                                            </p:graphicEl>
                                          </p:spTgt>
                                        </p:tgtEl>
                                        <p:attrNameLst>
                                          <p:attrName>style.visibility</p:attrName>
                                        </p:attrNameLst>
                                      </p:cBhvr>
                                      <p:to>
                                        <p:strVal val="visible"/>
                                      </p:to>
                                    </p:set>
                                    <p:animEffect transition="in" filter="barn(inVertical)">
                                      <p:cBhvr>
                                        <p:cTn id="30" dur="500"/>
                                        <p:tgtEl>
                                          <p:spTgt spid="22">
                                            <p:graphicEl>
                                              <a:dgm id="{170C2ED4-F79F-4014-BD0F-67DB063DB55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2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82408515"/>
              </p:ext>
            </p:extLst>
          </p:nvPr>
        </p:nvGraphicFramePr>
        <p:xfrm>
          <a:off x="0" y="2971800"/>
          <a:ext cx="12192000" cy="2514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743200" y="609600"/>
            <a:ext cx="6603090" cy="1200329"/>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সাহিত্যের রীতি</a:t>
            </a:r>
            <a:endPar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73445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A0D5558D-B30C-4613-A1D1-204BBD0FEB91}"/>
                                            </p:graphicEl>
                                          </p:spTgt>
                                        </p:tgtEl>
                                        <p:attrNameLst>
                                          <p:attrName>style.visibility</p:attrName>
                                        </p:attrNameLst>
                                      </p:cBhvr>
                                      <p:to>
                                        <p:strVal val="visible"/>
                                      </p:to>
                                    </p:set>
                                    <p:anim calcmode="lin" valueType="num">
                                      <p:cBhvr additive="base">
                                        <p:cTn id="7" dur="500" fill="hold"/>
                                        <p:tgtEl>
                                          <p:spTgt spid="2">
                                            <p:graphicEl>
                                              <a:dgm id="{A0D5558D-B30C-4613-A1D1-204BBD0FEB9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A0D5558D-B30C-4613-A1D1-204BBD0FEB9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04A0A2BA-4A8E-40C5-83A6-24CA3E1AC403}"/>
                                            </p:graphicEl>
                                          </p:spTgt>
                                        </p:tgtEl>
                                        <p:attrNameLst>
                                          <p:attrName>style.visibility</p:attrName>
                                        </p:attrNameLst>
                                      </p:cBhvr>
                                      <p:to>
                                        <p:strVal val="visible"/>
                                      </p:to>
                                    </p:set>
                                    <p:anim calcmode="lin" valueType="num">
                                      <p:cBhvr additive="base">
                                        <p:cTn id="13" dur="500" fill="hold"/>
                                        <p:tgtEl>
                                          <p:spTgt spid="2">
                                            <p:graphicEl>
                                              <a:dgm id="{04A0A2BA-4A8E-40C5-83A6-24CA3E1AC40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04A0A2BA-4A8E-40C5-83A6-24CA3E1AC403}"/>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57B13062-B62E-4A23-B358-C0E87A1405B4}"/>
                                            </p:graphicEl>
                                          </p:spTgt>
                                        </p:tgtEl>
                                        <p:attrNameLst>
                                          <p:attrName>style.visibility</p:attrName>
                                        </p:attrNameLst>
                                      </p:cBhvr>
                                      <p:to>
                                        <p:strVal val="visible"/>
                                      </p:to>
                                    </p:set>
                                    <p:anim calcmode="lin" valueType="num">
                                      <p:cBhvr additive="base">
                                        <p:cTn id="17" dur="500" fill="hold"/>
                                        <p:tgtEl>
                                          <p:spTgt spid="2">
                                            <p:graphicEl>
                                              <a:dgm id="{57B13062-B62E-4A23-B358-C0E87A1405B4}"/>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57B13062-B62E-4A23-B358-C0E87A1405B4}"/>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38FA1A80-C91E-4EB8-966F-4A8FB8391A50}"/>
                                            </p:graphicEl>
                                          </p:spTgt>
                                        </p:tgtEl>
                                        <p:attrNameLst>
                                          <p:attrName>style.visibility</p:attrName>
                                        </p:attrNameLst>
                                      </p:cBhvr>
                                      <p:to>
                                        <p:strVal val="visible"/>
                                      </p:to>
                                    </p:set>
                                    <p:anim calcmode="lin" valueType="num">
                                      <p:cBhvr additive="base">
                                        <p:cTn id="23" dur="500" fill="hold"/>
                                        <p:tgtEl>
                                          <p:spTgt spid="2">
                                            <p:graphicEl>
                                              <a:dgm id="{38FA1A80-C91E-4EB8-966F-4A8FB8391A50}"/>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38FA1A80-C91E-4EB8-966F-4A8FB8391A50}"/>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17B06D85-F59B-4D7A-BAC6-B535CDD54277}"/>
                                            </p:graphicEl>
                                          </p:spTgt>
                                        </p:tgtEl>
                                        <p:attrNameLst>
                                          <p:attrName>style.visibility</p:attrName>
                                        </p:attrNameLst>
                                      </p:cBhvr>
                                      <p:to>
                                        <p:strVal val="visible"/>
                                      </p:to>
                                    </p:set>
                                    <p:anim calcmode="lin" valueType="num">
                                      <p:cBhvr additive="base">
                                        <p:cTn id="27" dur="500" fill="hold"/>
                                        <p:tgtEl>
                                          <p:spTgt spid="2">
                                            <p:graphicEl>
                                              <a:dgm id="{17B06D85-F59B-4D7A-BAC6-B535CDD5427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17B06D85-F59B-4D7A-BAC6-B535CDD54277}"/>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3" y="3380125"/>
            <a:ext cx="12191999" cy="3477875"/>
          </a:xfrm>
          <a:prstGeom prst="rect">
            <a:avLst/>
          </a:prstGeom>
          <a:solidFill>
            <a:schemeClr val="accent5">
              <a:lumMod val="20000"/>
              <a:lumOff val="80000"/>
            </a:schemeClr>
          </a:solidFill>
        </p:spPr>
        <p:txBody>
          <a:bodyPr wrap="square">
            <a:spAutoFit/>
          </a:bodyPr>
          <a:lstStyle/>
          <a:p>
            <a:pPr algn="just"/>
            <a:r>
              <a:rPr lang="bn-IN" sz="2400" dirty="0">
                <a:latin typeface="NikoshBAN" panose="02000000000000000000" pitchFamily="2" charset="0"/>
                <a:cs typeface="NikoshBAN" panose="02000000000000000000" pitchFamily="2" charset="0"/>
              </a:rPr>
              <a:t> </a:t>
            </a:r>
            <a:r>
              <a:rPr lang="bn-IN" sz="4000" b="1" dirty="0" smtClean="0">
                <a:solidFill>
                  <a:srgbClr val="FF0000"/>
                </a:solidFill>
                <a:latin typeface="NikoshBAN" panose="02000000000000000000" pitchFamily="2" charset="0"/>
                <a:cs typeface="NikoshBAN" panose="02000000000000000000" pitchFamily="2" charset="0"/>
              </a:rPr>
              <a:t>সাহিত্য</a:t>
            </a:r>
            <a:r>
              <a:rPr lang="en-US" sz="4000" b="1" dirty="0" smtClean="0">
                <a:solidFill>
                  <a:srgbClr val="FF0000"/>
                </a:solidFill>
                <a:latin typeface="NikoshBAN" panose="02000000000000000000" pitchFamily="2" charset="0"/>
                <a:cs typeface="NikoshBAN" panose="02000000000000000000" pitchFamily="2" charset="0"/>
              </a:rPr>
              <a:t> -</a:t>
            </a:r>
            <a:r>
              <a:rPr lang="en-US" sz="40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সাহিত্য </a:t>
            </a:r>
            <a:r>
              <a:rPr lang="bn-IN" sz="3600" b="1" dirty="0">
                <a:latin typeface="NikoshBAN" panose="02000000000000000000" pitchFamily="2" charset="0"/>
                <a:cs typeface="NikoshBAN" panose="02000000000000000000" pitchFamily="2" charset="0"/>
              </a:rPr>
              <a:t>বিশাল পরিধির একটি বিষয়। সার্বিকভাবে সাহিত্যের রূপ বলতে আমরা সাহিত্যের বিভিন্ন শাখা বুঝে থাকি, যেমন- </a:t>
            </a:r>
            <a:r>
              <a:rPr lang="bn-IN" sz="3600" b="1" dirty="0" smtClean="0">
                <a:latin typeface="NikoshBAN" panose="02000000000000000000" pitchFamily="2" charset="0"/>
                <a:cs typeface="NikoshBAN" panose="02000000000000000000" pitchFamily="2" charset="0"/>
              </a:rPr>
              <a:t>কবিতা</a:t>
            </a:r>
            <a:r>
              <a:rPr lang="en-US" sz="3600" b="1" dirty="0" smtClean="0">
                <a:latin typeface="NikoshBAN" panose="02000000000000000000" pitchFamily="2" charset="0"/>
                <a:cs typeface="NikoshBAN" panose="02000000000000000000" pitchFamily="2" charset="0"/>
              </a:rPr>
              <a:t>,</a:t>
            </a:r>
            <a:r>
              <a:rPr lang="bn-IN" sz="3600" b="1" dirty="0" smtClean="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মহাকাব্য, নাটক, কাব্যনাট্য, ছোটগল্প, উপন্যাস, রম্যরচনা ইত্যাদি। আর রীতি হলো এই ঐ</a:t>
            </a: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শাখাগুলো কীভাবে নির্মিত হয়েছে সে বিষয়ে পর্যবেক্ষণ ও আলোচনা।  </a:t>
            </a:r>
            <a:endParaRPr lang="bn-IN" sz="24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136" y="48905"/>
            <a:ext cx="2057246" cy="30752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0943"/>
            <a:ext cx="1904846" cy="310486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4188" y="48904"/>
            <a:ext cx="2137469" cy="309690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0" y="40943"/>
            <a:ext cx="2286000" cy="3083258"/>
          </a:xfrm>
          <a:prstGeom prst="rect">
            <a:avLst/>
          </a:prstGeom>
        </p:spPr>
      </p:pic>
      <p:sp>
        <p:nvSpPr>
          <p:cNvPr id="3" name="Rectangle 2"/>
          <p:cNvSpPr/>
          <p:nvPr/>
        </p:nvSpPr>
        <p:spPr>
          <a:xfrm>
            <a:off x="49432" y="617262"/>
            <a:ext cx="3459745" cy="1754326"/>
          </a:xfrm>
          <a:prstGeom prst="rect">
            <a:avLst/>
          </a:prstGeom>
        </p:spPr>
        <p:txBody>
          <a:bodyPr wrap="square">
            <a:spAutoFit/>
          </a:bodyPr>
          <a:lstStyle/>
          <a:p>
            <a:pPr algn="ctr"/>
            <a:r>
              <a:rPr lang="en-US" sz="5400" b="1" dirty="0" err="1">
                <a:latin typeface="NikoshBAN" pitchFamily="2" charset="0"/>
                <a:cs typeface="NikoshBAN" pitchFamily="2" charset="0"/>
              </a:rPr>
              <a:t>পাঠের</a:t>
            </a:r>
            <a:r>
              <a:rPr lang="en-US" sz="5400" b="1" dirty="0">
                <a:latin typeface="NikoshBAN" pitchFamily="2" charset="0"/>
                <a:cs typeface="NikoshBAN" pitchFamily="2" charset="0"/>
              </a:rPr>
              <a:t> </a:t>
            </a:r>
            <a:r>
              <a:rPr lang="en-US" sz="5400" b="1" dirty="0" err="1">
                <a:latin typeface="NikoshBAN" pitchFamily="2" charset="0"/>
                <a:cs typeface="NikoshBAN" pitchFamily="2" charset="0"/>
              </a:rPr>
              <a:t>আলোচনা</a:t>
            </a:r>
            <a:endParaRPr lang="en-US" sz="5400" b="1" dirty="0">
              <a:latin typeface="NikoshBAN" pitchFamily="2" charset="0"/>
              <a:cs typeface="NikoshBAN" pitchFamily="2" charset="0"/>
            </a:endParaRPr>
          </a:p>
        </p:txBody>
      </p:sp>
    </p:spTree>
    <p:extLst>
      <p:ext uri="{BB962C8B-B14F-4D97-AF65-F5344CB8AC3E}">
        <p14:creationId xmlns:p14="http://schemas.microsoft.com/office/powerpoint/2010/main" val="11598119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par>
                                <p:cTn id="39" presetID="41" presetClass="entr" presetSubtype="0" fill="hold" nodeType="withEffect">
                                  <p:stCondLst>
                                    <p:cond delay="0"/>
                                  </p:stCondLst>
                                  <p:iterate type="lt">
                                    <p:tmPct val="10000"/>
                                  </p:iterate>
                                  <p:childTnLst>
                                    <p:set>
                                      <p:cBhvr>
                                        <p:cTn id="40" dur="1" fill="hold">
                                          <p:stCondLst>
                                            <p:cond delay="0"/>
                                          </p:stCondLst>
                                        </p:cTn>
                                        <p:tgtEl>
                                          <p:spTgt spid="2">
                                            <p:txEl>
                                              <p:pRg st="0" end="0"/>
                                            </p:txEl>
                                          </p:spTgt>
                                        </p:tgtEl>
                                        <p:attrNameLst>
                                          <p:attrName>style.visibility</p:attrName>
                                        </p:attrNameLst>
                                      </p:cBhvr>
                                      <p:to>
                                        <p:strVal val="visible"/>
                                      </p:to>
                                    </p:set>
                                    <p:anim calcmode="lin" valueType="num">
                                      <p:cBhvr>
                                        <p:cTn id="41"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43"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2" y="2333685"/>
            <a:ext cx="12105194" cy="4524315"/>
          </a:xfrm>
          <a:prstGeom prst="rect">
            <a:avLst/>
          </a:prstGeom>
          <a:noFill/>
        </p:spPr>
        <p:txBody>
          <a:bodyPr wrap="square" rtlCol="0">
            <a:spAutoFit/>
          </a:bodyPr>
          <a:lstStyle/>
          <a:p>
            <a:r>
              <a:rPr lang="as-IN" sz="3200" b="1" dirty="0" smtClean="0"/>
              <a:t>রবীন্দ্রনাথ </a:t>
            </a:r>
            <a:r>
              <a:rPr lang="as-IN" sz="3200" b="1" dirty="0"/>
              <a:t>তাঁর একটি কবিতায় যা বলেছিলেন সে-কথাটি ছ</a:t>
            </a:r>
            <a:r>
              <a:rPr lang="en-US" sz="3200" b="1" dirty="0"/>
              <a:t>ো</a:t>
            </a:r>
            <a:r>
              <a:rPr lang="as-IN" sz="3200" b="1" dirty="0"/>
              <a:t>ট গল্পের প্রকৃতি সম্পর্কে এখনও প্রামাণ্য ব্যাখ্যা হিসেবে গণ্য হয়ে আসছে। তিনি লিখেছিলেন :</a:t>
            </a:r>
            <a:br>
              <a:rPr lang="as-IN" sz="3200" b="1" dirty="0"/>
            </a:br>
            <a:r>
              <a:rPr lang="as-IN" sz="3200" b="1" dirty="0" smtClean="0"/>
              <a:t>ছ</a:t>
            </a:r>
            <a:r>
              <a:rPr lang="en-US" sz="3200" b="1" dirty="0" smtClean="0"/>
              <a:t>ো</a:t>
            </a:r>
            <a:r>
              <a:rPr lang="as-IN" sz="3200" b="1" dirty="0" smtClean="0"/>
              <a:t>ট </a:t>
            </a:r>
            <a:r>
              <a:rPr lang="as-IN" sz="3200" b="1" dirty="0"/>
              <a:t>প্রাণ, ছ</a:t>
            </a:r>
            <a:r>
              <a:rPr lang="en-US" sz="3200" b="1" dirty="0"/>
              <a:t>ো</a:t>
            </a:r>
            <a:r>
              <a:rPr lang="as-IN" sz="3200" b="1" dirty="0"/>
              <a:t>ট ব্যথা | </a:t>
            </a:r>
            <a:r>
              <a:rPr lang="as-IN" sz="3200" b="1" dirty="0" smtClean="0"/>
              <a:t>ছ</a:t>
            </a:r>
            <a:r>
              <a:rPr lang="en-US" sz="3200" b="1" dirty="0" smtClean="0"/>
              <a:t>ো</a:t>
            </a:r>
            <a:r>
              <a:rPr lang="as-IN" sz="3200" b="1" dirty="0" smtClean="0"/>
              <a:t>ট ছ</a:t>
            </a:r>
            <a:r>
              <a:rPr lang="en-US" sz="3200" b="1" dirty="0" smtClean="0"/>
              <a:t>ো</a:t>
            </a:r>
            <a:r>
              <a:rPr lang="as-IN" sz="3200" b="1" dirty="0" smtClean="0"/>
              <a:t>ট </a:t>
            </a:r>
            <a:r>
              <a:rPr lang="as-IN" sz="3200" b="1" dirty="0"/>
              <a:t>দুঃখ কথা</a:t>
            </a:r>
            <a:br>
              <a:rPr lang="as-IN" sz="3200" b="1" dirty="0"/>
            </a:br>
            <a:r>
              <a:rPr lang="as-IN" sz="3200" b="1" dirty="0"/>
              <a:t>নিতান্তই সহজ সরল সহস্র বিস্মৃতি রাশি। | প্রত্যহ যেতেছে ভাসি</a:t>
            </a:r>
            <a:br>
              <a:rPr lang="as-IN" sz="3200" b="1" dirty="0"/>
            </a:br>
            <a:r>
              <a:rPr lang="as-IN" sz="3200" b="1" dirty="0"/>
              <a:t>তারি দুচারিটি অশ্রুজল। নাহি বর্ণনার ছটা</a:t>
            </a:r>
            <a:br>
              <a:rPr lang="as-IN" sz="3200" b="1" dirty="0"/>
            </a:br>
            <a:r>
              <a:rPr lang="as-IN" sz="3200" b="1" dirty="0"/>
              <a:t>ঘটনার ঘনঘটা নাহি তত্ত্ব নাহি উপদেশ। অন্তরে অতৃপ্তি রবে। </a:t>
            </a:r>
            <a:r>
              <a:rPr lang="as-IN" sz="3200" b="1" dirty="0" smtClean="0"/>
              <a:t> </a:t>
            </a:r>
            <a:r>
              <a:rPr lang="as-IN" sz="3200" b="1" dirty="0"/>
              <a:t>সাঙ্গ করি মনে হবে</a:t>
            </a:r>
            <a:br>
              <a:rPr lang="as-IN" sz="3200" b="1" dirty="0"/>
            </a:br>
            <a:r>
              <a:rPr lang="as-IN" sz="3200" b="1" dirty="0"/>
              <a:t>শেষ হয়ে হইল না শেষ</a:t>
            </a:r>
            <a:r>
              <a:rPr lang="as-IN" sz="3200" b="1" dirty="0" smtClean="0"/>
              <a:t>।</a:t>
            </a:r>
            <a:endParaRPr lang="en-US" sz="32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9" y="0"/>
            <a:ext cx="2209801"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1" y="41583"/>
            <a:ext cx="2508972" cy="2168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998" y="0"/>
            <a:ext cx="2199196"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35288" y="762000"/>
            <a:ext cx="2362200" cy="646331"/>
          </a:xfrm>
          <a:prstGeom prst="rect">
            <a:avLst/>
          </a:prstGeom>
        </p:spPr>
        <p:txBody>
          <a:bodyPr wrap="square">
            <a:spAutoFit/>
          </a:bodyPr>
          <a:lstStyle/>
          <a:p>
            <a:r>
              <a:rPr lang="bn-IN" sz="3600" b="1" dirty="0">
                <a:solidFill>
                  <a:srgbClr val="FF0000"/>
                </a:solidFill>
                <a:latin typeface="NikoshBAN" panose="02000000000000000000" pitchFamily="2" charset="0"/>
                <a:cs typeface="NikoshBAN" panose="02000000000000000000" pitchFamily="2" charset="0"/>
              </a:rPr>
              <a:t>ছোটগল্প</a:t>
            </a:r>
            <a:r>
              <a:rPr lang="bn-IN" sz="2800" dirty="0">
                <a:solidFill>
                  <a:srgbClr val="FF0000"/>
                </a:solidFill>
                <a:latin typeface="NikoshBAN" panose="02000000000000000000" pitchFamily="2" charset="0"/>
                <a:cs typeface="NikoshBAN" panose="02000000000000000000" pitchFamily="2" charset="0"/>
              </a:rPr>
              <a:t> </a:t>
            </a:r>
            <a:r>
              <a:rPr lang="en-US" sz="2800" dirty="0">
                <a:solidFill>
                  <a:srgbClr val="FF0000"/>
                </a:solidFill>
                <a:latin typeface="NikoshBAN" panose="02000000000000000000" pitchFamily="2" charset="0"/>
                <a:cs typeface="NikoshBAN" panose="02000000000000000000" pitchFamily="2" charset="0"/>
              </a:rPr>
              <a:t>-</a:t>
            </a:r>
            <a:r>
              <a:rPr lang="bn-IN" sz="2800" dirty="0">
                <a:solidFill>
                  <a:srgbClr val="FF0000"/>
                </a:solidFill>
                <a:latin typeface="NikoshBAN" panose="02000000000000000000" pitchFamily="2" charset="0"/>
                <a:cs typeface="NikoshBAN" panose="02000000000000000000" pitchFamily="2" charset="0"/>
              </a:rPr>
              <a:t> </a:t>
            </a:r>
            <a:endParaRPr lang="en-US" sz="3600" dirty="0">
              <a:solidFill>
                <a:srgbClr val="FF0000"/>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1027" y="41585"/>
            <a:ext cx="2432774" cy="2168215"/>
          </a:xfrm>
          <a:prstGeom prst="rect">
            <a:avLst/>
          </a:prstGeom>
        </p:spPr>
      </p:pic>
    </p:spTree>
    <p:extLst>
      <p:ext uri="{BB962C8B-B14F-4D97-AF65-F5344CB8AC3E}">
        <p14:creationId xmlns:p14="http://schemas.microsoft.com/office/powerpoint/2010/main" val="3443594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083093FE-25CA-4001-8AC5-62E483047A32}"/>
              </a:ext>
            </a:extLst>
          </p:cNvPr>
          <p:cNvSpPr>
            <a:spLocks noChangeArrowheads="1"/>
          </p:cNvSpPr>
          <p:nvPr/>
        </p:nvSpPr>
        <p:spPr bwMode="auto">
          <a:xfrm>
            <a:off x="1524000" y="2367232"/>
            <a:ext cx="146867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4000" dirty="0">
              <a:latin typeface="Arial" panose="020B0604020202020204" pitchFamily="34" charset="0"/>
            </a:endParaRPr>
          </a:p>
          <a:p>
            <a:pPr eaLnBrk="0" fontAlgn="base" hangingPunct="0">
              <a:spcBef>
                <a:spcPct val="0"/>
              </a:spcBef>
              <a:spcAft>
                <a:spcPct val="0"/>
              </a:spcAft>
            </a:pPr>
            <a:r>
              <a:rPr lang="en-US" altLang="en-US" sz="4000" dirty="0">
                <a:latin typeface="Arial" panose="020B0604020202020204" pitchFamily="34" charset="0"/>
              </a:rPr>
              <a:t>         </a:t>
            </a:r>
          </a:p>
        </p:txBody>
      </p:sp>
      <p:sp>
        <p:nvSpPr>
          <p:cNvPr id="2" name="Rectangle 1"/>
          <p:cNvSpPr/>
          <p:nvPr/>
        </p:nvSpPr>
        <p:spPr>
          <a:xfrm>
            <a:off x="0" y="671691"/>
            <a:ext cx="12191999" cy="6186309"/>
          </a:xfrm>
          <a:prstGeom prst="rect">
            <a:avLst/>
          </a:prstGeom>
        </p:spPr>
        <p:txBody>
          <a:bodyPr wrap="square">
            <a:spAutoFit/>
          </a:bodyPr>
          <a:lstStyle/>
          <a:p>
            <a:pPr eaLnBrk="0" fontAlgn="base" hangingPunct="0">
              <a:spcBef>
                <a:spcPct val="0"/>
              </a:spcBef>
              <a:spcAft>
                <a:spcPct val="0"/>
              </a:spcAft>
            </a:pPr>
            <a:r>
              <a:rPr lang="bn-IN" sz="3600" b="1" dirty="0" smtClean="0">
                <a:latin typeface="NikoshBAN" panose="02000000000000000000" pitchFamily="2" charset="0"/>
                <a:cs typeface="NikoshBAN" panose="02000000000000000000" pitchFamily="2" charset="0"/>
              </a:rPr>
              <a:t>“</a:t>
            </a:r>
            <a:r>
              <a:rPr lang="bn-IN" sz="3600" b="1" dirty="0">
                <a:latin typeface="NikoshBAN" panose="02000000000000000000" pitchFamily="2" charset="0"/>
                <a:cs typeface="NikoshBAN" panose="02000000000000000000" pitchFamily="2" charset="0"/>
              </a:rPr>
              <a:t>শেষ হয়ে হইল না শেষ” কথাটি খুবই গুরুত্ত্বপূর্ণ। এ কথার ভিতরেই বলে দেওয়া হলো যে, ছোটগল্প কখনোই কাহিনীর ভিতরে ঘটনার শুরু থেকে শেষ পর্যন্ত বলে দেয় না – যেমন ঘটে উপন্যাসের ক্ষেত্রে</a:t>
            </a:r>
            <a:r>
              <a:rPr lang="bn-IN" sz="3600" b="1" dirty="0" smtClean="0">
                <a:latin typeface="NikoshBAN" panose="02000000000000000000" pitchFamily="2" charset="0"/>
                <a:cs typeface="NikoshBAN" panose="02000000000000000000" pitchFamily="2" charset="0"/>
              </a:rPr>
              <a:t>।</a:t>
            </a:r>
            <a:r>
              <a:rPr lang="bn-IN" altLang="en-US" sz="3200" b="1" dirty="0" smtClean="0">
                <a:latin typeface="NikoshBAN" panose="02000000000000000000" pitchFamily="2" charset="0"/>
                <a:cs typeface="NikoshBAN" panose="02000000000000000000" pitchFamily="2" charset="0"/>
              </a:rPr>
              <a:t>ছোটগল্প </a:t>
            </a:r>
            <a:r>
              <a:rPr lang="bn-IN" altLang="en-US" sz="3200" b="1" dirty="0">
                <a:latin typeface="NikoshBAN" panose="02000000000000000000" pitchFamily="2" charset="0"/>
                <a:cs typeface="NikoshBAN" panose="02000000000000000000" pitchFamily="2" charset="0"/>
              </a:rPr>
              <a:t>হচ্ছে </a:t>
            </a:r>
            <a:r>
              <a:rPr lang="bn-IN" altLang="en-US" sz="3200" b="1" dirty="0" smtClean="0">
                <a:latin typeface="NikoshBAN" panose="02000000000000000000" pitchFamily="2" charset="0"/>
                <a:cs typeface="NikoshBAN" panose="02000000000000000000" pitchFamily="2" charset="0"/>
              </a:rPr>
              <a:t>প্রতীতি</a:t>
            </a:r>
            <a:r>
              <a:rPr lang="en-US" altLang="en-US" sz="3200" b="1" dirty="0" smtClean="0">
                <a:latin typeface="NikoshBAN" panose="02000000000000000000" pitchFamily="2" charset="0"/>
                <a:cs typeface="NikoshBAN" panose="02000000000000000000" pitchFamily="2" charset="0"/>
              </a:rPr>
              <a:t>  </a:t>
            </a:r>
            <a:r>
              <a:rPr lang="bn-IN" altLang="en-US" sz="3200" b="1" dirty="0">
                <a:latin typeface="NikoshBAN" panose="02000000000000000000" pitchFamily="2" charset="0"/>
                <a:cs typeface="NikoshBAN" panose="02000000000000000000" pitchFamily="2" charset="0"/>
              </a:rPr>
              <a:t>জাত একটি </a:t>
            </a:r>
            <a:r>
              <a:rPr lang="bn-IN" altLang="en-US" sz="3600" b="1" dirty="0">
                <a:latin typeface="NikoshBAN" panose="02000000000000000000" pitchFamily="2" charset="0"/>
                <a:cs typeface="NikoshBAN" panose="02000000000000000000" pitchFamily="2" charset="0"/>
              </a:rPr>
              <a:t>সংক্ষিপ্ত গদ‍্যকাহিনী যার একতম বক্তব্য কোনো ঘটনা বা কোনো পরিবেশ বা কোনো মানসিকতাকে অবলম্বন করে ঐক‍্য সংকটের মধ্য দিয়ে সমগ্রতা লাভ করে। </a:t>
            </a:r>
            <a:endParaRPr lang="en-US" altLang="en-US" sz="3600" dirty="0">
              <a:latin typeface="NikoshBAN" panose="02000000000000000000" pitchFamily="2" charset="0"/>
              <a:cs typeface="NikoshBAN" panose="02000000000000000000" pitchFamily="2" charset="0"/>
            </a:endParaRPr>
          </a:p>
          <a:p>
            <a:pPr eaLnBrk="0" fontAlgn="base" hangingPunct="0">
              <a:spcBef>
                <a:spcPct val="0"/>
              </a:spcBef>
              <a:spcAft>
                <a:spcPct val="0"/>
              </a:spcAft>
            </a:pPr>
            <a:r>
              <a:rPr lang="bn-IN" altLang="en-US" sz="3600" b="1" dirty="0">
                <a:latin typeface="NikoshBAN" panose="02000000000000000000" pitchFamily="2" charset="0"/>
                <a:cs typeface="NikoshBAN" panose="02000000000000000000" pitchFamily="2" charset="0"/>
              </a:rPr>
              <a:t>প্রথম চৌধুরী বলেছেন</a:t>
            </a:r>
            <a:r>
              <a:rPr lang="en-US" altLang="en-US" sz="3600" b="1" dirty="0">
                <a:latin typeface="NikoshBAN" panose="02000000000000000000" pitchFamily="2" charset="0"/>
                <a:cs typeface="NikoshBAN" panose="02000000000000000000" pitchFamily="2" charset="0"/>
              </a:rPr>
              <a:t>,</a:t>
            </a:r>
          </a:p>
          <a:p>
            <a:pPr eaLnBrk="0" fontAlgn="base" hangingPunct="0">
              <a:spcBef>
                <a:spcPct val="0"/>
              </a:spcBef>
              <a:spcAft>
                <a:spcPct val="0"/>
              </a:spcAft>
            </a:pPr>
            <a:r>
              <a:rPr lang="en-US" altLang="en-US" sz="3600" b="1" dirty="0" smtClean="0">
                <a:latin typeface="NikoshBAN" panose="02000000000000000000" pitchFamily="2" charset="0"/>
                <a:cs typeface="NikoshBAN" panose="02000000000000000000" pitchFamily="2" charset="0"/>
              </a:rPr>
              <a:t>"</a:t>
            </a:r>
            <a:r>
              <a:rPr lang="bn-IN" altLang="en-US" sz="3600" b="1" dirty="0" smtClean="0">
                <a:latin typeface="NikoshBAN" panose="02000000000000000000" pitchFamily="2" charset="0"/>
                <a:cs typeface="NikoshBAN" panose="02000000000000000000" pitchFamily="2" charset="0"/>
              </a:rPr>
              <a:t>ছোটগল্পকে </a:t>
            </a:r>
            <a:r>
              <a:rPr lang="bn-IN" altLang="en-US" sz="3600" b="1" dirty="0">
                <a:latin typeface="NikoshBAN" panose="02000000000000000000" pitchFamily="2" charset="0"/>
                <a:cs typeface="NikoshBAN" panose="02000000000000000000" pitchFamily="2" charset="0"/>
              </a:rPr>
              <a:t>প্রথমত ছোট</a:t>
            </a:r>
            <a:r>
              <a:rPr lang="en-US" altLang="en-US" sz="3600" b="1" dirty="0">
                <a:latin typeface="NikoshBAN" panose="02000000000000000000" pitchFamily="2" charset="0"/>
                <a:cs typeface="NikoshBAN" panose="02000000000000000000" pitchFamily="2" charset="0"/>
              </a:rPr>
              <a:t>, </a:t>
            </a:r>
            <a:r>
              <a:rPr lang="bn-IN" altLang="en-US" sz="3600" b="1" dirty="0">
                <a:latin typeface="NikoshBAN" panose="02000000000000000000" pitchFamily="2" charset="0"/>
                <a:cs typeface="NikoshBAN" panose="02000000000000000000" pitchFamily="2" charset="0"/>
              </a:rPr>
              <a:t>দ্বিতীয়ত গল্প হতে হবে। ছোটগল্পের হীরক কাঠিন‍্যের মধ্যে থাকবে জীবনের কোন বিশিষ্ট দিক ও খণ্ডাংশ।</a:t>
            </a:r>
            <a:r>
              <a:rPr lang="en-US" altLang="en-US" sz="3600" b="1" dirty="0" smtClean="0">
                <a:latin typeface="NikoshBAN" panose="02000000000000000000" pitchFamily="2" charset="0"/>
                <a:cs typeface="NikoshBAN" panose="02000000000000000000" pitchFamily="2" charset="0"/>
              </a:rPr>
              <a:t>"</a:t>
            </a:r>
            <a:endParaRPr lang="en-US" altLang="en-US" sz="3600" dirty="0">
              <a:latin typeface="NikoshBAN" panose="02000000000000000000" pitchFamily="2" charset="0"/>
              <a:cs typeface="NikoshBAN" panose="02000000000000000000" pitchFamily="2" charset="0"/>
            </a:endParaRPr>
          </a:p>
        </p:txBody>
      </p:sp>
      <p:sp>
        <p:nvSpPr>
          <p:cNvPr id="5" name="Rectangle 4"/>
          <p:cNvSpPr/>
          <p:nvPr/>
        </p:nvSpPr>
        <p:spPr>
          <a:xfrm>
            <a:off x="0" y="25360"/>
            <a:ext cx="2362200" cy="646331"/>
          </a:xfrm>
          <a:prstGeom prst="rect">
            <a:avLst/>
          </a:prstGeom>
        </p:spPr>
        <p:txBody>
          <a:bodyPr wrap="square">
            <a:spAutoFit/>
          </a:bodyPr>
          <a:lstStyle/>
          <a:p>
            <a:r>
              <a:rPr lang="bn-IN" sz="3600" b="1" dirty="0">
                <a:solidFill>
                  <a:srgbClr val="FF0000"/>
                </a:solidFill>
                <a:latin typeface="NikoshBAN" panose="02000000000000000000" pitchFamily="2" charset="0"/>
                <a:cs typeface="NikoshBAN" panose="02000000000000000000" pitchFamily="2" charset="0"/>
              </a:rPr>
              <a:t>ছোটগল্প</a:t>
            </a:r>
            <a:r>
              <a:rPr lang="bn-IN" sz="2800" dirty="0">
                <a:solidFill>
                  <a:srgbClr val="FF0000"/>
                </a:solidFill>
                <a:latin typeface="NikoshBAN" panose="02000000000000000000" pitchFamily="2" charset="0"/>
                <a:cs typeface="NikoshBAN" panose="02000000000000000000" pitchFamily="2" charset="0"/>
              </a:rPr>
              <a:t> </a:t>
            </a:r>
            <a:r>
              <a:rPr lang="en-US" sz="2800" dirty="0">
                <a:solidFill>
                  <a:srgbClr val="FF0000"/>
                </a:solidFill>
                <a:latin typeface="NikoshBAN" panose="02000000000000000000" pitchFamily="2" charset="0"/>
                <a:cs typeface="NikoshBAN" panose="02000000000000000000" pitchFamily="2" charset="0"/>
              </a:rPr>
              <a:t>-</a:t>
            </a:r>
            <a:r>
              <a:rPr lang="bn-IN" sz="2800" dirty="0">
                <a:solidFill>
                  <a:srgbClr val="FF0000"/>
                </a:solidFill>
                <a:latin typeface="NikoshBAN" panose="02000000000000000000" pitchFamily="2" charset="0"/>
                <a:cs typeface="NikoshBAN" panose="02000000000000000000" pitchFamily="2" charset="0"/>
              </a:rPr>
              <a:t> </a:t>
            </a:r>
            <a:endParaRPr lang="en-US" sz="3600" dirty="0">
              <a:solidFill>
                <a:srgbClr val="FF0000"/>
              </a:solidFill>
            </a:endParaRPr>
          </a:p>
        </p:txBody>
      </p:sp>
    </p:spTree>
    <p:extLst>
      <p:ext uri="{BB962C8B-B14F-4D97-AF65-F5344CB8AC3E}">
        <p14:creationId xmlns:p14="http://schemas.microsoft.com/office/powerpoint/2010/main" val="388484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0"/>
            <a:ext cx="12192000" cy="6001643"/>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ছোটগল্প বলতে কোন ধরনের কাহিনী বোঝাবে সে বিষয়ে বিখ্যাত মার্মিন ছোটগল্পকার এডগের অ্যালান পো (১৮০৯-১৮৪৯)মনে করতেন আধ ঘণ্টা থেকে দু-এক ঘণ্টার মধ্যে পড়ে উঠা যায় এমন কাহিনীই “</a:t>
            </a:r>
            <a:r>
              <a:rPr lang="bn-IN" sz="3200" b="1" dirty="0" smtClean="0">
                <a:latin typeface="NikoshBAN" panose="02000000000000000000" pitchFamily="2" charset="0"/>
                <a:cs typeface="NikoshBAN" panose="02000000000000000000" pitchFamily="2" charset="0"/>
              </a:rPr>
              <a:t>ছোটগল্প</a:t>
            </a:r>
            <a:r>
              <a:rPr lang="bn-IN" sz="3200" b="1" dirty="0">
                <a:latin typeface="NikoshBAN" panose="02000000000000000000" pitchFamily="2" charset="0"/>
                <a:cs typeface="NikoshBAN" panose="02000000000000000000" pitchFamily="2" charset="0"/>
              </a:rPr>
              <a:t>”। ইংরেজ লেখক এইচ জি ওয়েলস বলতেন যে ছোটগল্পের আয়তন এমন হওয়া সঙ্গত যেন ১০থেকে ৫০ মিনিটের মধ্যে পড়ে শেষ হয়</a:t>
            </a:r>
            <a:r>
              <a:rPr lang="bn-IN" sz="3200" b="1" dirty="0" smtClean="0">
                <a:latin typeface="NikoshBAN" panose="02000000000000000000" pitchFamily="2" charset="0"/>
                <a:cs typeface="NikoshBAN" panose="02000000000000000000" pitchFamily="2" charset="0"/>
              </a:rPr>
              <a:t>।</a:t>
            </a:r>
            <a:endParaRPr lang="en-US" sz="3200" b="1" dirty="0" smtClean="0">
              <a:latin typeface="NikoshBAN" panose="02000000000000000000" pitchFamily="2" charset="0"/>
              <a:cs typeface="NikoshBAN" panose="02000000000000000000" pitchFamily="2" charset="0"/>
            </a:endParaRPr>
          </a:p>
          <a:p>
            <a:r>
              <a:rPr lang="as-IN" sz="3200" b="1" dirty="0" smtClean="0">
                <a:latin typeface="NikoshBAN" panose="02000000000000000000" pitchFamily="2" charset="0"/>
                <a:cs typeface="NikoshBAN" panose="02000000000000000000" pitchFamily="2" charset="0"/>
              </a:rPr>
              <a:t>এছাড়াও</a:t>
            </a:r>
            <a:endParaRPr lang="as-IN" sz="3200" dirty="0">
              <a:latin typeface="NikoshBAN" panose="02000000000000000000" pitchFamily="2" charset="0"/>
              <a:cs typeface="NikoshBAN" panose="02000000000000000000" pitchFamily="2" charset="0"/>
            </a:endParaRPr>
          </a:p>
          <a:p>
            <a:pPr>
              <a:buFont typeface="+mj-lt"/>
              <a:buAutoNum type="arabicPeriod"/>
            </a:pPr>
            <a:r>
              <a:rPr lang="as-IN" sz="3200" b="1" dirty="0">
                <a:latin typeface="NikoshBAN" panose="02000000000000000000" pitchFamily="2" charset="0"/>
                <a:cs typeface="NikoshBAN" panose="02000000000000000000" pitchFamily="2" charset="0"/>
              </a:rPr>
              <a:t>ঘটনা ও ভাবের তীর্যক একমুখিনতা থাকবে।</a:t>
            </a:r>
          </a:p>
          <a:p>
            <a:pPr>
              <a:buFont typeface="+mj-lt"/>
              <a:buAutoNum type="arabicPeriod"/>
            </a:pPr>
            <a:r>
              <a:rPr lang="as-IN" sz="3200" b="1" dirty="0">
                <a:latin typeface="NikoshBAN" panose="02000000000000000000" pitchFamily="2" charset="0"/>
                <a:cs typeface="NikoshBAN" panose="02000000000000000000" pitchFamily="2" charset="0"/>
              </a:rPr>
              <a:t>ছোটগল্প ক্ষুদ্রাকৃতি উপন‍্যাস বা রোমান্স নয়। তাই সাহিত্যরূপে ঘটনা ও ভাবের পল্লবিত বিস্তার ও ব‍্যাখ‍্যামূলক বর্ণনা পরিহার্য।</a:t>
            </a:r>
          </a:p>
          <a:p>
            <a:pPr>
              <a:buFont typeface="+mj-lt"/>
              <a:buAutoNum type="arabicPeriod"/>
            </a:pPr>
            <a:r>
              <a:rPr lang="as-IN" sz="3200" b="1" dirty="0">
                <a:latin typeface="NikoshBAN" panose="02000000000000000000" pitchFamily="2" charset="0"/>
                <a:cs typeface="NikoshBAN" panose="02000000000000000000" pitchFamily="2" charset="0"/>
              </a:rPr>
              <a:t>ছোটগল্প জীবনের সামগ্রিক রূপের দর্পণ নয়, জীবনের খণ্ডরূপেরই এর অবলম্বন</a:t>
            </a:r>
            <a:r>
              <a:rPr lang="as-IN" sz="3200" b="1" dirty="0" smtClean="0">
                <a:latin typeface="NikoshBAN" panose="02000000000000000000" pitchFamily="2" charset="0"/>
                <a:cs typeface="NikoshBAN" panose="02000000000000000000" pitchFamily="2" charset="0"/>
              </a:rPr>
              <a:t>।</a:t>
            </a:r>
            <a:endParaRPr lang="as-IN" sz="3200" b="1" dirty="0">
              <a:latin typeface="NikoshBAN" panose="02000000000000000000" pitchFamily="2" charset="0"/>
              <a:cs typeface="NikoshBAN" panose="02000000000000000000" pitchFamily="2" charset="0"/>
            </a:endParaRPr>
          </a:p>
        </p:txBody>
      </p:sp>
      <p:sp>
        <p:nvSpPr>
          <p:cNvPr id="7" name="Rectangle 6"/>
          <p:cNvSpPr/>
          <p:nvPr/>
        </p:nvSpPr>
        <p:spPr>
          <a:xfrm>
            <a:off x="0" y="0"/>
            <a:ext cx="2362200" cy="646331"/>
          </a:xfrm>
          <a:prstGeom prst="rect">
            <a:avLst/>
          </a:prstGeom>
        </p:spPr>
        <p:txBody>
          <a:bodyPr wrap="square">
            <a:spAutoFit/>
          </a:bodyPr>
          <a:lstStyle/>
          <a:p>
            <a:r>
              <a:rPr lang="bn-IN" sz="3600" b="1" dirty="0">
                <a:solidFill>
                  <a:srgbClr val="FF0000"/>
                </a:solidFill>
                <a:latin typeface="NikoshBAN" panose="02000000000000000000" pitchFamily="2" charset="0"/>
                <a:cs typeface="NikoshBAN" panose="02000000000000000000" pitchFamily="2" charset="0"/>
              </a:rPr>
              <a:t>ছোটগল্প</a:t>
            </a:r>
            <a:r>
              <a:rPr lang="bn-IN" sz="2800" dirty="0">
                <a:solidFill>
                  <a:srgbClr val="FF0000"/>
                </a:solidFill>
                <a:latin typeface="NikoshBAN" panose="02000000000000000000" pitchFamily="2" charset="0"/>
                <a:cs typeface="NikoshBAN" panose="02000000000000000000" pitchFamily="2" charset="0"/>
              </a:rPr>
              <a:t> </a:t>
            </a:r>
            <a:r>
              <a:rPr lang="en-US" sz="2800" dirty="0">
                <a:solidFill>
                  <a:srgbClr val="FF0000"/>
                </a:solidFill>
                <a:latin typeface="NikoshBAN" panose="02000000000000000000" pitchFamily="2" charset="0"/>
                <a:cs typeface="NikoshBAN" panose="02000000000000000000" pitchFamily="2" charset="0"/>
              </a:rPr>
              <a:t>-</a:t>
            </a:r>
            <a:r>
              <a:rPr lang="bn-IN" sz="2800" dirty="0">
                <a:solidFill>
                  <a:srgbClr val="FF0000"/>
                </a:solidFill>
                <a:latin typeface="NikoshBAN" panose="02000000000000000000" pitchFamily="2" charset="0"/>
                <a:cs typeface="NikoshBAN" panose="02000000000000000000" pitchFamily="2" charset="0"/>
              </a:rPr>
              <a:t> </a:t>
            </a:r>
            <a:endParaRPr lang="en-US" sz="3600" dirty="0">
              <a:solidFill>
                <a:srgbClr val="FF0000"/>
              </a:solidFill>
            </a:endParaRPr>
          </a:p>
        </p:txBody>
      </p:sp>
    </p:spTree>
    <p:extLst>
      <p:ext uri="{BB962C8B-B14F-4D97-AF65-F5344CB8AC3E}">
        <p14:creationId xmlns:p14="http://schemas.microsoft.com/office/powerpoint/2010/main" val="17979404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6331"/>
            <a:ext cx="12192000" cy="6124754"/>
          </a:xfrm>
          <a:prstGeom prst="rect">
            <a:avLst/>
          </a:prstGeom>
        </p:spPr>
        <p:txBody>
          <a:bodyPr wrap="square">
            <a:spAutoFit/>
          </a:bodyPr>
          <a:lstStyle/>
          <a:p>
            <a:r>
              <a:rPr lang="as-IN" sz="2800" b="1" dirty="0">
                <a:latin typeface="Roboto"/>
              </a:rPr>
              <a:t>বলাই বাহুল্য, উপন্যাসে যেমন বিস্তারিতভাবে কাহিনী বর্ণনা থাকে, </a:t>
            </a:r>
            <a:r>
              <a:rPr lang="as-IN" sz="2800" b="1" dirty="0" smtClean="0">
                <a:latin typeface="Roboto"/>
              </a:rPr>
              <a:t>ছ</a:t>
            </a:r>
            <a:r>
              <a:rPr lang="bn-IN" sz="2800" b="1" dirty="0" smtClean="0">
                <a:latin typeface="Roboto"/>
              </a:rPr>
              <a:t>ো</a:t>
            </a:r>
            <a:r>
              <a:rPr lang="as-IN" sz="2800" b="1" dirty="0" smtClean="0">
                <a:latin typeface="Roboto"/>
              </a:rPr>
              <a:t>টগল্পের </a:t>
            </a:r>
            <a:r>
              <a:rPr lang="as-IN" sz="2800" b="1" dirty="0">
                <a:latin typeface="Roboto"/>
              </a:rPr>
              <a:t>পরিধি ক্ষুদ্র হওয়ার কারণে ঘটনার পুঙ্খানুপুঙ্খ উপস্থাপন সেখানে সম্ভব নয় এবং </a:t>
            </a:r>
            <a:r>
              <a:rPr lang="as-IN" sz="2800" b="1" dirty="0" smtClean="0">
                <a:latin typeface="Roboto"/>
              </a:rPr>
              <a:t>অপ্রয়</a:t>
            </a:r>
            <a:r>
              <a:rPr lang="bn-IN" sz="2800" b="1" dirty="0" smtClean="0">
                <a:latin typeface="Roboto"/>
              </a:rPr>
              <a:t>ো</a:t>
            </a:r>
            <a:r>
              <a:rPr lang="as-IN" sz="2800" b="1" dirty="0" smtClean="0">
                <a:latin typeface="Roboto"/>
              </a:rPr>
              <a:t>জনীয়ও </a:t>
            </a:r>
            <a:r>
              <a:rPr lang="as-IN" sz="2800" b="1" dirty="0">
                <a:latin typeface="Roboto"/>
              </a:rPr>
              <a:t>বটে। সাহিত্য গবেষক শ্ৰীশচন্দ্র দাশ যথার্থই বলেছেন: আসল কথা এই যে, </a:t>
            </a:r>
            <a:r>
              <a:rPr lang="as-IN" sz="2800" b="1" dirty="0" smtClean="0">
                <a:latin typeface="Roboto"/>
              </a:rPr>
              <a:t>ছ</a:t>
            </a:r>
            <a:r>
              <a:rPr lang="bn-IN" sz="2800" b="1" dirty="0" smtClean="0">
                <a:latin typeface="Roboto"/>
              </a:rPr>
              <a:t>ো</a:t>
            </a:r>
            <a:r>
              <a:rPr lang="as-IN" sz="2800" b="1" dirty="0" smtClean="0">
                <a:latin typeface="Roboto"/>
              </a:rPr>
              <a:t>টগল্প </a:t>
            </a:r>
            <a:r>
              <a:rPr lang="as-IN" sz="2800" b="1" dirty="0">
                <a:latin typeface="Roboto"/>
              </a:rPr>
              <a:t>আকারে </a:t>
            </a:r>
            <a:r>
              <a:rPr lang="as-IN" sz="2800" b="1" dirty="0" smtClean="0">
                <a:latin typeface="Roboto"/>
              </a:rPr>
              <a:t>ছ</a:t>
            </a:r>
            <a:r>
              <a:rPr lang="bn-IN" sz="2800" b="1" dirty="0" smtClean="0">
                <a:latin typeface="Roboto"/>
              </a:rPr>
              <a:t>ো</a:t>
            </a:r>
            <a:r>
              <a:rPr lang="as-IN" sz="2800" b="1" dirty="0" smtClean="0">
                <a:latin typeface="Roboto"/>
              </a:rPr>
              <a:t>ট </a:t>
            </a:r>
            <a:r>
              <a:rPr lang="as-IN" sz="2800" b="1" dirty="0">
                <a:latin typeface="Roboto"/>
              </a:rPr>
              <a:t>হইবে বলিয়া ইহাতে জীবনের পূর্ণাবয়ব </a:t>
            </a:r>
            <a:r>
              <a:rPr lang="as-IN" sz="2800" b="1" dirty="0" smtClean="0">
                <a:latin typeface="Roboto"/>
              </a:rPr>
              <a:t>আল</a:t>
            </a:r>
            <a:r>
              <a:rPr lang="bn-IN" sz="2800" b="1" dirty="0" smtClean="0">
                <a:latin typeface="Roboto"/>
              </a:rPr>
              <a:t>ো</a:t>
            </a:r>
            <a:r>
              <a:rPr lang="as-IN" sz="2800" b="1" dirty="0" smtClean="0">
                <a:latin typeface="Roboto"/>
              </a:rPr>
              <a:t>চনা </a:t>
            </a:r>
            <a:r>
              <a:rPr lang="as-IN" sz="2800" b="1" dirty="0">
                <a:latin typeface="Roboto"/>
              </a:rPr>
              <a:t>থাকিতে পারে না, জীবনের খণ্ডাংশকে লেখক যখন রস-নিবিড় করিয়া ফুটাইতে পারেন, তখনই ইহার সার্থকতা। জীবনের </a:t>
            </a:r>
            <a:r>
              <a:rPr lang="as-IN" sz="2800" b="1" dirty="0" smtClean="0">
                <a:latin typeface="Roboto"/>
              </a:rPr>
              <a:t>কোন</a:t>
            </a:r>
            <a:r>
              <a:rPr lang="bn-IN" sz="2800" b="1" dirty="0" smtClean="0">
                <a:latin typeface="Roboto"/>
              </a:rPr>
              <a:t>ো</a:t>
            </a:r>
            <a:r>
              <a:rPr lang="as-IN" sz="2800" b="1" dirty="0" smtClean="0">
                <a:latin typeface="Roboto"/>
              </a:rPr>
              <a:t> </a:t>
            </a:r>
            <a:r>
              <a:rPr lang="as-IN" sz="2800" b="1" dirty="0">
                <a:latin typeface="Roboto"/>
              </a:rPr>
              <a:t>একটি বিশেষ মুহূর্ত </a:t>
            </a:r>
            <a:r>
              <a:rPr lang="as-IN" sz="2800" b="1" dirty="0" smtClean="0">
                <a:latin typeface="Roboto"/>
              </a:rPr>
              <a:t>কোন</a:t>
            </a:r>
            <a:r>
              <a:rPr lang="bn-IN" sz="2800" b="1" dirty="0" smtClean="0">
                <a:latin typeface="Roboto"/>
              </a:rPr>
              <a:t>ো</a:t>
            </a:r>
            <a:r>
              <a:rPr lang="as-IN" sz="2800" b="1" dirty="0" smtClean="0">
                <a:latin typeface="Roboto"/>
              </a:rPr>
              <a:t> </a:t>
            </a:r>
            <a:r>
              <a:rPr lang="as-IN" sz="2800" b="1" dirty="0">
                <a:latin typeface="Roboto"/>
              </a:rPr>
              <a:t>বিশেষ পরিবেশের মধ্যে কেমনভাবে লেখকের কাছে প্রত্যক্ষ হইয়াছে, ইহা তাহারই রূপায়ণ। আকারে </a:t>
            </a:r>
            <a:r>
              <a:rPr lang="as-IN" sz="2800" b="1" dirty="0" smtClean="0">
                <a:latin typeface="Roboto"/>
              </a:rPr>
              <a:t>ছ</a:t>
            </a:r>
            <a:r>
              <a:rPr lang="bn-IN" sz="2800" b="1" dirty="0" smtClean="0">
                <a:latin typeface="Roboto"/>
              </a:rPr>
              <a:t>ো</a:t>
            </a:r>
            <a:r>
              <a:rPr lang="as-IN" sz="2800" b="1" dirty="0" smtClean="0">
                <a:latin typeface="Roboto"/>
              </a:rPr>
              <a:t>ট </a:t>
            </a:r>
            <a:r>
              <a:rPr lang="as-IN" sz="2800" b="1" dirty="0">
                <a:latin typeface="Roboto"/>
              </a:rPr>
              <a:t>বলিয়া এখানে বহু ঘটনাসমাবেশ বা বহু পাত্রপাত্রীর ভিড় সম্ভবপর নহে। </a:t>
            </a:r>
            <a:r>
              <a:rPr lang="as-IN" sz="2800" b="1" dirty="0" smtClean="0">
                <a:latin typeface="Roboto"/>
              </a:rPr>
              <a:t>ছ</a:t>
            </a:r>
            <a:r>
              <a:rPr lang="bn-IN" sz="2800" b="1" dirty="0" smtClean="0">
                <a:latin typeface="Roboto"/>
              </a:rPr>
              <a:t>ো</a:t>
            </a:r>
            <a:r>
              <a:rPr lang="as-IN" sz="2800" b="1" dirty="0" smtClean="0">
                <a:latin typeface="Roboto"/>
              </a:rPr>
              <a:t>টগল্পের </a:t>
            </a:r>
            <a:r>
              <a:rPr lang="as-IN" sz="2800" b="1" dirty="0">
                <a:latin typeface="Roboto"/>
              </a:rPr>
              <a:t>আরম্ভ ও উপসংহার নাটকীয় হওয়া চাই। সত্য কথা বলিতে কি, কোথায় আরম্ভ করিতে হইবে এবং কোথায় সমাপ্তির রেখা টানিতে হইবে, এই শিল্পদৃষ্টি যাহার নাই তাহার পক্ষে </a:t>
            </a:r>
            <a:r>
              <a:rPr lang="as-IN" sz="2800" b="1" dirty="0" smtClean="0">
                <a:latin typeface="Roboto"/>
              </a:rPr>
              <a:t>ছ</a:t>
            </a:r>
            <a:r>
              <a:rPr lang="bn-IN" sz="2800" b="1" dirty="0" smtClean="0">
                <a:latin typeface="Roboto"/>
              </a:rPr>
              <a:t>ো</a:t>
            </a:r>
            <a:r>
              <a:rPr lang="as-IN" sz="2800" b="1" dirty="0" smtClean="0">
                <a:latin typeface="Roboto"/>
              </a:rPr>
              <a:t>টগল্প </a:t>
            </a:r>
            <a:r>
              <a:rPr lang="as-IN" sz="2800" b="1" dirty="0">
                <a:latin typeface="Roboto"/>
              </a:rPr>
              <a:t>লেখা লাঞ্ছনা বই কিছুই নহে। বাংলা ভাষায় সার্থক </a:t>
            </a:r>
            <a:r>
              <a:rPr lang="as-IN" sz="2800" b="1" dirty="0" smtClean="0">
                <a:latin typeface="Roboto"/>
              </a:rPr>
              <a:t>ছ</a:t>
            </a:r>
            <a:r>
              <a:rPr lang="bn-IN" sz="2800" b="1" dirty="0" smtClean="0">
                <a:latin typeface="Roboto"/>
              </a:rPr>
              <a:t>ো</a:t>
            </a:r>
            <a:r>
              <a:rPr lang="as-IN" sz="2800" b="1" dirty="0" smtClean="0">
                <a:latin typeface="Roboto"/>
              </a:rPr>
              <a:t>টগল্পকারের </a:t>
            </a:r>
            <a:r>
              <a:rPr lang="as-IN" sz="2800" b="1" dirty="0">
                <a:latin typeface="Roboto"/>
              </a:rPr>
              <a:t>অনন্য দৃষ্টান্ত রবীন্দ্রনাথ</a:t>
            </a:r>
            <a:r>
              <a:rPr lang="as-IN" sz="2800" b="1" dirty="0" smtClean="0">
                <a:latin typeface="Roboto"/>
              </a:rPr>
              <a:t>।</a:t>
            </a:r>
            <a:endParaRPr lang="en-US" sz="2800" b="1" dirty="0"/>
          </a:p>
        </p:txBody>
      </p:sp>
      <p:sp>
        <p:nvSpPr>
          <p:cNvPr id="3" name="Rectangle 2"/>
          <p:cNvSpPr/>
          <p:nvPr/>
        </p:nvSpPr>
        <p:spPr>
          <a:xfrm>
            <a:off x="0" y="0"/>
            <a:ext cx="2362200" cy="646331"/>
          </a:xfrm>
          <a:prstGeom prst="rect">
            <a:avLst/>
          </a:prstGeom>
        </p:spPr>
        <p:txBody>
          <a:bodyPr wrap="square">
            <a:spAutoFit/>
          </a:bodyPr>
          <a:lstStyle/>
          <a:p>
            <a:r>
              <a:rPr lang="bn-IN" sz="3600" b="1" dirty="0">
                <a:solidFill>
                  <a:srgbClr val="FF0000"/>
                </a:solidFill>
                <a:latin typeface="NikoshBAN" panose="02000000000000000000" pitchFamily="2" charset="0"/>
                <a:cs typeface="NikoshBAN" panose="02000000000000000000" pitchFamily="2" charset="0"/>
              </a:rPr>
              <a:t>ছোটগল্প</a:t>
            </a:r>
            <a:r>
              <a:rPr lang="bn-IN" sz="2800" dirty="0">
                <a:solidFill>
                  <a:srgbClr val="FF0000"/>
                </a:solidFill>
                <a:latin typeface="NikoshBAN" panose="02000000000000000000" pitchFamily="2" charset="0"/>
                <a:cs typeface="NikoshBAN" panose="02000000000000000000" pitchFamily="2" charset="0"/>
              </a:rPr>
              <a:t> </a:t>
            </a:r>
            <a:r>
              <a:rPr lang="en-US" sz="2800" dirty="0">
                <a:solidFill>
                  <a:srgbClr val="FF0000"/>
                </a:solidFill>
                <a:latin typeface="NikoshBAN" panose="02000000000000000000" pitchFamily="2" charset="0"/>
                <a:cs typeface="NikoshBAN" panose="02000000000000000000" pitchFamily="2" charset="0"/>
              </a:rPr>
              <a:t>-</a:t>
            </a:r>
            <a:r>
              <a:rPr lang="bn-IN" sz="2800" dirty="0">
                <a:solidFill>
                  <a:srgbClr val="FF0000"/>
                </a:solidFill>
                <a:latin typeface="NikoshBAN" panose="02000000000000000000" pitchFamily="2" charset="0"/>
                <a:cs typeface="NikoshBAN" panose="02000000000000000000" pitchFamily="2" charset="0"/>
              </a:rPr>
              <a:t> </a:t>
            </a:r>
            <a:endParaRPr lang="en-US" sz="3600" dirty="0">
              <a:solidFill>
                <a:srgbClr val="FF0000"/>
              </a:solidFill>
            </a:endParaRPr>
          </a:p>
        </p:txBody>
      </p:sp>
    </p:spTree>
    <p:extLst>
      <p:ext uri="{BB962C8B-B14F-4D97-AF65-F5344CB8AC3E}">
        <p14:creationId xmlns:p14="http://schemas.microsoft.com/office/powerpoint/2010/main" val="1272933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FF0FD66-A588-40DB-9283-E4843EC297F1}"/>
              </a:ext>
            </a:extLst>
          </p:cNvPr>
          <p:cNvSpPr txBox="1"/>
          <p:nvPr/>
        </p:nvSpPr>
        <p:spPr>
          <a:xfrm>
            <a:off x="0" y="675103"/>
            <a:ext cx="12192000" cy="6186309"/>
          </a:xfrm>
          <a:prstGeom prst="rect">
            <a:avLst/>
          </a:prstGeom>
          <a:noFill/>
        </p:spPr>
        <p:txBody>
          <a:bodyPr wrap="square">
            <a:spAutoFit/>
          </a:bodyPr>
          <a:lstStyle/>
          <a:p>
            <a:r>
              <a:rPr lang="as-IN" sz="3600" b="1" dirty="0">
                <a:latin typeface="NikoshBAN" panose="02000000000000000000" pitchFamily="2" charset="0"/>
                <a:cs typeface="NikoshBAN" panose="02000000000000000000" pitchFamily="2" charset="0"/>
              </a:rPr>
              <a:t>গল্পগুচ্ছ</a:t>
            </a:r>
            <a:r>
              <a:rPr lang="as-IN" sz="3600" dirty="0">
                <a:latin typeface="NikoshBAN" panose="02000000000000000000" pitchFamily="2" charset="0"/>
                <a:cs typeface="NikoshBAN" panose="02000000000000000000" pitchFamily="2" charset="0"/>
              </a:rPr>
              <a:t> কবিগুরু </a:t>
            </a:r>
            <a:r>
              <a:rPr lang="as-IN" sz="3600" u="sng" dirty="0">
                <a:latin typeface="NikoshBAN" panose="02000000000000000000" pitchFamily="2" charset="0"/>
                <a:cs typeface="NikoshBAN" panose="02000000000000000000" pitchFamily="2" charset="0"/>
                <a:hlinkClick r:id="rId2" tooltip="রবীন্দ্রনাথ ঠাকুর"/>
              </a:rPr>
              <a:t>রবীন্দ্রনাথ ঠাকুরের</a:t>
            </a:r>
            <a:r>
              <a:rPr lang="as-IN" sz="3600" u="sng" dirty="0">
                <a:latin typeface="NikoshBAN" panose="02000000000000000000" pitchFamily="2" charset="0"/>
                <a:cs typeface="NikoshBAN" panose="02000000000000000000" pitchFamily="2" charset="0"/>
              </a:rPr>
              <a:t> </a:t>
            </a:r>
            <a:r>
              <a:rPr lang="as-IN" sz="3600" u="sng" dirty="0">
                <a:latin typeface="NikoshBAN" panose="02000000000000000000" pitchFamily="2" charset="0"/>
                <a:cs typeface="NikoshBAN" panose="02000000000000000000" pitchFamily="2" charset="0"/>
                <a:hlinkClick r:id="rId3" tooltip="ছোটগল্প"/>
              </a:rPr>
              <a:t>ছোটগল্পের</a:t>
            </a:r>
            <a:r>
              <a:rPr lang="as-IN" sz="3600" u="sng"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সংকলন। কবি ১২৯৮ থেকে ১৩১০ বঙ্গাব্দের মধ্যে বেশিরভাগ গল্প লিখেছেন।</a:t>
            </a:r>
            <a:r>
              <a:rPr lang="bn-IN" sz="3600" baseline="300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অখণ্ড সংস্করণে মোট ৯১টি গল্প রয়েছে।</a:t>
            </a:r>
            <a:endParaRPr lang="bn-IN" sz="3600" dirty="0">
              <a:latin typeface="NikoshBAN" panose="02000000000000000000" pitchFamily="2" charset="0"/>
              <a:cs typeface="NikoshBAN" panose="02000000000000000000" pitchFamily="2" charset="0"/>
            </a:endParaRPr>
          </a:p>
          <a:p>
            <a:r>
              <a:rPr lang="as-IN" sz="3600" dirty="0">
                <a:latin typeface="NikoshBAN" panose="02000000000000000000" pitchFamily="2" charset="0"/>
                <a:cs typeface="NikoshBAN" panose="02000000000000000000" pitchFamily="2" charset="0"/>
              </a:rPr>
              <a:t>রবীন্দ্রনাথ ঠাকুরের গল্পসমূহ বিভিন্ন সময়ে বিভিন্ন পত্রিকায় প্রকাশিত হয়। </a:t>
            </a:r>
            <a:r>
              <a:rPr lang="bn-IN" altLang="en-US" sz="3600" dirty="0">
                <a:latin typeface="NikoshBAN" panose="02000000000000000000" pitchFamily="2" charset="0"/>
                <a:cs typeface="NikoshBAN" panose="02000000000000000000" pitchFamily="2" charset="0"/>
              </a:rPr>
              <a:t>তাঁর</a:t>
            </a:r>
            <a:r>
              <a:rPr lang="as-IN" sz="3600" dirty="0">
                <a:latin typeface="NikoshBAN" panose="02000000000000000000" pitchFamily="2" charset="0"/>
                <a:cs typeface="NikoshBAN" panose="02000000000000000000" pitchFamily="2" charset="0"/>
              </a:rPr>
              <a:t> প্রথম ছোটগল্প </a:t>
            </a:r>
            <a:r>
              <a:rPr lang="as-IN" sz="3600" i="1" dirty="0">
                <a:latin typeface="NikoshBAN" panose="02000000000000000000" pitchFamily="2" charset="0"/>
                <a:cs typeface="NikoshBAN" panose="02000000000000000000" pitchFamily="2" charset="0"/>
                <a:hlinkClick r:id="rId4" tooltip="ভিখারিণী"/>
              </a:rPr>
              <a:t>ভিখারিণী</a:t>
            </a:r>
            <a:r>
              <a:rPr lang="as-IN"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ভারতী</a:t>
            </a:r>
            <a:r>
              <a:rPr lang="bn-IN"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 পত্রিকায় ১৮৭৪ সালে প্রকাশিত হয়। পরবর্তী</a:t>
            </a:r>
            <a:r>
              <a:rPr lang="bn-IN" sz="3600" dirty="0">
                <a:latin typeface="NikoshBAN" panose="02000000000000000000" pitchFamily="2" charset="0"/>
                <a:cs typeface="NikoshBAN" panose="02000000000000000000" pitchFamily="2" charset="0"/>
              </a:rPr>
              <a:t>কালে</a:t>
            </a:r>
            <a:r>
              <a:rPr lang="as-IN" sz="3600" dirty="0">
                <a:latin typeface="NikoshBAN" panose="02000000000000000000" pitchFamily="2" charset="0"/>
                <a:cs typeface="NikoshBAN" panose="02000000000000000000" pitchFamily="2" charset="0"/>
              </a:rPr>
              <a:t> ১৮৮৪-৮৫ সালে </a:t>
            </a:r>
            <a:r>
              <a:rPr lang="as-IN" sz="3600" i="1" dirty="0">
                <a:latin typeface="NikoshBAN" panose="02000000000000000000" pitchFamily="2" charset="0"/>
                <a:cs typeface="NikoshBAN" panose="02000000000000000000" pitchFamily="2" charset="0"/>
                <a:hlinkClick r:id="rId5" tooltip="ঘাটের কথা (পাতার অস্তিত্ব নেই)"/>
              </a:rPr>
              <a:t>ঘাটের কথা</a:t>
            </a:r>
            <a:r>
              <a:rPr lang="as-IN" sz="3600" dirty="0">
                <a:latin typeface="NikoshBAN" panose="02000000000000000000" pitchFamily="2" charset="0"/>
                <a:cs typeface="NikoshBAN" panose="02000000000000000000" pitchFamily="2" charset="0"/>
              </a:rPr>
              <a:t>, </a:t>
            </a:r>
            <a:r>
              <a:rPr lang="as-IN" sz="3600" i="1" dirty="0">
                <a:latin typeface="NikoshBAN" panose="02000000000000000000" pitchFamily="2" charset="0"/>
                <a:cs typeface="NikoshBAN" panose="02000000000000000000" pitchFamily="2" charset="0"/>
                <a:hlinkClick r:id="rId6" tooltip="রাজপথের কথা (পাতার অস্তিত্ব নেই)"/>
              </a:rPr>
              <a:t>রাজপথের কথা</a:t>
            </a:r>
            <a:r>
              <a:rPr lang="as-IN" sz="3600" dirty="0">
                <a:latin typeface="NikoshBAN" panose="02000000000000000000" pitchFamily="2" charset="0"/>
                <a:cs typeface="NikoshBAN" panose="02000000000000000000" pitchFamily="2" charset="0"/>
              </a:rPr>
              <a:t> ও </a:t>
            </a:r>
            <a:r>
              <a:rPr lang="as-IN" sz="3600" i="1" dirty="0">
                <a:latin typeface="NikoshBAN" panose="02000000000000000000" pitchFamily="2" charset="0"/>
                <a:cs typeface="NikoshBAN" panose="02000000000000000000" pitchFamily="2" charset="0"/>
                <a:hlinkClick r:id="rId7" tooltip="মুকুট (গল্পগুচ্ছ) (পাতার অস্তিত্ব নেই)"/>
              </a:rPr>
              <a:t>মুকুট</a:t>
            </a:r>
            <a:r>
              <a:rPr lang="as-IN"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প্রকাশিত </a:t>
            </a:r>
            <a:r>
              <a:rPr lang="as-IN" sz="3600" dirty="0">
                <a:latin typeface="NikoshBAN" panose="02000000000000000000" pitchFamily="2" charset="0"/>
                <a:cs typeface="NikoshBAN" panose="02000000000000000000" pitchFamily="2" charset="0"/>
              </a:rPr>
              <a:t>হলেও </a:t>
            </a:r>
            <a:r>
              <a:rPr lang="bn-IN" altLang="en-US" sz="3600" dirty="0">
                <a:latin typeface="NikoshBAN" panose="02000000000000000000" pitchFamily="2" charset="0"/>
                <a:cs typeface="NikoshBAN" panose="02000000000000000000" pitchFamily="2" charset="0"/>
              </a:rPr>
              <a:t>তাঁর </a:t>
            </a:r>
            <a:r>
              <a:rPr lang="as-IN" sz="3600" dirty="0">
                <a:latin typeface="NikoshBAN" panose="02000000000000000000" pitchFamily="2" charset="0"/>
                <a:cs typeface="NikoshBAN" panose="02000000000000000000" pitchFamily="2" charset="0"/>
              </a:rPr>
              <a:t>প্রথম সার্থক ছোটগল্প </a:t>
            </a:r>
            <a:r>
              <a:rPr lang="as-IN" sz="3600" i="1" dirty="0" smtClean="0">
                <a:latin typeface="NikoshBAN" panose="02000000000000000000" pitchFamily="2" charset="0"/>
                <a:cs typeface="NikoshBAN" panose="02000000000000000000" pitchFamily="2" charset="0"/>
                <a:hlinkClick r:id="rId8" tooltip="দেনা-পাওনা (পাতার অস্তিত্ব নেই)"/>
              </a:rPr>
              <a:t>দেনা-পাওনা</a:t>
            </a:r>
            <a:r>
              <a:rPr lang="en-US" sz="3600" i="1"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গল্পটি </a:t>
            </a:r>
            <a:r>
              <a:rPr lang="as-IN" sz="3600" dirty="0">
                <a:latin typeface="NikoshBAN" panose="02000000000000000000" pitchFamily="2" charset="0"/>
                <a:cs typeface="NikoshBAN" panose="02000000000000000000" pitchFamily="2" charset="0"/>
                <a:hlinkClick r:id="rId9" tooltip="হিতবাদী"/>
              </a:rPr>
              <a:t>হিতবাদী</a:t>
            </a:r>
            <a:r>
              <a:rPr lang="as-IN" sz="3600" dirty="0">
                <a:latin typeface="NikoshBAN" panose="02000000000000000000" pitchFamily="2" charset="0"/>
                <a:cs typeface="NikoshBAN" panose="02000000000000000000" pitchFamily="2" charset="0"/>
              </a:rPr>
              <a:t> পত্রিকায় প্রকাশিত হয়। ১৯১৪ সালে নারীর ব্যক্তিত্বের মহিমা, অধিকার সচেতনতা, মর্যাদাবোধ চিত্রায়িত করেন </a:t>
            </a:r>
            <a:r>
              <a:rPr lang="as-IN" sz="3600" i="1" dirty="0">
                <a:latin typeface="NikoshBAN" panose="02000000000000000000" pitchFamily="2" charset="0"/>
                <a:cs typeface="NikoshBAN" panose="02000000000000000000" pitchFamily="2" charset="0"/>
                <a:hlinkClick r:id="rId10" tooltip="হৈমন্তী (পাতার অস্তিত্ব নেই)"/>
              </a:rPr>
              <a:t>হৈমন্তী</a:t>
            </a:r>
            <a:r>
              <a:rPr lang="as-IN" sz="3600" dirty="0">
                <a:latin typeface="NikoshBAN" panose="02000000000000000000" pitchFamily="2" charset="0"/>
                <a:cs typeface="NikoshBAN" panose="02000000000000000000" pitchFamily="2" charset="0"/>
              </a:rPr>
              <a:t>, </a:t>
            </a:r>
            <a:r>
              <a:rPr lang="as-IN" sz="3600" i="1" dirty="0">
                <a:latin typeface="NikoshBAN" panose="02000000000000000000" pitchFamily="2" charset="0"/>
                <a:cs typeface="NikoshBAN" panose="02000000000000000000" pitchFamily="2" charset="0"/>
                <a:hlinkClick r:id="rId11" tooltip="অপরিচিতা (পাতার অস্তিত্ব নেই)"/>
              </a:rPr>
              <a:t>অপরিচিতা</a:t>
            </a:r>
            <a:r>
              <a:rPr lang="as-IN" sz="3600" dirty="0">
                <a:latin typeface="NikoshBAN" panose="02000000000000000000" pitchFamily="2" charset="0"/>
                <a:cs typeface="NikoshBAN" panose="02000000000000000000" pitchFamily="2" charset="0"/>
              </a:rPr>
              <a:t> ও </a:t>
            </a:r>
            <a:r>
              <a:rPr lang="as-IN" sz="3600" i="1" dirty="0">
                <a:latin typeface="NikoshBAN" panose="02000000000000000000" pitchFamily="2" charset="0"/>
                <a:cs typeface="NikoshBAN" panose="02000000000000000000" pitchFamily="2" charset="0"/>
                <a:hlinkClick r:id="rId12" tooltip="স্ত্রীর পত্র (পাতার অস্তিত্ব নেই)"/>
              </a:rPr>
              <a:t>স্ত্রীর পত্র</a:t>
            </a:r>
            <a:r>
              <a:rPr lang="as-IN" sz="3600" dirty="0">
                <a:latin typeface="NikoshBAN" panose="02000000000000000000" pitchFamily="2" charset="0"/>
                <a:cs typeface="NikoshBAN" panose="02000000000000000000" pitchFamily="2" charset="0"/>
              </a:rPr>
              <a:t> গল্পসমূহে</a:t>
            </a:r>
            <a:r>
              <a:rPr lang="bn-IN" sz="3600"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0" y="0"/>
            <a:ext cx="2438400" cy="646331"/>
          </a:xfrm>
          <a:prstGeom prst="rect">
            <a:avLst/>
          </a:prstGeom>
        </p:spPr>
        <p:txBody>
          <a:bodyPr wrap="square">
            <a:spAutoFit/>
          </a:bodyPr>
          <a:lstStyle/>
          <a:p>
            <a:r>
              <a:rPr lang="bn-IN" sz="3600" b="1" dirty="0">
                <a:solidFill>
                  <a:srgbClr val="FF0000"/>
                </a:solidFill>
                <a:latin typeface="NikoshBAN" panose="02000000000000000000" pitchFamily="2" charset="0"/>
                <a:cs typeface="NikoshBAN" panose="02000000000000000000" pitchFamily="2" charset="0"/>
              </a:rPr>
              <a:t>ছোটগল্প</a:t>
            </a:r>
            <a:r>
              <a:rPr lang="bn-IN" sz="2800" dirty="0">
                <a:solidFill>
                  <a:srgbClr val="FF0000"/>
                </a:solidFill>
                <a:latin typeface="NikoshBAN" panose="02000000000000000000" pitchFamily="2" charset="0"/>
                <a:cs typeface="NikoshBAN" panose="02000000000000000000" pitchFamily="2" charset="0"/>
              </a:rPr>
              <a:t> </a:t>
            </a:r>
            <a:r>
              <a:rPr lang="en-US" sz="2800" dirty="0">
                <a:solidFill>
                  <a:srgbClr val="FF0000"/>
                </a:solidFill>
                <a:latin typeface="NikoshBAN" panose="02000000000000000000" pitchFamily="2" charset="0"/>
                <a:cs typeface="NikoshBAN" panose="02000000000000000000" pitchFamily="2" charset="0"/>
              </a:rPr>
              <a:t>-</a:t>
            </a:r>
            <a:r>
              <a:rPr lang="bn-IN" sz="2800" dirty="0">
                <a:solidFill>
                  <a:srgbClr val="FF0000"/>
                </a:solidFill>
                <a:latin typeface="NikoshBAN" panose="02000000000000000000" pitchFamily="2" charset="0"/>
                <a:cs typeface="NikoshBAN" panose="02000000000000000000" pitchFamily="2" charset="0"/>
              </a:rPr>
              <a:t> </a:t>
            </a:r>
            <a:endParaRPr lang="en-US" sz="3600" dirty="0">
              <a:solidFill>
                <a:srgbClr val="FF0000"/>
              </a:solidFill>
            </a:endParaRPr>
          </a:p>
        </p:txBody>
      </p:sp>
    </p:spTree>
    <p:extLst>
      <p:ext uri="{BB962C8B-B14F-4D97-AF65-F5344CB8AC3E}">
        <p14:creationId xmlns:p14="http://schemas.microsoft.com/office/powerpoint/2010/main" val="1437468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3923"/>
            <a:ext cx="12192000" cy="6186309"/>
          </a:xfrm>
          <a:prstGeom prst="rect">
            <a:avLst/>
          </a:prstGeom>
        </p:spPr>
        <p:txBody>
          <a:bodyPr wrap="square">
            <a:spAutoFit/>
          </a:bodyPr>
          <a:lstStyle/>
          <a:p>
            <a:r>
              <a:rPr lang="as-IN" sz="3600" b="1" dirty="0">
                <a:latin typeface="Roboto"/>
              </a:rPr>
              <a:t>চারিত্রিক বৈশিষ্ট্য অনুসারে ছ</a:t>
            </a:r>
            <a:r>
              <a:rPr lang="bn-IN" sz="3600" b="1" dirty="0" smtClean="0">
                <a:latin typeface="Roboto"/>
              </a:rPr>
              <a:t>ো</a:t>
            </a:r>
            <a:r>
              <a:rPr lang="as-IN" sz="3600" b="1" dirty="0" smtClean="0">
                <a:latin typeface="Roboto"/>
              </a:rPr>
              <a:t>টগল্প </a:t>
            </a:r>
            <a:r>
              <a:rPr lang="as-IN" sz="3600" b="1" dirty="0">
                <a:latin typeface="Roboto"/>
              </a:rPr>
              <a:t>বহুপ্রকার হতে পারে। সাধারণত শ্রেণিবিভাগ হিসেবে </a:t>
            </a:r>
            <a:r>
              <a:rPr lang="as-IN" sz="3600" b="1" dirty="0" smtClean="0">
                <a:latin typeface="Roboto"/>
              </a:rPr>
              <a:t>এগুল</a:t>
            </a:r>
            <a:r>
              <a:rPr lang="bn-IN" sz="3600" b="1" dirty="0" smtClean="0">
                <a:latin typeface="Roboto"/>
              </a:rPr>
              <a:t>ো</a:t>
            </a:r>
            <a:r>
              <a:rPr lang="as-IN" sz="3600" b="1" dirty="0" smtClean="0">
                <a:latin typeface="Roboto"/>
              </a:rPr>
              <a:t>কে </a:t>
            </a:r>
            <a:r>
              <a:rPr lang="as-IN" sz="3600" b="1" dirty="0">
                <a:latin typeface="Roboto"/>
              </a:rPr>
              <a:t>উল্লেখ করা যায় : ১. প্রেমবিষয়ক, ২. সামাজিক, ৩. প্রকৃতি ও মানুষ সম্পর্কে, ৪. অতিপ্রাকৃত কাহিনী, ৫, হাস্যরসাত্মক, </a:t>
            </a:r>
            <a:endParaRPr lang="bn-IN" sz="3600" b="1" dirty="0" smtClean="0">
              <a:latin typeface="Roboto"/>
            </a:endParaRPr>
          </a:p>
          <a:p>
            <a:r>
              <a:rPr lang="as-IN" sz="3600" b="1" dirty="0" smtClean="0">
                <a:latin typeface="Roboto"/>
              </a:rPr>
              <a:t>৬</a:t>
            </a:r>
            <a:r>
              <a:rPr lang="as-IN" sz="3600" b="1" dirty="0">
                <a:latin typeface="Roboto"/>
              </a:rPr>
              <a:t>. উদ্ভট কল্পনাশ্রয়ী, ৭</a:t>
            </a:r>
            <a:r>
              <a:rPr lang="as-IN" sz="3600" b="1" dirty="0" smtClean="0">
                <a:latin typeface="Roboto"/>
              </a:rPr>
              <a:t>. </a:t>
            </a:r>
            <a:r>
              <a:rPr lang="as-IN" sz="3600" b="1" dirty="0">
                <a:latin typeface="Roboto"/>
              </a:rPr>
              <a:t>প্রতীকধর্মী, ৮. ঐতিহাসিক, </a:t>
            </a:r>
            <a:endParaRPr lang="bn-IN" sz="3600" b="1" dirty="0" smtClean="0">
              <a:latin typeface="Roboto"/>
            </a:endParaRPr>
          </a:p>
          <a:p>
            <a:r>
              <a:rPr lang="as-IN" sz="3600" b="1" dirty="0" smtClean="0">
                <a:latin typeface="Roboto"/>
              </a:rPr>
              <a:t>৯</a:t>
            </a:r>
            <a:r>
              <a:rPr lang="as-IN" sz="3600" b="1" dirty="0">
                <a:latin typeface="Roboto"/>
              </a:rPr>
              <a:t>. বিজ্ঞানভিত্তিক, ১০. গার্হস্থ্য বিষয়ক, ১১. মনস্তাত্ত্বিক, </a:t>
            </a:r>
            <a:endParaRPr lang="bn-IN" sz="3600" b="1" dirty="0" smtClean="0">
              <a:latin typeface="Roboto"/>
            </a:endParaRPr>
          </a:p>
          <a:p>
            <a:r>
              <a:rPr lang="as-IN" sz="3600" b="1" dirty="0" smtClean="0">
                <a:latin typeface="Roboto"/>
              </a:rPr>
              <a:t>১২</a:t>
            </a:r>
            <a:r>
              <a:rPr lang="as-IN" sz="3600" b="1" dirty="0">
                <a:latin typeface="Roboto"/>
              </a:rPr>
              <a:t>. মনুষ্যেতর প্রাণিজগৎ, ১৩, বাস্তবনিষ্ঠ, </a:t>
            </a:r>
            <a:endParaRPr lang="bn-IN" sz="3600" b="1" dirty="0" smtClean="0">
              <a:latin typeface="Roboto"/>
            </a:endParaRPr>
          </a:p>
          <a:p>
            <a:r>
              <a:rPr lang="as-IN" sz="3600" b="1" dirty="0" smtClean="0">
                <a:latin typeface="Roboto"/>
              </a:rPr>
              <a:t>১৪</a:t>
            </a:r>
            <a:r>
              <a:rPr lang="as-IN" sz="3600" b="1" dirty="0">
                <a:latin typeface="Roboto"/>
              </a:rPr>
              <a:t>. </a:t>
            </a:r>
            <a:r>
              <a:rPr lang="as-IN" sz="3600" b="1" dirty="0" smtClean="0">
                <a:latin typeface="Roboto"/>
              </a:rPr>
              <a:t>গ</a:t>
            </a:r>
            <a:r>
              <a:rPr lang="bn-IN" sz="3600" b="1" dirty="0" smtClean="0">
                <a:latin typeface="Roboto"/>
              </a:rPr>
              <a:t>ো</a:t>
            </a:r>
            <a:r>
              <a:rPr lang="as-IN" sz="3600" b="1" dirty="0" smtClean="0">
                <a:latin typeface="Roboto"/>
              </a:rPr>
              <a:t>য়েন্দাকাহিনী </a:t>
            </a:r>
            <a:r>
              <a:rPr lang="as-IN" sz="3600" b="1" dirty="0">
                <a:latin typeface="Roboto"/>
              </a:rPr>
              <a:t>বা ডিটেকটিভ গল্প, </a:t>
            </a:r>
            <a:r>
              <a:rPr lang="bn-IN" sz="3600" b="1" dirty="0" smtClean="0">
                <a:latin typeface="Roboto"/>
              </a:rPr>
              <a:t> </a:t>
            </a:r>
            <a:r>
              <a:rPr lang="as-IN" sz="3600" b="1" dirty="0" smtClean="0">
                <a:latin typeface="Roboto"/>
              </a:rPr>
              <a:t>১৫</a:t>
            </a:r>
            <a:r>
              <a:rPr lang="as-IN" sz="3600" b="1" dirty="0">
                <a:latin typeface="Roboto"/>
              </a:rPr>
              <a:t>. বিদেশি পটভূমিকায় রচিত গল্প। </a:t>
            </a:r>
            <a:r>
              <a:rPr lang="as-IN" sz="3600" b="1" dirty="0">
                <a:solidFill>
                  <a:srgbClr val="7030A0"/>
                </a:solidFill>
                <a:latin typeface="Roboto"/>
              </a:rPr>
              <a:t>আমাদের জন্য গর্বের বিষয় এটাই যে, বাংলা ভাষায় </a:t>
            </a:r>
            <a:r>
              <a:rPr lang="as-IN" sz="3600" b="1" dirty="0" smtClean="0">
                <a:solidFill>
                  <a:srgbClr val="7030A0"/>
                </a:solidFill>
                <a:latin typeface="Roboto"/>
              </a:rPr>
              <a:t>উপর</a:t>
            </a:r>
            <a:r>
              <a:rPr lang="bn-IN" sz="3600" b="1" dirty="0" smtClean="0">
                <a:solidFill>
                  <a:srgbClr val="7030A0"/>
                </a:solidFill>
                <a:latin typeface="Roboto"/>
              </a:rPr>
              <a:t>ো</a:t>
            </a:r>
            <a:r>
              <a:rPr lang="as-IN" sz="3600" b="1" dirty="0" smtClean="0">
                <a:solidFill>
                  <a:srgbClr val="7030A0"/>
                </a:solidFill>
                <a:latin typeface="Roboto"/>
              </a:rPr>
              <a:t>ক্ত </a:t>
            </a:r>
            <a:r>
              <a:rPr lang="as-IN" sz="3600" b="1" dirty="0">
                <a:solidFill>
                  <a:srgbClr val="7030A0"/>
                </a:solidFill>
                <a:latin typeface="Roboto"/>
              </a:rPr>
              <a:t>সব ক'টি শ্রেণির গল্পই বাঙালি গল্পলেখকবৃন্দ লিখে গেছেন ও </a:t>
            </a:r>
            <a:r>
              <a:rPr lang="as-IN" sz="3600" b="1" dirty="0" smtClean="0">
                <a:solidFill>
                  <a:srgbClr val="7030A0"/>
                </a:solidFill>
                <a:latin typeface="Roboto"/>
              </a:rPr>
              <a:t>এখন</a:t>
            </a:r>
            <a:r>
              <a:rPr lang="bn-IN" sz="3600" b="1" dirty="0" smtClean="0">
                <a:solidFill>
                  <a:srgbClr val="7030A0"/>
                </a:solidFill>
                <a:latin typeface="Roboto"/>
              </a:rPr>
              <a:t>ো</a:t>
            </a:r>
            <a:r>
              <a:rPr lang="as-IN" sz="3600" b="1" dirty="0" smtClean="0">
                <a:solidFill>
                  <a:srgbClr val="7030A0"/>
                </a:solidFill>
                <a:latin typeface="Roboto"/>
              </a:rPr>
              <a:t> </a:t>
            </a:r>
            <a:r>
              <a:rPr lang="as-IN" sz="3600" b="1" dirty="0">
                <a:solidFill>
                  <a:srgbClr val="7030A0"/>
                </a:solidFill>
                <a:latin typeface="Roboto"/>
              </a:rPr>
              <a:t>লিখছেন।</a:t>
            </a:r>
            <a:endParaRPr lang="en-US" sz="3600" b="1" dirty="0">
              <a:solidFill>
                <a:srgbClr val="7030A0"/>
              </a:solidFill>
            </a:endParaRPr>
          </a:p>
        </p:txBody>
      </p:sp>
      <p:sp>
        <p:nvSpPr>
          <p:cNvPr id="3" name="Rectangle 2"/>
          <p:cNvSpPr/>
          <p:nvPr/>
        </p:nvSpPr>
        <p:spPr>
          <a:xfrm>
            <a:off x="31845" y="-1936"/>
            <a:ext cx="2330355" cy="646331"/>
          </a:xfrm>
          <a:prstGeom prst="rect">
            <a:avLst/>
          </a:prstGeom>
        </p:spPr>
        <p:txBody>
          <a:bodyPr wrap="square">
            <a:spAutoFit/>
          </a:bodyPr>
          <a:lstStyle/>
          <a:p>
            <a:r>
              <a:rPr lang="bn-IN" sz="3600" b="1" dirty="0">
                <a:solidFill>
                  <a:srgbClr val="FF0000"/>
                </a:solidFill>
                <a:latin typeface="NikoshBAN" panose="02000000000000000000" pitchFamily="2" charset="0"/>
                <a:cs typeface="NikoshBAN" panose="02000000000000000000" pitchFamily="2" charset="0"/>
              </a:rPr>
              <a:t>ছোটগল্প</a:t>
            </a:r>
            <a:r>
              <a:rPr lang="bn-IN" sz="2800" dirty="0">
                <a:solidFill>
                  <a:srgbClr val="FF0000"/>
                </a:solidFill>
                <a:latin typeface="NikoshBAN" panose="02000000000000000000" pitchFamily="2" charset="0"/>
                <a:cs typeface="NikoshBAN" panose="02000000000000000000" pitchFamily="2" charset="0"/>
              </a:rPr>
              <a:t> </a:t>
            </a:r>
            <a:r>
              <a:rPr lang="en-US" sz="2800" dirty="0">
                <a:solidFill>
                  <a:srgbClr val="FF0000"/>
                </a:solidFill>
                <a:latin typeface="NikoshBAN" panose="02000000000000000000" pitchFamily="2" charset="0"/>
                <a:cs typeface="NikoshBAN" panose="02000000000000000000" pitchFamily="2" charset="0"/>
              </a:rPr>
              <a:t>-</a:t>
            </a:r>
            <a:r>
              <a:rPr lang="bn-IN" sz="2800" dirty="0">
                <a:solidFill>
                  <a:srgbClr val="FF0000"/>
                </a:solidFill>
                <a:latin typeface="NikoshBAN" panose="02000000000000000000" pitchFamily="2" charset="0"/>
                <a:cs typeface="NikoshBAN" panose="02000000000000000000" pitchFamily="2" charset="0"/>
              </a:rPr>
              <a:t> </a:t>
            </a:r>
            <a:endParaRPr lang="en-US" sz="3600" dirty="0">
              <a:solidFill>
                <a:srgbClr val="FF0000"/>
              </a:solidFill>
            </a:endParaRPr>
          </a:p>
        </p:txBody>
      </p:sp>
    </p:spTree>
    <p:extLst>
      <p:ext uri="{BB962C8B-B14F-4D97-AF65-F5344CB8AC3E}">
        <p14:creationId xmlns:p14="http://schemas.microsoft.com/office/powerpoint/2010/main" val="1682370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34" y="2362200"/>
            <a:ext cx="12192000" cy="4524315"/>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উপন্যাস  </a:t>
            </a:r>
            <a:r>
              <a:rPr lang="en-US" sz="3600" b="1" dirty="0" err="1" smtClean="0">
                <a:latin typeface="NikoshBAN" panose="02000000000000000000" pitchFamily="2" charset="0"/>
                <a:cs typeface="NikoshBAN" panose="02000000000000000000" pitchFamily="2" charset="0"/>
              </a:rPr>
              <a:t>সাহিত্যের</a:t>
            </a:r>
            <a:r>
              <a:rPr lang="en-US" sz="3600" b="1" dirty="0" smtClean="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শাখা</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প্রশাখার</a:t>
            </a:r>
            <a:r>
              <a:rPr lang="bn-IN" sz="3600" b="1" dirty="0">
                <a:latin typeface="NikoshBAN" panose="02000000000000000000" pitchFamily="2" charset="0"/>
                <a:cs typeface="NikoshBAN" panose="02000000000000000000" pitchFamily="2" charset="0"/>
              </a:rPr>
              <a:t> মধ্যে </a:t>
            </a:r>
            <a:r>
              <a:rPr lang="bn-IN" sz="3600" b="1" dirty="0" smtClean="0">
                <a:latin typeface="NikoshBAN" panose="02000000000000000000" pitchFamily="2" charset="0"/>
                <a:cs typeface="NikoshBAN" panose="02000000000000000000" pitchFamily="2" charset="0"/>
              </a:rPr>
              <a:t>উপন্যাস</a:t>
            </a:r>
            <a:endParaRPr lang="en-US" sz="3600" b="1" dirty="0" smtClean="0">
              <a:latin typeface="NikoshBAN" panose="02000000000000000000" pitchFamily="2" charset="0"/>
              <a:cs typeface="NikoshBAN" panose="02000000000000000000" pitchFamily="2" charset="0"/>
            </a:endParaRPr>
          </a:p>
          <a:p>
            <a:r>
              <a:rPr lang="bn-IN" sz="3600" b="1" dirty="0" smtClean="0">
                <a:latin typeface="NikoshBAN" panose="02000000000000000000" pitchFamily="2" charset="0"/>
                <a:cs typeface="NikoshBAN" panose="02000000000000000000" pitchFamily="2" charset="0"/>
              </a:rPr>
              <a:t>অন্যতম</a:t>
            </a:r>
            <a:r>
              <a:rPr lang="bn-IN" sz="3600" b="1" dirty="0">
                <a:latin typeface="NikoshBAN" panose="02000000000000000000" pitchFamily="2" charset="0"/>
                <a:cs typeface="NikoshBAN" panose="02000000000000000000" pitchFamily="2" charset="0"/>
              </a:rPr>
              <a:t>। শুধু তাই নয়, পাঠক সমসজে  উপন্যাসই সর্বাধিক বহুল পঠিত ও জনপ্রিয়তার শীর্ষ।উপন্যাসে কোন একটি কাহিনী বর্ণিত হয়ে থাকে এবং কাহিনী গদ্যে লখিত হয়। ছন্দোবদ্ধ রচনার অনেক পরে যেহেতু গদ্যের আবির্ভাব তাই অপেক্ষাকৃত আধিক কালেই  গদ্যে কাহিনী লেখা হয়েছে, গল্প বা ছোটগল্প, উপন্যাস, রম্যকাহিনী ইত্যাদি।</a:t>
            </a:r>
            <a:endParaRPr lang="en-US" sz="36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851" y="1"/>
            <a:ext cx="1991581" cy="23621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936" y="0"/>
            <a:ext cx="2009772" cy="2362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2212" y="1"/>
            <a:ext cx="2053397" cy="236219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4507" y="1"/>
            <a:ext cx="2340433" cy="2362199"/>
          </a:xfrm>
          <a:prstGeom prst="rect">
            <a:avLst/>
          </a:prstGeom>
        </p:spPr>
      </p:pic>
      <p:sp>
        <p:nvSpPr>
          <p:cNvPr id="6" name="Rectangle 5"/>
          <p:cNvSpPr/>
          <p:nvPr/>
        </p:nvSpPr>
        <p:spPr>
          <a:xfrm>
            <a:off x="65027" y="609600"/>
            <a:ext cx="2667000" cy="769441"/>
          </a:xfrm>
          <a:prstGeom prst="rect">
            <a:avLst/>
          </a:prstGeom>
        </p:spPr>
        <p:txBody>
          <a:bodyPr wrap="square">
            <a:spAutoFit/>
          </a:bodyPr>
          <a:lstStyle/>
          <a:p>
            <a:r>
              <a:rPr lang="bn-IN" sz="4400" b="1" dirty="0" smtClean="0">
                <a:solidFill>
                  <a:srgbClr val="FF0000"/>
                </a:solidFill>
                <a:latin typeface="NikoshBAN" panose="02000000000000000000" pitchFamily="2" charset="0"/>
                <a:cs typeface="NikoshBAN" panose="02000000000000000000" pitchFamily="2" charset="0"/>
              </a:rPr>
              <a:t>উপন্যাস</a:t>
            </a:r>
            <a:r>
              <a:rPr lang="en-US" sz="4400" b="1" dirty="0" smtClean="0">
                <a:solidFill>
                  <a:srgbClr val="FF0000"/>
                </a:solidFill>
                <a:latin typeface="NikoshBAN" panose="02000000000000000000" pitchFamily="2" charset="0"/>
                <a:cs typeface="NikoshBAN" panose="02000000000000000000" pitchFamily="2" charset="0"/>
              </a:rPr>
              <a:t>-</a:t>
            </a:r>
            <a:endParaRPr lang="en-US" sz="4400" dirty="0">
              <a:solidFill>
                <a:srgbClr val="FF0000"/>
              </a:solidFill>
            </a:endParaRPr>
          </a:p>
        </p:txBody>
      </p:sp>
    </p:spTree>
    <p:extLst>
      <p:ext uri="{BB962C8B-B14F-4D97-AF65-F5344CB8AC3E}">
        <p14:creationId xmlns:p14="http://schemas.microsoft.com/office/powerpoint/2010/main" val="3663220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6772" y="587257"/>
            <a:ext cx="3720921" cy="1107996"/>
          </a:xfrm>
          <a:prstGeom prst="rect">
            <a:avLst/>
          </a:prstGeom>
          <a:solidFill>
            <a:schemeClr val="tx1"/>
          </a:solidFill>
        </p:spPr>
        <p:txBody>
          <a:bodyPr wrap="square" rtlCol="0">
            <a:spAutoFit/>
          </a:bodyPr>
          <a:lstStyle/>
          <a:p>
            <a:pPr defTabSz="685800">
              <a:defRPr/>
            </a:pPr>
            <a:r>
              <a:rPr lang="en-US" sz="6600" b="1" kern="0" dirty="0" err="1">
                <a:solidFill>
                  <a:srgbClr val="FF0000"/>
                </a:solidFill>
              </a:rPr>
              <a:t>পরিচিতি</a:t>
            </a:r>
            <a:endParaRPr lang="en-US" sz="6600" b="1" kern="0" dirty="0">
              <a:solidFill>
                <a:srgbClr val="FF0000"/>
              </a:solidFill>
            </a:endParaRPr>
          </a:p>
        </p:txBody>
      </p:sp>
      <p:sp>
        <p:nvSpPr>
          <p:cNvPr id="7" name="Rectangle 6">
            <a:extLst>
              <a:ext uri="{FF2B5EF4-FFF2-40B4-BE49-F238E27FC236}">
                <a16:creationId xmlns:a16="http://schemas.microsoft.com/office/drawing/2014/main" xmlns="" id="{5E19F8F6-ED11-46E5-A6B2-CA7CFC58A3C3}"/>
              </a:ext>
            </a:extLst>
          </p:cNvPr>
          <p:cNvSpPr/>
          <p:nvPr/>
        </p:nvSpPr>
        <p:spPr>
          <a:xfrm>
            <a:off x="51179" y="2694740"/>
            <a:ext cx="12140821" cy="4247317"/>
          </a:xfrm>
          <a:prstGeom prst="rect">
            <a:avLst/>
          </a:prstGeom>
          <a:blipFill>
            <a:blip r:embed="rId2"/>
            <a:tile tx="0" ty="0" sx="100000" sy="100000" flip="none" algn="tl"/>
          </a:blipFill>
          <a:ln w="38100">
            <a:solidFill>
              <a:srgbClr val="92D050"/>
            </a:solidFill>
          </a:ln>
        </p:spPr>
        <p:txBody>
          <a:bodyPr wrap="square">
            <a:spAutoFit/>
          </a:bodyPr>
          <a:lstStyle/>
          <a:p>
            <a:pPr>
              <a:lnSpc>
                <a:spcPct val="150000"/>
              </a:lnSpc>
              <a:defRPr/>
            </a:pPr>
            <a:r>
              <a:rPr lang="bn-BD" sz="3600" b="1" i="1" dirty="0">
                <a:ln w="1905"/>
                <a:effectLst>
                  <a:innerShdw blurRad="69850" dist="43180" dir="5400000">
                    <a:srgbClr val="000000">
                      <a:alpha val="65000"/>
                    </a:srgbClr>
                  </a:innerShdw>
                </a:effectLst>
                <a:latin typeface="NikoshBAN"/>
                <a:cs typeface="NikoshBAN" pitchFamily="2" charset="0"/>
              </a:rPr>
              <a:t>মোঃ </a:t>
            </a:r>
            <a:r>
              <a:rPr lang="en-US" sz="3600" b="1" i="1" dirty="0" err="1">
                <a:ln w="1905"/>
                <a:effectLst>
                  <a:innerShdw blurRad="69850" dist="43180" dir="5400000">
                    <a:srgbClr val="000000">
                      <a:alpha val="65000"/>
                    </a:srgbClr>
                  </a:innerShdw>
                </a:effectLst>
                <a:latin typeface="NikoshBAN"/>
                <a:cs typeface="NikoshBAN" pitchFamily="2" charset="0"/>
              </a:rPr>
              <a:t>মোকলেছ</a:t>
            </a:r>
            <a:r>
              <a:rPr lang="en-US" sz="3600" b="1" i="1" dirty="0">
                <a:ln w="1905"/>
                <a:effectLst>
                  <a:innerShdw blurRad="69850" dist="43180" dir="5400000">
                    <a:srgbClr val="000000">
                      <a:alpha val="65000"/>
                    </a:srgbClr>
                  </a:innerShdw>
                </a:effectLst>
                <a:latin typeface="NikoshBAN"/>
                <a:cs typeface="NikoshBAN" pitchFamily="2" charset="0"/>
              </a:rPr>
              <a:t> </a:t>
            </a:r>
            <a:r>
              <a:rPr lang="en-US" sz="3600" b="1" i="1" dirty="0" err="1">
                <a:ln w="1905"/>
                <a:effectLst>
                  <a:innerShdw blurRad="69850" dist="43180" dir="5400000">
                    <a:srgbClr val="000000">
                      <a:alpha val="65000"/>
                    </a:srgbClr>
                  </a:innerShdw>
                </a:effectLst>
                <a:latin typeface="NikoshBAN"/>
                <a:cs typeface="NikoshBAN" pitchFamily="2" charset="0"/>
              </a:rPr>
              <a:t>উদ্দিন</a:t>
            </a:r>
            <a:r>
              <a:rPr lang="en-US" sz="3600" b="1" i="1" dirty="0">
                <a:ln w="1905"/>
                <a:effectLst>
                  <a:innerShdw blurRad="69850" dist="43180" dir="5400000">
                    <a:srgbClr val="000000">
                      <a:alpha val="65000"/>
                    </a:srgbClr>
                  </a:innerShdw>
                </a:effectLst>
                <a:latin typeface="NikoshBAN"/>
                <a:cs typeface="NikoshBAN" pitchFamily="2" charset="0"/>
              </a:rPr>
              <a:t>, </a:t>
            </a:r>
            <a:r>
              <a:rPr lang="bn-BD" sz="3600" b="1" i="1" dirty="0">
                <a:ln w="1905"/>
                <a:effectLst>
                  <a:innerShdw blurRad="69850" dist="43180" dir="5400000">
                    <a:srgbClr val="000000">
                      <a:alpha val="65000"/>
                    </a:srgbClr>
                  </a:innerShdw>
                </a:effectLst>
                <a:latin typeface="NikoshBAN"/>
                <a:cs typeface="NikoshBAN" pitchFamily="2" charset="0"/>
              </a:rPr>
              <a:t>সিনিয়র শিক্ষক</a:t>
            </a:r>
          </a:p>
          <a:p>
            <a:pPr>
              <a:lnSpc>
                <a:spcPct val="150000"/>
              </a:lnSpc>
              <a:defRPr/>
            </a:pPr>
            <a:r>
              <a:rPr lang="en-US" sz="3600" b="1" i="1" dirty="0" err="1">
                <a:ln w="1905"/>
                <a:effectLst>
                  <a:innerShdw blurRad="69850" dist="43180" dir="5400000">
                    <a:srgbClr val="000000">
                      <a:alpha val="65000"/>
                    </a:srgbClr>
                  </a:innerShdw>
                </a:effectLst>
                <a:latin typeface="NikoshBAN"/>
                <a:cs typeface="NikoshBAN" pitchFamily="2" charset="0"/>
              </a:rPr>
              <a:t>নান্দিয়া</a:t>
            </a:r>
            <a:r>
              <a:rPr lang="en-US" sz="3600" b="1" i="1" dirty="0">
                <a:ln w="1905"/>
                <a:effectLst>
                  <a:innerShdw blurRad="69850" dist="43180" dir="5400000">
                    <a:srgbClr val="000000">
                      <a:alpha val="65000"/>
                    </a:srgbClr>
                  </a:innerShdw>
                </a:effectLst>
                <a:latin typeface="NikoshBAN"/>
                <a:cs typeface="NikoshBAN" pitchFamily="2" charset="0"/>
              </a:rPr>
              <a:t> </a:t>
            </a:r>
            <a:r>
              <a:rPr lang="en-US" sz="3600" b="1" i="1" dirty="0" err="1">
                <a:ln w="1905"/>
                <a:effectLst>
                  <a:innerShdw blurRad="69850" dist="43180" dir="5400000">
                    <a:srgbClr val="000000">
                      <a:alpha val="65000"/>
                    </a:srgbClr>
                  </a:innerShdw>
                </a:effectLst>
                <a:latin typeface="NikoshBAN"/>
                <a:cs typeface="NikoshBAN" pitchFamily="2" charset="0"/>
              </a:rPr>
              <a:t>সাঙ্গুন</a:t>
            </a:r>
            <a:r>
              <a:rPr lang="en-US" sz="3600" b="1" i="1" dirty="0">
                <a:ln w="1905"/>
                <a:effectLst>
                  <a:innerShdw blurRad="69850" dist="43180" dir="5400000">
                    <a:srgbClr val="000000">
                      <a:alpha val="65000"/>
                    </a:srgbClr>
                  </a:innerShdw>
                </a:effectLst>
                <a:latin typeface="NikoshBAN"/>
                <a:cs typeface="NikoshBAN" pitchFamily="2" charset="0"/>
              </a:rPr>
              <a:t> </a:t>
            </a:r>
            <a:r>
              <a:rPr lang="bn-BD" sz="3600" b="1" i="1" dirty="0">
                <a:ln w="1905"/>
                <a:effectLst>
                  <a:innerShdw blurRad="69850" dist="43180" dir="5400000">
                    <a:srgbClr val="000000">
                      <a:alpha val="65000"/>
                    </a:srgbClr>
                  </a:innerShdw>
                </a:effectLst>
                <a:latin typeface="NikoshBAN"/>
                <a:cs typeface="NikoshBAN" pitchFamily="2" charset="0"/>
              </a:rPr>
              <a:t>আদর্শ </a:t>
            </a:r>
            <a:r>
              <a:rPr lang="en-US" sz="3600" b="1" i="1" dirty="0" err="1">
                <a:ln w="1905"/>
                <a:effectLst>
                  <a:innerShdw blurRad="69850" dist="43180" dir="5400000">
                    <a:srgbClr val="000000">
                      <a:alpha val="65000"/>
                    </a:srgbClr>
                  </a:innerShdw>
                </a:effectLst>
                <a:latin typeface="NikoshBAN"/>
                <a:cs typeface="NikoshBAN" pitchFamily="2" charset="0"/>
              </a:rPr>
              <a:t>দাখিল</a:t>
            </a:r>
            <a:r>
              <a:rPr lang="en-US" sz="3600" b="1" i="1" dirty="0">
                <a:ln w="1905"/>
                <a:effectLst>
                  <a:innerShdw blurRad="69850" dist="43180" dir="5400000">
                    <a:srgbClr val="000000">
                      <a:alpha val="65000"/>
                    </a:srgbClr>
                  </a:innerShdw>
                </a:effectLst>
                <a:latin typeface="NikoshBAN"/>
                <a:cs typeface="NikoshBAN" pitchFamily="2" charset="0"/>
              </a:rPr>
              <a:t> </a:t>
            </a:r>
            <a:r>
              <a:rPr lang="bn-BD" sz="3600" b="1" i="1" dirty="0">
                <a:ln w="1905"/>
                <a:effectLst>
                  <a:innerShdw blurRad="69850" dist="43180" dir="5400000">
                    <a:srgbClr val="000000">
                      <a:alpha val="65000"/>
                    </a:srgbClr>
                  </a:innerShdw>
                </a:effectLst>
                <a:latin typeface="NikoshBAN"/>
                <a:cs typeface="NikoshBAN" pitchFamily="2" charset="0"/>
              </a:rPr>
              <a:t>মাদ্রাসা</a:t>
            </a:r>
          </a:p>
          <a:p>
            <a:pPr>
              <a:lnSpc>
                <a:spcPct val="150000"/>
              </a:lnSpc>
              <a:defRPr/>
            </a:pPr>
            <a:r>
              <a:rPr lang="en-US" sz="3600" b="1" i="1" dirty="0" err="1">
                <a:ln w="1905"/>
                <a:effectLst>
                  <a:innerShdw blurRad="69850" dist="43180" dir="5400000">
                    <a:srgbClr val="000000">
                      <a:alpha val="65000"/>
                    </a:srgbClr>
                  </a:innerShdw>
                </a:effectLst>
                <a:latin typeface="NikoshBAN"/>
                <a:cs typeface="NikoshBAN" pitchFamily="2" charset="0"/>
              </a:rPr>
              <a:t>শ্রীপুর</a:t>
            </a:r>
            <a:r>
              <a:rPr lang="en-US" sz="3600" b="1" i="1" dirty="0">
                <a:ln w="1905"/>
                <a:effectLst>
                  <a:innerShdw blurRad="69850" dist="43180" dir="5400000">
                    <a:srgbClr val="000000">
                      <a:alpha val="65000"/>
                    </a:srgbClr>
                  </a:innerShdw>
                </a:effectLst>
                <a:latin typeface="NikoshBAN"/>
                <a:cs typeface="NikoshBAN" pitchFamily="2" charset="0"/>
              </a:rPr>
              <a:t>,</a:t>
            </a:r>
            <a:r>
              <a:rPr lang="bn-BD" sz="3600" b="1" i="1" dirty="0">
                <a:ln w="1905"/>
                <a:effectLst>
                  <a:innerShdw blurRad="69850" dist="43180" dir="5400000">
                    <a:srgbClr val="000000">
                      <a:alpha val="65000"/>
                    </a:srgbClr>
                  </a:innerShdw>
                </a:effectLst>
                <a:latin typeface="NikoshBAN"/>
                <a:cs typeface="NikoshBAN" pitchFamily="2" charset="0"/>
              </a:rPr>
              <a:t> </a:t>
            </a:r>
            <a:r>
              <a:rPr lang="en-US" sz="3600" b="1" i="1" dirty="0" err="1">
                <a:ln w="1905"/>
                <a:effectLst>
                  <a:innerShdw blurRad="69850" dist="43180" dir="5400000">
                    <a:srgbClr val="000000">
                      <a:alpha val="65000"/>
                    </a:srgbClr>
                  </a:innerShdw>
                </a:effectLst>
                <a:latin typeface="NikoshBAN"/>
                <a:cs typeface="NikoshBAN" pitchFamily="2" charset="0"/>
              </a:rPr>
              <a:t>গাজীপুর</a:t>
            </a:r>
            <a:r>
              <a:rPr lang="en-US" sz="3600" b="1" i="1" dirty="0">
                <a:ln w="1905"/>
                <a:effectLst>
                  <a:innerShdw blurRad="69850" dist="43180" dir="5400000">
                    <a:srgbClr val="000000">
                      <a:alpha val="65000"/>
                    </a:srgbClr>
                  </a:innerShdw>
                </a:effectLst>
                <a:latin typeface="NikoshBAN"/>
                <a:cs typeface="NikoshBAN" pitchFamily="2" charset="0"/>
              </a:rPr>
              <a:t> ৷</a:t>
            </a:r>
          </a:p>
          <a:p>
            <a:pPr>
              <a:lnSpc>
                <a:spcPct val="150000"/>
              </a:lnSpc>
              <a:defRPr/>
            </a:pPr>
            <a:r>
              <a:rPr lang="en-US" sz="3600" b="1" i="1" dirty="0" err="1">
                <a:ln w="1905"/>
                <a:effectLst>
                  <a:innerShdw blurRad="69850" dist="43180" dir="5400000">
                    <a:srgbClr val="000000">
                      <a:alpha val="65000"/>
                    </a:srgbClr>
                  </a:innerShdw>
                </a:effectLst>
                <a:latin typeface="NikoshBAN"/>
                <a:cs typeface="NikoshBAN" pitchFamily="2" charset="0"/>
              </a:rPr>
              <a:t>মোবাইল</a:t>
            </a:r>
            <a:r>
              <a:rPr lang="en-US" sz="3600" b="1" i="1" dirty="0">
                <a:ln w="1905"/>
                <a:effectLst>
                  <a:innerShdw blurRad="69850" dist="43180" dir="5400000">
                    <a:srgbClr val="000000">
                      <a:alpha val="65000"/>
                    </a:srgbClr>
                  </a:innerShdw>
                </a:effectLst>
                <a:latin typeface="NikoshBAN"/>
                <a:cs typeface="NikoshBAN" pitchFamily="2" charset="0"/>
              </a:rPr>
              <a:t>- 01715202812</a:t>
            </a:r>
          </a:p>
          <a:p>
            <a:pPr>
              <a:lnSpc>
                <a:spcPct val="150000"/>
              </a:lnSpc>
              <a:defRPr/>
            </a:pPr>
            <a:r>
              <a:rPr lang="en-US" sz="3600" b="1" i="1" dirty="0">
                <a:ln w="1905"/>
                <a:effectLst>
                  <a:innerShdw blurRad="69850" dist="43180" dir="5400000">
                    <a:srgbClr val="000000">
                      <a:alpha val="65000"/>
                    </a:srgbClr>
                  </a:innerShdw>
                </a:effectLst>
                <a:latin typeface="NikoshBAN"/>
                <a:cs typeface="NikoshBAN" pitchFamily="2" charset="0"/>
              </a:rPr>
              <a:t>ই-</a:t>
            </a:r>
            <a:r>
              <a:rPr lang="en-US" sz="3600" b="1" i="1" dirty="0" err="1">
                <a:ln w="1905"/>
                <a:effectLst>
                  <a:innerShdw blurRad="69850" dist="43180" dir="5400000">
                    <a:srgbClr val="000000">
                      <a:alpha val="65000"/>
                    </a:srgbClr>
                  </a:innerShdw>
                </a:effectLst>
                <a:latin typeface="NikoshBAN"/>
                <a:cs typeface="NikoshBAN" pitchFamily="2" charset="0"/>
              </a:rPr>
              <a:t>মেইল</a:t>
            </a:r>
            <a:r>
              <a:rPr lang="en-US" sz="3600" b="1" i="1" dirty="0">
                <a:ln w="1905"/>
                <a:effectLst>
                  <a:innerShdw blurRad="69850" dist="43180" dir="5400000">
                    <a:srgbClr val="000000">
                      <a:alpha val="65000"/>
                    </a:srgbClr>
                  </a:innerShdw>
                </a:effectLst>
                <a:latin typeface="NikoshBAN"/>
                <a:cs typeface="NikoshBAN" pitchFamily="2" charset="0"/>
              </a:rPr>
              <a:t>- rmoklesuddin12@gmail.com</a:t>
            </a:r>
            <a:endParaRPr lang="en-US" sz="3600" b="1" dirty="0"/>
          </a:p>
        </p:txBody>
      </p:sp>
      <p:sp>
        <p:nvSpPr>
          <p:cNvPr id="8" name="Rectangle 7">
            <a:extLst>
              <a:ext uri="{FF2B5EF4-FFF2-40B4-BE49-F238E27FC236}">
                <a16:creationId xmlns:a16="http://schemas.microsoft.com/office/drawing/2014/main" xmlns="" id="{451AFF02-DF65-49D9-80B0-F1CC63474BCC}"/>
              </a:ext>
            </a:extLst>
          </p:cNvPr>
          <p:cNvSpPr/>
          <p:nvPr/>
        </p:nvSpPr>
        <p:spPr>
          <a:xfrm>
            <a:off x="8147537" y="0"/>
            <a:ext cx="4044463" cy="2723823"/>
          </a:xfrm>
          <a:prstGeom prst="rect">
            <a:avLst/>
          </a:prstGeom>
          <a:blipFill>
            <a:blip r:embed="rId3"/>
            <a:tile tx="0" ty="0" sx="100000" sy="100000" flip="none" algn="tl"/>
          </a:blipFill>
          <a:ln w="38100">
            <a:solidFill>
              <a:srgbClr val="00B0F0"/>
            </a:solidFill>
          </a:ln>
        </p:spPr>
        <p:txBody>
          <a:bodyPr wrap="square">
            <a:spAutoFit/>
          </a:bodyPr>
          <a:lstStyle/>
          <a:p>
            <a:pPr algn="ctr">
              <a:defRPr/>
            </a:pPr>
            <a:r>
              <a:rPr lang="bn-IN" sz="3600" b="1" u="sng" dirty="0">
                <a:solidFill>
                  <a:srgbClr val="FF0000"/>
                </a:solidFill>
                <a:latin typeface="NikoshBAN" pitchFamily="2" charset="0"/>
                <a:cs typeface="NikoshBAN" pitchFamily="2" charset="0"/>
              </a:rPr>
              <a:t>পাঠ পরিচিতি</a:t>
            </a:r>
          </a:p>
          <a:p>
            <a:pPr algn="ctr">
              <a:defRPr/>
            </a:pPr>
            <a:r>
              <a:rPr lang="bn-BD" sz="3200" b="1" dirty="0" smtClean="0">
                <a:solidFill>
                  <a:srgbClr val="00B0F0"/>
                </a:solidFill>
                <a:latin typeface="NikoshBAN" pitchFamily="2" charset="0"/>
                <a:cs typeface="NikoshBAN" pitchFamily="2" charset="0"/>
              </a:rPr>
              <a:t>শ্রেণিঃ </a:t>
            </a:r>
            <a:r>
              <a:rPr lang="bn-BD" sz="3200" b="1" dirty="0">
                <a:solidFill>
                  <a:srgbClr val="00B0F0"/>
                </a:solidFill>
                <a:latin typeface="NikoshBAN" pitchFamily="2" charset="0"/>
                <a:cs typeface="NikoshBAN" pitchFamily="2" charset="0"/>
              </a:rPr>
              <a:t>৯ম-১০ম</a:t>
            </a:r>
          </a:p>
          <a:p>
            <a:pPr algn="ctr">
              <a:defRPr/>
            </a:pPr>
            <a:r>
              <a:rPr lang="bn-BD" sz="3200" b="1" dirty="0">
                <a:solidFill>
                  <a:srgbClr val="00B0F0"/>
                </a:solidFill>
                <a:latin typeface="NikoshBAN" pitchFamily="2" charset="0"/>
                <a:cs typeface="NikoshBAN" pitchFamily="2" charset="0"/>
              </a:rPr>
              <a:t>বিষয়ঃ বাংলা ১ম</a:t>
            </a:r>
            <a:r>
              <a:rPr lang="en-US" sz="3200" b="1" dirty="0">
                <a:solidFill>
                  <a:srgbClr val="00B0F0"/>
                </a:solidFill>
                <a:latin typeface="NikoshBAN" pitchFamily="2" charset="0"/>
                <a:cs typeface="NikoshBAN" pitchFamily="2" charset="0"/>
              </a:rPr>
              <a:t> </a:t>
            </a:r>
            <a:r>
              <a:rPr lang="bn-IN" sz="3200" b="1" dirty="0">
                <a:solidFill>
                  <a:srgbClr val="00B0F0"/>
                </a:solidFill>
                <a:latin typeface="NikoshBAN" pitchFamily="2" charset="0"/>
                <a:cs typeface="NikoshBAN" pitchFamily="2" charset="0"/>
              </a:rPr>
              <a:t>পত্র</a:t>
            </a:r>
          </a:p>
          <a:p>
            <a:pPr algn="ctr">
              <a:defRPr/>
            </a:pPr>
            <a:r>
              <a:rPr lang="bn-BD" sz="3200" b="1" dirty="0" smtClean="0">
                <a:solidFill>
                  <a:srgbClr val="00B0F0"/>
                </a:solidFill>
                <a:latin typeface="NikoshBAN" pitchFamily="2" charset="0"/>
                <a:cs typeface="NikoshBAN" pitchFamily="2" charset="0"/>
              </a:rPr>
              <a:t>(</a:t>
            </a:r>
            <a:r>
              <a:rPr lang="en-US" sz="3200" b="1" dirty="0">
                <a:solidFill>
                  <a:srgbClr val="00B0F0"/>
                </a:solidFill>
                <a:latin typeface="NikoshBAN" pitchFamily="2" charset="0"/>
                <a:cs typeface="NikoshBAN" pitchFamily="2" charset="0"/>
              </a:rPr>
              <a:t>গ</a:t>
            </a:r>
            <a:r>
              <a:rPr lang="bn-BD" sz="3200" b="1" dirty="0" smtClean="0">
                <a:solidFill>
                  <a:srgbClr val="00B0F0"/>
                </a:solidFill>
                <a:latin typeface="NikoshBAN" pitchFamily="2" charset="0"/>
                <a:cs typeface="NikoshBAN" pitchFamily="2" charset="0"/>
              </a:rPr>
              <a:t>দ্যাংশ</a:t>
            </a:r>
            <a:r>
              <a:rPr lang="bn-BD" sz="3200" b="1" dirty="0">
                <a:solidFill>
                  <a:srgbClr val="00B0F0"/>
                </a:solidFill>
                <a:latin typeface="NikoshBAN" pitchFamily="2" charset="0"/>
                <a:cs typeface="NikoshBAN" pitchFamily="2" charset="0"/>
              </a:rPr>
              <a:t>)</a:t>
            </a:r>
            <a:r>
              <a:rPr lang="en-US" sz="3200" b="1" dirty="0">
                <a:solidFill>
                  <a:srgbClr val="00B0F0"/>
                </a:solidFill>
                <a:latin typeface="NikoshBAN" pitchFamily="2" charset="0"/>
                <a:cs typeface="NikoshBAN" pitchFamily="2" charset="0"/>
              </a:rPr>
              <a:t> </a:t>
            </a:r>
          </a:p>
          <a:p>
            <a:pPr algn="ctr">
              <a:defRPr/>
            </a:pPr>
            <a:r>
              <a:rPr lang="en-US" sz="2400" b="1" dirty="0" smtClean="0">
                <a:solidFill>
                  <a:srgbClr val="00B0F0"/>
                </a:solidFill>
                <a:latin typeface="NikoshBAN" pitchFamily="2" charset="0"/>
                <a:cs typeface="NikoshBAN" pitchFamily="2" charset="0"/>
              </a:rPr>
              <a:t>তারিখঃ১৭-১২-২০২০ইং </a:t>
            </a:r>
            <a:endParaRPr lang="en-US" sz="200" b="1" dirty="0">
              <a:solidFill>
                <a:srgbClr val="00B0F0"/>
              </a:solidFill>
              <a:latin typeface="NikoshBAN" pitchFamily="2" charset="0"/>
              <a:cs typeface="NikoshBAN" pitchFamily="2" charset="0"/>
            </a:endParaRPr>
          </a:p>
          <a:p>
            <a:pPr algn="ctr" defTabSz="685800">
              <a:defRPr/>
            </a:pPr>
            <a:endParaRPr lang="en-US" sz="1500" b="1" kern="0" dirty="0">
              <a:latin typeface="NikushBan"/>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61333"/>
            <a:ext cx="2438400" cy="2000867"/>
          </a:xfrm>
          <a:prstGeom prst="rect">
            <a:avLst/>
          </a:prstGeom>
          <a:ln w="228600" cap="sq" cmpd="thickThin">
            <a:solidFill>
              <a:srgbClr val="000000"/>
            </a:solidFill>
            <a:prstDash val="solid"/>
            <a:miter lim="800000"/>
          </a:ln>
          <a:effectLst>
            <a:innerShdw blurRad="76200">
              <a:srgbClr val="000000"/>
            </a:innerShdw>
          </a:effectLst>
        </p:spPr>
      </p:pic>
      <p:pic>
        <p:nvPicPr>
          <p:cNvPr id="14" name="Picture 2" descr="D:\Pictures\Flower\0171778834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2786758"/>
            <a:ext cx="3581400" cy="4155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836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2667000"/>
            <a:ext cx="11582401" cy="3970318"/>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বাংলা ভাষায় প্রথম সার্থক ও কালজয়ী উপন্যাসিক </a:t>
            </a:r>
            <a:r>
              <a:rPr lang="bn-IN" sz="3600" b="1" dirty="0">
                <a:solidFill>
                  <a:srgbClr val="7030A0"/>
                </a:solidFill>
                <a:latin typeface="NikoshBAN" panose="02000000000000000000" pitchFamily="2" charset="0"/>
                <a:cs typeface="NikoshBAN" panose="02000000000000000000" pitchFamily="2" charset="0"/>
              </a:rPr>
              <a:t>বঙ্কিমমচন্দ্র চট্টোপাধ্যায়</a:t>
            </a:r>
            <a:r>
              <a:rPr lang="bn-IN" sz="3600" b="1" dirty="0">
                <a:latin typeface="NikoshBAN" panose="02000000000000000000" pitchFamily="2" charset="0"/>
                <a:cs typeface="NikoshBAN" panose="02000000000000000000" pitchFamily="2" charset="0"/>
              </a:rPr>
              <a:t>।  উনিশ শতকের পুর্বে বাংলায় কোন উপন্যাস রচিত হয়নি। বঙ্কিমচন্দ্রের পরে মহৎ উপন্যাসিক বলতে আমরা </a:t>
            </a:r>
            <a:r>
              <a:rPr lang="bn-IN" sz="3600" b="1" dirty="0">
                <a:solidFill>
                  <a:srgbClr val="7030A0"/>
                </a:solidFill>
                <a:latin typeface="NikoshBAN" panose="02000000000000000000" pitchFamily="2" charset="0"/>
                <a:cs typeface="NikoshBAN" panose="02000000000000000000" pitchFamily="2" charset="0"/>
              </a:rPr>
              <a:t>রবীন্দ্রনাথ ঠাকুর ও শরৎচন্দ্র চট্টোপাধ্যায়কে</a:t>
            </a:r>
            <a:r>
              <a:rPr lang="bn-IN" sz="3600" b="1" dirty="0">
                <a:latin typeface="NikoshBAN" panose="02000000000000000000" pitchFamily="2" charset="0"/>
                <a:cs typeface="NikoshBAN" panose="02000000000000000000" pitchFamily="2" charset="0"/>
              </a:rPr>
              <a:t> বুঝি। একটি পরিসংখানে দেখা গেছে পৃথিবীর যেখানে যত বাঙালি রয়েছে তাদের ভিতরে শরৎচন্দ্রই এখন পর্যন্ত সর্বাধিক পঠিত ও জনপ্রিয়।</a:t>
            </a:r>
            <a:endParaRPr lang="en-US" sz="36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021" t="4983" r="14555" b="5345"/>
          <a:stretch/>
        </p:blipFill>
        <p:spPr>
          <a:xfrm>
            <a:off x="5649698" y="32981"/>
            <a:ext cx="2041319" cy="24054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5988" y="32981"/>
            <a:ext cx="2170502" cy="24054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1017" y="32981"/>
            <a:ext cx="1993735" cy="2405419"/>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55304"/>
          <a:stretch/>
        </p:blipFill>
        <p:spPr>
          <a:xfrm>
            <a:off x="9760472" y="32983"/>
            <a:ext cx="2415605" cy="2405418"/>
          </a:xfrm>
          <a:prstGeom prst="rect">
            <a:avLst/>
          </a:prstGeom>
        </p:spPr>
      </p:pic>
      <p:sp>
        <p:nvSpPr>
          <p:cNvPr id="8" name="Rectangle 7"/>
          <p:cNvSpPr/>
          <p:nvPr/>
        </p:nvSpPr>
        <p:spPr>
          <a:xfrm>
            <a:off x="381000" y="1208049"/>
            <a:ext cx="2667000" cy="769441"/>
          </a:xfrm>
          <a:prstGeom prst="rect">
            <a:avLst/>
          </a:prstGeom>
        </p:spPr>
        <p:txBody>
          <a:bodyPr wrap="square">
            <a:spAutoFit/>
          </a:bodyPr>
          <a:lstStyle/>
          <a:p>
            <a:r>
              <a:rPr lang="bn-IN" sz="4400" b="1" dirty="0" smtClean="0">
                <a:solidFill>
                  <a:srgbClr val="FF0000"/>
                </a:solidFill>
                <a:latin typeface="NikoshBAN" panose="02000000000000000000" pitchFamily="2" charset="0"/>
                <a:cs typeface="NikoshBAN" panose="02000000000000000000" pitchFamily="2" charset="0"/>
              </a:rPr>
              <a:t>উপন্যাস</a:t>
            </a:r>
            <a:r>
              <a:rPr lang="en-US" sz="4400" b="1" dirty="0" smtClean="0">
                <a:solidFill>
                  <a:srgbClr val="FF0000"/>
                </a:solidFill>
                <a:latin typeface="NikoshBAN" panose="02000000000000000000" pitchFamily="2" charset="0"/>
                <a:cs typeface="NikoshBAN" panose="02000000000000000000" pitchFamily="2" charset="0"/>
              </a:rPr>
              <a:t>-</a:t>
            </a:r>
            <a:endParaRPr lang="en-US" sz="4400" dirty="0">
              <a:solidFill>
                <a:srgbClr val="FF0000"/>
              </a:solidFill>
            </a:endParaRPr>
          </a:p>
        </p:txBody>
      </p:sp>
    </p:spTree>
    <p:extLst>
      <p:ext uri="{BB962C8B-B14F-4D97-AF65-F5344CB8AC3E}">
        <p14:creationId xmlns:p14="http://schemas.microsoft.com/office/powerpoint/2010/main" val="6930319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97" y="2395182"/>
            <a:ext cx="12192000" cy="4524315"/>
          </a:xfrm>
          <a:prstGeom prst="rect">
            <a:avLst/>
          </a:prstGeom>
          <a:noFill/>
        </p:spPr>
        <p:txBody>
          <a:bodyPr wrap="square" rtlCol="0">
            <a:spAutoFit/>
          </a:bodyPr>
          <a:lstStyle/>
          <a:p>
            <a:r>
              <a:rPr lang="bn-IN" sz="3600" b="1" dirty="0">
                <a:latin typeface="Orienta"/>
              </a:rPr>
              <a:t>বাংলাসাহিত্যের আধুনিক যুগে অবশ্য তারাশঙ্কর বন্দ্যোপাধ্যায়, বনফুল, সমবেশ বসু, শহীদুল্লা কায়সার, আবু ইসহাক, হাসান আজিজুল হক প্রমুখ বিভিন্ন গল্পাকার ও ঔপন্যাসিক খ্যাতি অর্জন করেছেন। উপন্যাস বহু রকমের হতে পারে। যেমন :</a:t>
            </a:r>
          </a:p>
          <a:p>
            <a:r>
              <a:rPr lang="bn-IN" sz="3600" b="1" dirty="0" smtClean="0">
                <a:latin typeface="Orienta"/>
              </a:rPr>
              <a:t>১. ঐতিহাসিক উপন্যাস ২</a:t>
            </a:r>
            <a:r>
              <a:rPr lang="bn-IN" sz="3600" b="1" dirty="0">
                <a:latin typeface="Orienta"/>
              </a:rPr>
              <a:t>. সামাজিক </a:t>
            </a:r>
            <a:r>
              <a:rPr lang="bn-IN" sz="3600" b="1" dirty="0" smtClean="0">
                <a:latin typeface="Orienta"/>
              </a:rPr>
              <a:t>উপন্যাস </a:t>
            </a:r>
          </a:p>
          <a:p>
            <a:r>
              <a:rPr lang="bn-IN" sz="3600" b="1" dirty="0" smtClean="0">
                <a:latin typeface="Orienta"/>
              </a:rPr>
              <a:t>৩</a:t>
            </a:r>
            <a:r>
              <a:rPr lang="bn-IN" sz="3600" b="1" dirty="0">
                <a:latin typeface="Orienta"/>
              </a:rPr>
              <a:t>. কাব্যধর্মী </a:t>
            </a:r>
            <a:r>
              <a:rPr lang="bn-IN" sz="3600" b="1" dirty="0" smtClean="0">
                <a:latin typeface="Orienta"/>
              </a:rPr>
              <a:t>উপন্যাস ৪</a:t>
            </a:r>
            <a:r>
              <a:rPr lang="bn-IN" sz="3600" b="1" dirty="0">
                <a:latin typeface="Orienta"/>
              </a:rPr>
              <a:t>. ডিটেকটিভ উপন্যাস</a:t>
            </a:r>
          </a:p>
          <a:p>
            <a:r>
              <a:rPr lang="bn-IN" sz="3600" b="1" dirty="0">
                <a:latin typeface="Orienta"/>
              </a:rPr>
              <a:t>৫. মনোবিশ্লেষণধর্মী উপন্যাস ইত্যাদি</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021" t="4983" r="14555" b="5345"/>
          <a:stretch/>
        </p:blipFill>
        <p:spPr>
          <a:xfrm>
            <a:off x="5649698" y="32981"/>
            <a:ext cx="2041319" cy="232921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5988" y="32981"/>
            <a:ext cx="2170502" cy="23292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1017" y="32981"/>
            <a:ext cx="1993735" cy="2329219"/>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r="55304"/>
          <a:stretch/>
        </p:blipFill>
        <p:spPr>
          <a:xfrm>
            <a:off x="9760472" y="32983"/>
            <a:ext cx="2415605" cy="2329217"/>
          </a:xfrm>
          <a:prstGeom prst="rect">
            <a:avLst/>
          </a:prstGeom>
        </p:spPr>
      </p:pic>
      <p:sp>
        <p:nvSpPr>
          <p:cNvPr id="8" name="Rectangle 7"/>
          <p:cNvSpPr/>
          <p:nvPr/>
        </p:nvSpPr>
        <p:spPr>
          <a:xfrm>
            <a:off x="381000" y="1208049"/>
            <a:ext cx="2667000" cy="769441"/>
          </a:xfrm>
          <a:prstGeom prst="rect">
            <a:avLst/>
          </a:prstGeom>
        </p:spPr>
        <p:txBody>
          <a:bodyPr wrap="square">
            <a:spAutoFit/>
          </a:bodyPr>
          <a:lstStyle/>
          <a:p>
            <a:r>
              <a:rPr lang="bn-IN" sz="4400" b="1" dirty="0" smtClean="0">
                <a:solidFill>
                  <a:srgbClr val="FF0000"/>
                </a:solidFill>
                <a:latin typeface="NikoshBAN" panose="02000000000000000000" pitchFamily="2" charset="0"/>
                <a:cs typeface="NikoshBAN" panose="02000000000000000000" pitchFamily="2" charset="0"/>
              </a:rPr>
              <a:t>উপন্যাস</a:t>
            </a:r>
            <a:r>
              <a:rPr lang="en-US" sz="4400" b="1" dirty="0" smtClean="0">
                <a:solidFill>
                  <a:srgbClr val="FF0000"/>
                </a:solidFill>
                <a:latin typeface="NikoshBAN" panose="02000000000000000000" pitchFamily="2" charset="0"/>
                <a:cs typeface="NikoshBAN" panose="02000000000000000000" pitchFamily="2" charset="0"/>
              </a:rPr>
              <a:t>-</a:t>
            </a:r>
            <a:endParaRPr lang="en-US" sz="4400" dirty="0">
              <a:solidFill>
                <a:srgbClr val="FF0000"/>
              </a:solidFill>
            </a:endParaRPr>
          </a:p>
        </p:txBody>
      </p:sp>
    </p:spTree>
    <p:extLst>
      <p:ext uri="{BB962C8B-B14F-4D97-AF65-F5344CB8AC3E}">
        <p14:creationId xmlns:p14="http://schemas.microsoft.com/office/powerpoint/2010/main" val="40891341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23" y="2299566"/>
            <a:ext cx="12191999" cy="4524315"/>
          </a:xfrm>
          <a:prstGeom prst="rect">
            <a:avLst/>
          </a:prstGeom>
          <a:noFill/>
        </p:spPr>
        <p:txBody>
          <a:bodyPr wrap="square" rtlCol="0">
            <a:spAutoFit/>
          </a:bodyPr>
          <a:lstStyle/>
          <a:p>
            <a:r>
              <a:rPr lang="bn-IN" sz="3600" b="1" dirty="0">
                <a:latin typeface="Orienta"/>
              </a:rPr>
              <a:t>বঙ্কিমচন্দ্রের সমকালে ঐতিহাসিক উপন্যাস খুব জনপ্রিয় ছিল। তাঁর সমসাময়িক রমেশচন্দ্র দত্ত তাঁরই মতো বহু ইতিহাস-আশ্রিত উপন্যাস রচনা করেছিলেন। </a:t>
            </a:r>
            <a:r>
              <a:rPr lang="bn-IN" sz="3600" b="1" dirty="0" smtClean="0">
                <a:latin typeface="Orienta"/>
              </a:rPr>
              <a:t>যেমন:</a:t>
            </a:r>
            <a:r>
              <a:rPr lang="bn-IN" sz="3600" b="1" dirty="0">
                <a:latin typeface="Orienta"/>
              </a:rPr>
              <a:t>  মাধবী-কঙ্কণ, রাজপুত-জীবনসন্ধ্যা, মহারাষ্ট্র-জীবনপ্রভাত ইত্যাদি। তবে তাঁর সমসাময়িক শরৎচন্দ্র চট্টোপাধ্যায় যেভাবে বাঙালি পাঠকসমাজকে মন্ত্রমুগ্ধ করে জয় করে নেন তার সমকক্ষ আর কাউকে দেখা যায় না।</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021" t="4983" r="14555" b="5345"/>
          <a:stretch/>
        </p:blipFill>
        <p:spPr>
          <a:xfrm>
            <a:off x="5649698" y="32981"/>
            <a:ext cx="2041319" cy="22530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5988" y="32981"/>
            <a:ext cx="2170502" cy="22530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1017" y="32981"/>
            <a:ext cx="1993735" cy="2253019"/>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55304"/>
          <a:stretch/>
        </p:blipFill>
        <p:spPr>
          <a:xfrm>
            <a:off x="9760472" y="32983"/>
            <a:ext cx="2415605" cy="2253017"/>
          </a:xfrm>
          <a:prstGeom prst="rect">
            <a:avLst/>
          </a:prstGeom>
        </p:spPr>
      </p:pic>
      <p:sp>
        <p:nvSpPr>
          <p:cNvPr id="8" name="Rectangle 7"/>
          <p:cNvSpPr/>
          <p:nvPr/>
        </p:nvSpPr>
        <p:spPr>
          <a:xfrm>
            <a:off x="228600" y="774769"/>
            <a:ext cx="2667000" cy="769441"/>
          </a:xfrm>
          <a:prstGeom prst="rect">
            <a:avLst/>
          </a:prstGeom>
        </p:spPr>
        <p:txBody>
          <a:bodyPr wrap="square">
            <a:spAutoFit/>
          </a:bodyPr>
          <a:lstStyle/>
          <a:p>
            <a:r>
              <a:rPr lang="bn-IN" sz="4400" b="1" dirty="0" smtClean="0">
                <a:solidFill>
                  <a:srgbClr val="FF0000"/>
                </a:solidFill>
                <a:latin typeface="NikoshBAN" panose="02000000000000000000" pitchFamily="2" charset="0"/>
                <a:cs typeface="NikoshBAN" panose="02000000000000000000" pitchFamily="2" charset="0"/>
              </a:rPr>
              <a:t>উপন্যাস</a:t>
            </a:r>
            <a:r>
              <a:rPr lang="en-US" sz="4400" b="1" dirty="0" smtClean="0">
                <a:solidFill>
                  <a:srgbClr val="FF0000"/>
                </a:solidFill>
                <a:latin typeface="NikoshBAN" panose="02000000000000000000" pitchFamily="2" charset="0"/>
                <a:cs typeface="NikoshBAN" panose="02000000000000000000" pitchFamily="2" charset="0"/>
              </a:rPr>
              <a:t>-</a:t>
            </a:r>
            <a:endParaRPr lang="en-US" sz="4400" dirty="0">
              <a:solidFill>
                <a:srgbClr val="FF0000"/>
              </a:solidFill>
            </a:endParaRPr>
          </a:p>
        </p:txBody>
      </p:sp>
    </p:spTree>
    <p:extLst>
      <p:ext uri="{BB962C8B-B14F-4D97-AF65-F5344CB8AC3E}">
        <p14:creationId xmlns:p14="http://schemas.microsoft.com/office/powerpoint/2010/main" val="39750004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27" y="2825130"/>
            <a:ext cx="12115800" cy="3970318"/>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প্রবন্ধ হলো  গদ্যে লিখিত এমন রচনা যার উদ্দাশ্য পাঠকের জ্ঞানতৃষ্ণাকে পরিতৃপ্ত করা। কোন সন্দেহ নেই, এ জাতীয় লেখায় তথ্যের প্রাধান্য থাকবে যার ফলে অজ্ঞাত তথ্যাদি পাঠক জানতে পারবে। সাধারণত কল্পনাশক্তি ও বুদ্ধিবৃত্তিকে আশ্রয় করে লেখক কোনো বিষয় বস্তু সম্পর্কে আত্মসচেতন নাতিদীর্ঘ সাহিত্য-রূপ সৃষ্টি করেন  তাকেই ‌প্রবন্ধ নামে অভিহিত করা হয়।</a:t>
            </a:r>
            <a:endParaRPr lang="en-US" sz="36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0944"/>
            <a:ext cx="2283336" cy="26260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330" y="-23263"/>
            <a:ext cx="1998654" cy="26902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470" y="3413"/>
            <a:ext cx="2035496" cy="26635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0514" y="-37531"/>
            <a:ext cx="1846465" cy="2704531"/>
          </a:xfrm>
          <a:prstGeom prst="rect">
            <a:avLst/>
          </a:prstGeom>
        </p:spPr>
      </p:pic>
      <p:sp>
        <p:nvSpPr>
          <p:cNvPr id="7" name="Rectangle 6"/>
          <p:cNvSpPr/>
          <p:nvPr/>
        </p:nvSpPr>
        <p:spPr>
          <a:xfrm>
            <a:off x="414633" y="1110847"/>
            <a:ext cx="1828800" cy="769441"/>
          </a:xfrm>
          <a:prstGeom prst="rect">
            <a:avLst/>
          </a:prstGeom>
        </p:spPr>
        <p:txBody>
          <a:bodyPr wrap="square">
            <a:spAutoFit/>
          </a:bodyPr>
          <a:lstStyle/>
          <a:p>
            <a:r>
              <a:rPr lang="bn-IN" sz="4400" b="1" dirty="0">
                <a:solidFill>
                  <a:srgbClr val="FF0000"/>
                </a:solidFill>
                <a:latin typeface="NikoshBAN" panose="02000000000000000000" pitchFamily="2" charset="0"/>
                <a:cs typeface="NikoshBAN" panose="02000000000000000000" pitchFamily="2" charset="0"/>
              </a:rPr>
              <a:t>প্রবন্ধ</a:t>
            </a:r>
            <a:endParaRPr lang="en-US" sz="4400" b="1" dirty="0">
              <a:solidFill>
                <a:srgbClr val="FF0000"/>
              </a:solidFill>
            </a:endParaRPr>
          </a:p>
        </p:txBody>
      </p:sp>
    </p:spTree>
    <p:extLst>
      <p:ext uri="{BB962C8B-B14F-4D97-AF65-F5344CB8AC3E}">
        <p14:creationId xmlns:p14="http://schemas.microsoft.com/office/powerpoint/2010/main" val="4173220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31" y="2262034"/>
            <a:ext cx="12192000" cy="4524315"/>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প্রবন্ধের দুটি মুখ্য শ্রেণি বিভাগ আছে: </a:t>
            </a:r>
            <a:r>
              <a:rPr lang="bn-IN" sz="3200" b="1" dirty="0">
                <a:solidFill>
                  <a:srgbClr val="7030A0"/>
                </a:solidFill>
                <a:latin typeface="NikoshBAN" panose="02000000000000000000" pitchFamily="2" charset="0"/>
                <a:cs typeface="NikoshBAN" panose="02000000000000000000" pitchFamily="2" charset="0"/>
              </a:rPr>
              <a:t>তন্ময় প্রবন্ধ </a:t>
            </a:r>
            <a:r>
              <a:rPr lang="bn-IN" sz="3200" b="1" dirty="0">
                <a:latin typeface="NikoshBAN" panose="02000000000000000000" pitchFamily="2" charset="0"/>
                <a:cs typeface="NikoshBAN" panose="02000000000000000000" pitchFamily="2" charset="0"/>
              </a:rPr>
              <a:t>ও </a:t>
            </a:r>
            <a:r>
              <a:rPr lang="bn-IN" sz="3200" b="1" dirty="0">
                <a:solidFill>
                  <a:srgbClr val="7030A0"/>
                </a:solidFill>
                <a:latin typeface="NikoshBAN" panose="02000000000000000000" pitchFamily="2" charset="0"/>
                <a:cs typeface="NikoshBAN" panose="02000000000000000000" pitchFamily="2" charset="0"/>
              </a:rPr>
              <a:t>মন্ময় প্রবন্ধ</a:t>
            </a:r>
            <a:r>
              <a:rPr lang="bn-IN" sz="3200" b="1" dirty="0">
                <a:latin typeface="NikoshBAN" panose="02000000000000000000" pitchFamily="2" charset="0"/>
                <a:cs typeface="NikoshBAN" panose="02000000000000000000" pitchFamily="2" charset="0"/>
              </a:rPr>
              <a:t>। </a:t>
            </a:r>
            <a:r>
              <a:rPr lang="bn-IN" sz="3200" b="1" dirty="0" smtClean="0">
                <a:latin typeface="Orienta"/>
              </a:rPr>
              <a:t>বিষয়বস্তু ও </a:t>
            </a:r>
            <a:r>
              <a:rPr lang="bn-IN" sz="3200" b="1" dirty="0">
                <a:latin typeface="Orienta"/>
              </a:rPr>
              <a:t>প্রাধান্য স্বীকার করে যেসকল বস্তুনিষ্ঠ প্রবন্ধ লিখিত হয় সেসকলকে তন্ময় বা বস্তুনিষ্ঠ প্রবন্ধ বলে। এ ধরনের প্রবন্ধ কোনো সুনির্দিষ্ট সুচিন্তিত চৌহদ্দি বা সীমারেখার মধ্যে আদি, মধ্য ও </a:t>
            </a:r>
            <a:r>
              <a:rPr lang="bn-IN" sz="3200" b="1" dirty="0" smtClean="0">
                <a:latin typeface="Orienta"/>
              </a:rPr>
              <a:t>অন্ত</a:t>
            </a:r>
            <a:r>
              <a:rPr lang="en-US" sz="3200" b="1" dirty="0" smtClean="0">
                <a:latin typeface="Orienta"/>
              </a:rPr>
              <a:t>-</a:t>
            </a:r>
            <a:r>
              <a:rPr lang="bn-IN" sz="3200" b="1" dirty="0" smtClean="0">
                <a:latin typeface="Orienta"/>
              </a:rPr>
              <a:t>সমন্বিত </a:t>
            </a:r>
            <a:r>
              <a:rPr lang="bn-IN" sz="3200" b="1" dirty="0">
                <a:latin typeface="Orienta"/>
              </a:rPr>
              <a:t>চিন্তাপ্রধান সৃষ্টি। এজাতীয় রচনায় লেখকের পাণ্ডিত্য, বুদ্ধি ও জ্ঞানের পরিচয়ই মুখ্য হয়ে দেখা দেয়। আরেক শ্রেণির </a:t>
            </a:r>
            <a:r>
              <a:rPr lang="bn-IN" sz="3200" b="1" dirty="0" smtClean="0">
                <a:latin typeface="Orienta"/>
              </a:rPr>
              <a:t>রচনা ও </a:t>
            </a:r>
            <a:r>
              <a:rPr lang="bn-IN" sz="3200" b="1" dirty="0">
                <a:latin typeface="Orienta"/>
              </a:rPr>
              <a:t>সম্ভব যেখানে লেখকের মেধাশক্তি অপেক্ষা ব্যক্তিহৃদয়ই প্রধান হয়ে ওঠে। এদের মন্ময় প্রবন্ধ বলে</a:t>
            </a:r>
            <a:r>
              <a:rPr lang="bn-IN" sz="3200" b="1" dirty="0" smtClean="0">
                <a:latin typeface="Orienta"/>
              </a:rPr>
              <a:t>।</a:t>
            </a:r>
            <a:r>
              <a:rPr lang="bn-IN" sz="3200" b="1" dirty="0">
                <a:latin typeface="Orienta"/>
              </a:rPr>
              <a:t>রবীন্দ্রনাথের অধিকাংশ প্রবন্ধ এই পর্যায়ের। </a:t>
            </a:r>
            <a:endParaRPr lang="en-US" sz="32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1731" y="0"/>
            <a:ext cx="2224223" cy="2057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759" y="2542"/>
            <a:ext cx="2224223" cy="20548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9592" y="2542"/>
            <a:ext cx="2169582" cy="2054858"/>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6200" r="15615"/>
          <a:stretch/>
        </p:blipFill>
        <p:spPr>
          <a:xfrm>
            <a:off x="10266509" y="0"/>
            <a:ext cx="1925491" cy="2057400"/>
          </a:xfrm>
          <a:prstGeom prst="rect">
            <a:avLst/>
          </a:prstGeom>
        </p:spPr>
      </p:pic>
      <p:sp>
        <p:nvSpPr>
          <p:cNvPr id="7" name="Rectangle 6"/>
          <p:cNvSpPr/>
          <p:nvPr/>
        </p:nvSpPr>
        <p:spPr>
          <a:xfrm>
            <a:off x="451160" y="457200"/>
            <a:ext cx="1828800" cy="769441"/>
          </a:xfrm>
          <a:prstGeom prst="rect">
            <a:avLst/>
          </a:prstGeom>
        </p:spPr>
        <p:txBody>
          <a:bodyPr wrap="square">
            <a:spAutoFit/>
          </a:bodyPr>
          <a:lstStyle/>
          <a:p>
            <a:r>
              <a:rPr lang="bn-IN" sz="4400" b="1" dirty="0">
                <a:solidFill>
                  <a:srgbClr val="FF0000"/>
                </a:solidFill>
                <a:latin typeface="NikoshBAN" panose="02000000000000000000" pitchFamily="2" charset="0"/>
                <a:cs typeface="NikoshBAN" panose="02000000000000000000" pitchFamily="2" charset="0"/>
              </a:rPr>
              <a:t>প্রবন্ধ</a:t>
            </a:r>
            <a:endParaRPr lang="en-US" sz="4400" b="1" dirty="0">
              <a:solidFill>
                <a:srgbClr val="FF0000"/>
              </a:solidFill>
            </a:endParaRPr>
          </a:p>
        </p:txBody>
      </p:sp>
    </p:spTree>
    <p:extLst>
      <p:ext uri="{BB962C8B-B14F-4D97-AF65-F5344CB8AC3E}">
        <p14:creationId xmlns:p14="http://schemas.microsoft.com/office/powerpoint/2010/main" val="4263796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56795"/>
            <a:ext cx="12192000" cy="4401205"/>
          </a:xfrm>
          <a:prstGeom prst="rect">
            <a:avLst/>
          </a:prstGeom>
          <a:noFill/>
        </p:spPr>
        <p:txBody>
          <a:bodyPr wrap="square" rtlCol="0">
            <a:spAutoFit/>
          </a:bodyPr>
          <a:lstStyle/>
          <a:p>
            <a:r>
              <a:rPr lang="bn-IN" sz="4000" b="1" dirty="0" smtClean="0">
                <a:latin typeface="Orienta"/>
              </a:rPr>
              <a:t>রবীন্দ্রনাথের </a:t>
            </a:r>
            <a:r>
              <a:rPr lang="bn-IN" sz="4000" b="1" dirty="0">
                <a:solidFill>
                  <a:srgbClr val="7030A0"/>
                </a:solidFill>
                <a:latin typeface="Orienta"/>
              </a:rPr>
              <a:t>‘বিচিত্র প্রবন্ধ</a:t>
            </a:r>
            <a:r>
              <a:rPr lang="bn-IN" sz="4000" b="1" dirty="0">
                <a:latin typeface="Orienta"/>
              </a:rPr>
              <a:t>’ বইটির সকল রচনাই এজাতীয় মন্ময় প্রবন্ধের পর্যায়ভুক্ত। অনেকে এ ধরনের লেখাকে </a:t>
            </a:r>
            <a:r>
              <a:rPr lang="bn-IN" sz="4000" b="1" dirty="0">
                <a:solidFill>
                  <a:srgbClr val="7030A0"/>
                </a:solidFill>
                <a:latin typeface="Orienta"/>
              </a:rPr>
              <a:t>‘ব্যক্তিগত প্রবন্ধ’ </a:t>
            </a:r>
            <a:r>
              <a:rPr lang="bn-IN" sz="4000" b="1" dirty="0">
                <a:latin typeface="Orienta"/>
              </a:rPr>
              <a:t>বলারও পক্ষপাতী। </a:t>
            </a:r>
            <a:r>
              <a:rPr lang="bn-IN" sz="4000" b="1" dirty="0">
                <a:latin typeface="NikoshBAN" panose="02000000000000000000" pitchFamily="2" charset="0"/>
                <a:cs typeface="NikoshBAN" panose="02000000000000000000" pitchFamily="2" charset="0"/>
              </a:rPr>
              <a:t>বাংলা ভাষায়  রচিত প্রবন্ধ সাহিত্য আয়তনে বিশাল এবং গুণগত  মানে অতি উত্তম। </a:t>
            </a:r>
            <a:r>
              <a:rPr lang="bn-IN" sz="4000" b="1" dirty="0">
                <a:solidFill>
                  <a:srgbClr val="7030A0"/>
                </a:solidFill>
                <a:latin typeface="NikoshBAN" panose="02000000000000000000" pitchFamily="2" charset="0"/>
                <a:cs typeface="NikoshBAN" panose="02000000000000000000" pitchFamily="2" charset="0"/>
              </a:rPr>
              <a:t>রাজা রামমোহন রায় </a:t>
            </a:r>
            <a:r>
              <a:rPr lang="bn-IN" sz="4000" b="1" dirty="0">
                <a:latin typeface="NikoshBAN" panose="02000000000000000000" pitchFamily="2" charset="0"/>
                <a:cs typeface="NikoshBAN" panose="02000000000000000000" pitchFamily="2" charset="0"/>
              </a:rPr>
              <a:t>থেকে শুরু করে অদ্যাবদি তার প্রবাহমাণতা কখনো ব্যাহত বা বাধাপ্রাপ্ত হয়নি।</a:t>
            </a:r>
            <a:r>
              <a:rPr lang="bn-IN" sz="4000" b="1" dirty="0">
                <a:latin typeface="Orienta"/>
              </a:rPr>
              <a:t> </a:t>
            </a:r>
            <a:endParaRPr lang="en-US" sz="32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0"/>
            <a:ext cx="2224223" cy="2286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400" y="2542"/>
            <a:ext cx="2224223" cy="22834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474" y="0"/>
            <a:ext cx="2169582" cy="2283458"/>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6200" r="15615"/>
          <a:stretch/>
        </p:blipFill>
        <p:spPr>
          <a:xfrm>
            <a:off x="10090907" y="0"/>
            <a:ext cx="1925491" cy="2286000"/>
          </a:xfrm>
          <a:prstGeom prst="rect">
            <a:avLst/>
          </a:prstGeom>
        </p:spPr>
      </p:pic>
      <p:sp>
        <p:nvSpPr>
          <p:cNvPr id="7" name="Rectangle 6"/>
          <p:cNvSpPr/>
          <p:nvPr/>
        </p:nvSpPr>
        <p:spPr>
          <a:xfrm>
            <a:off x="451160" y="457200"/>
            <a:ext cx="1828800" cy="769441"/>
          </a:xfrm>
          <a:prstGeom prst="rect">
            <a:avLst/>
          </a:prstGeom>
        </p:spPr>
        <p:txBody>
          <a:bodyPr wrap="square">
            <a:spAutoFit/>
          </a:bodyPr>
          <a:lstStyle/>
          <a:p>
            <a:r>
              <a:rPr lang="bn-IN" sz="4400" b="1" dirty="0">
                <a:solidFill>
                  <a:srgbClr val="FF0000"/>
                </a:solidFill>
                <a:latin typeface="NikoshBAN" panose="02000000000000000000" pitchFamily="2" charset="0"/>
                <a:cs typeface="NikoshBAN" panose="02000000000000000000" pitchFamily="2" charset="0"/>
              </a:rPr>
              <a:t>প্রবন্ধ</a:t>
            </a:r>
            <a:endParaRPr lang="en-US" sz="4400" b="1" dirty="0">
              <a:solidFill>
                <a:srgbClr val="FF0000"/>
              </a:solidFill>
            </a:endParaRPr>
          </a:p>
        </p:txBody>
      </p:sp>
    </p:spTree>
    <p:extLst>
      <p:ext uri="{BB962C8B-B14F-4D97-AF65-F5344CB8AC3E}">
        <p14:creationId xmlns:p14="http://schemas.microsoft.com/office/powerpoint/2010/main" val="1271065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ml-color-codes-color-tutorials-hero-00e10b1f.jpg"/>
          <p:cNvPicPr>
            <a:picLocks noChangeAspect="1"/>
          </p:cNvPicPr>
          <p:nvPr/>
        </p:nvPicPr>
        <p:blipFill>
          <a:blip r:embed="rId2"/>
          <a:stretch>
            <a:fillRect/>
          </a:stretch>
        </p:blipFill>
        <p:spPr>
          <a:xfrm>
            <a:off x="0" y="23884"/>
            <a:ext cx="12192000" cy="6858000"/>
          </a:xfrm>
          <a:prstGeom prst="rect">
            <a:avLst/>
          </a:prstGeom>
        </p:spPr>
      </p:pic>
      <p:sp>
        <p:nvSpPr>
          <p:cNvPr id="6" name="Rectangle 5"/>
          <p:cNvSpPr/>
          <p:nvPr/>
        </p:nvSpPr>
        <p:spPr>
          <a:xfrm>
            <a:off x="152400" y="1981200"/>
            <a:ext cx="11887200" cy="3139321"/>
          </a:xfrm>
          <a:prstGeom prst="rect">
            <a:avLst/>
          </a:prstGeom>
          <a:solidFill>
            <a:schemeClr val="bg1"/>
          </a:solidFill>
        </p:spPr>
        <p:txBody>
          <a:bodyPr wrap="square">
            <a:spAutoFit/>
          </a:bodyPr>
          <a:lstStyle/>
          <a:p>
            <a:pPr algn="ctr"/>
            <a:r>
              <a:rPr lang="bn-IN" sz="6600" b="1" dirty="0">
                <a:latin typeface="NikoshBAN" panose="02000000000000000000" pitchFamily="2" charset="0"/>
                <a:cs typeface="NikoshBAN" panose="02000000000000000000" pitchFamily="2" charset="0"/>
              </a:rPr>
              <a:t>প্রশ্ন: বাংলাভাষায়</a:t>
            </a:r>
            <a:r>
              <a:rPr lang="bn-IN" sz="5400" b="1" dirty="0">
                <a:latin typeface="NikoshBAN" panose="02000000000000000000" pitchFamily="2" charset="0"/>
                <a:cs typeface="NikoshBAN" panose="02000000000000000000" pitchFamily="2" charset="0"/>
              </a:rPr>
              <a:t> </a:t>
            </a:r>
            <a:r>
              <a:rPr lang="bn-IN" sz="6600" b="1" dirty="0">
                <a:latin typeface="NikoshBAN" panose="02000000000000000000" pitchFamily="2" charset="0"/>
                <a:cs typeface="NikoshBAN" panose="02000000000000000000" pitchFamily="2" charset="0"/>
              </a:rPr>
              <a:t>প্রথম সার্থক উপন্যাস কোনটি এবং সবচেয়ে বেশি পঠিত ও জনপ্রিয় কে?</a:t>
            </a:r>
            <a:endParaRPr lang="en-US" sz="5400" b="1" dirty="0">
              <a:latin typeface="NikoshBAN" panose="02000000000000000000" pitchFamily="2" charset="0"/>
              <a:cs typeface="NikoshBAN" panose="02000000000000000000" pitchFamily="2" charset="0"/>
            </a:endParaRPr>
          </a:p>
        </p:txBody>
      </p:sp>
      <p:sp>
        <p:nvSpPr>
          <p:cNvPr id="8" name="TextBox 7"/>
          <p:cNvSpPr txBox="1"/>
          <p:nvPr/>
        </p:nvSpPr>
        <p:spPr>
          <a:xfrm>
            <a:off x="4495800" y="566423"/>
            <a:ext cx="304800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b="1" dirty="0" err="1" smtClean="0">
                <a:latin typeface="Nikosh" pitchFamily="2" charset="0"/>
                <a:cs typeface="Nikosh" pitchFamily="2" charset="0"/>
              </a:rPr>
              <a:t>একক</a:t>
            </a:r>
            <a:r>
              <a:rPr lang="en-US" sz="3600" b="1" dirty="0" smtClean="0">
                <a:latin typeface="Nikosh" pitchFamily="2" charset="0"/>
                <a:cs typeface="Nikosh" pitchFamily="2" charset="0"/>
              </a:rPr>
              <a:t> </a:t>
            </a:r>
            <a:r>
              <a:rPr lang="en-US" sz="3600" b="1" dirty="0" err="1">
                <a:latin typeface="Nikosh" pitchFamily="2" charset="0"/>
                <a:cs typeface="Nikosh" pitchFamily="2" charset="0"/>
              </a:rPr>
              <a:t>কাজ</a:t>
            </a:r>
            <a:endParaRPr lang="en-US" sz="3600" b="1" dirty="0">
              <a:latin typeface="Nikosh" pitchFamily="2" charset="0"/>
              <a:cs typeface="Nikosh" pitchFamily="2" charset="0"/>
            </a:endParaRPr>
          </a:p>
        </p:txBody>
      </p:sp>
    </p:spTree>
    <p:extLst>
      <p:ext uri="{BB962C8B-B14F-4D97-AF65-F5344CB8AC3E}">
        <p14:creationId xmlns:p14="http://schemas.microsoft.com/office/powerpoint/2010/main" val="125221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962400" y="91341"/>
            <a:ext cx="4441209" cy="9433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দলীয় কাজ</a:t>
            </a:r>
            <a:endParaRPr lang="en-US" sz="3600" b="1"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5208895" y="1167923"/>
            <a:ext cx="1774209" cy="78278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0070C0"/>
                </a:solidFill>
                <a:latin typeface="NikoshBAN" panose="02000000000000000000" pitchFamily="2" charset="0"/>
                <a:cs typeface="NikoshBAN" panose="02000000000000000000" pitchFamily="2" charset="0"/>
              </a:rPr>
              <a:t>ক  দল</a:t>
            </a:r>
            <a:endParaRPr lang="en-US" sz="3600" b="1" dirty="0">
              <a:solidFill>
                <a:srgbClr val="0070C0"/>
              </a:solidFill>
              <a:latin typeface="NikoshBAN" panose="02000000000000000000" pitchFamily="2" charset="0"/>
              <a:cs typeface="NikoshBAN" panose="02000000000000000000" pitchFamily="2" charset="0"/>
            </a:endParaRPr>
          </a:p>
        </p:txBody>
      </p:sp>
      <p:sp>
        <p:nvSpPr>
          <p:cNvPr id="4" name="Rectangle 3"/>
          <p:cNvSpPr/>
          <p:nvPr/>
        </p:nvSpPr>
        <p:spPr>
          <a:xfrm>
            <a:off x="5068577" y="3842337"/>
            <a:ext cx="2054843" cy="680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bg1"/>
                </a:solidFill>
                <a:latin typeface="NikoshBAN" panose="02000000000000000000" pitchFamily="2" charset="0"/>
                <a:cs typeface="NikoshBAN" panose="02000000000000000000" pitchFamily="2" charset="0"/>
              </a:rPr>
              <a:t>খ দল</a:t>
            </a:r>
            <a:endParaRPr lang="en-US" sz="4000" b="1" dirty="0">
              <a:solidFill>
                <a:schemeClr val="bg1"/>
              </a:solidFill>
              <a:latin typeface="NikoshBAN" panose="02000000000000000000" pitchFamily="2" charset="0"/>
              <a:cs typeface="NikoshBAN" panose="02000000000000000000" pitchFamily="2" charset="0"/>
            </a:endParaRPr>
          </a:p>
        </p:txBody>
      </p:sp>
      <p:sp>
        <p:nvSpPr>
          <p:cNvPr id="5" name="Rounded Rectangle 4"/>
          <p:cNvSpPr/>
          <p:nvPr/>
        </p:nvSpPr>
        <p:spPr>
          <a:xfrm>
            <a:off x="0" y="2057400"/>
            <a:ext cx="12192000" cy="1600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rgbClr val="0070C0"/>
                </a:solidFill>
                <a:latin typeface="NikoshBAN" panose="02000000000000000000" pitchFamily="2" charset="0"/>
                <a:cs typeface="NikoshBAN" panose="02000000000000000000" pitchFamily="2" charset="0"/>
              </a:rPr>
              <a:t>প্রশ্ন:</a:t>
            </a:r>
            <a:r>
              <a:rPr lang="bn-IN" sz="4800" b="1" dirty="0">
                <a:solidFill>
                  <a:schemeClr val="bg1"/>
                </a:solidFill>
                <a:latin typeface="NikoshBAN" panose="02000000000000000000" pitchFamily="2" charset="0"/>
                <a:cs typeface="NikoshBAN" panose="02000000000000000000" pitchFamily="2" charset="0"/>
              </a:rPr>
              <a:t> </a:t>
            </a:r>
            <a:r>
              <a:rPr lang="en-US" sz="4800" b="1" dirty="0" err="1" smtClean="0">
                <a:solidFill>
                  <a:srgbClr val="0070C0"/>
                </a:solidFill>
                <a:latin typeface="Nikosh" pitchFamily="2" charset="0"/>
                <a:cs typeface="Nikosh" pitchFamily="2" charset="0"/>
              </a:rPr>
              <a:t>তথ্যবহুল</a:t>
            </a:r>
            <a:r>
              <a:rPr lang="en-US" sz="4800" b="1" dirty="0" smtClean="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রচনা</a:t>
            </a:r>
            <a:r>
              <a:rPr lang="en-US" sz="4800" b="1" dirty="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হলেও</a:t>
            </a:r>
            <a:r>
              <a:rPr lang="en-US" sz="4800" b="1" dirty="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তাকে</a:t>
            </a:r>
            <a:r>
              <a:rPr lang="en-US" sz="4800" b="1" dirty="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প্রবন্ধ</a:t>
            </a:r>
            <a:r>
              <a:rPr lang="en-US" sz="4800" b="1" dirty="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বলা</a:t>
            </a:r>
            <a:r>
              <a:rPr lang="en-US" sz="4800" b="1" dirty="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যাবেনা</a:t>
            </a:r>
            <a:r>
              <a:rPr lang="en-US" sz="4800" b="1" dirty="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কেন</a:t>
            </a:r>
            <a:r>
              <a:rPr lang="en-US" sz="4800" b="1" dirty="0">
                <a:solidFill>
                  <a:srgbClr val="0070C0"/>
                </a:solidFill>
                <a:latin typeface="Nikosh" pitchFamily="2" charset="0"/>
                <a:cs typeface="Nikosh" pitchFamily="2" charset="0"/>
              </a:rPr>
              <a:t> ? </a:t>
            </a:r>
            <a:r>
              <a:rPr lang="en-US" sz="4800" b="1" dirty="0" err="1">
                <a:solidFill>
                  <a:srgbClr val="0070C0"/>
                </a:solidFill>
                <a:latin typeface="Nikosh" pitchFamily="2" charset="0"/>
                <a:cs typeface="Nikosh" pitchFamily="2" charset="0"/>
              </a:rPr>
              <a:t>আলোচনা</a:t>
            </a:r>
            <a:r>
              <a:rPr lang="en-US" sz="4800" b="1" dirty="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কর</a:t>
            </a:r>
            <a:r>
              <a:rPr lang="en-US" sz="4800" b="1" dirty="0">
                <a:solidFill>
                  <a:srgbClr val="0070C0"/>
                </a:solidFill>
                <a:latin typeface="Nikosh" pitchFamily="2" charset="0"/>
                <a:cs typeface="Nikosh" pitchFamily="2" charset="0"/>
              </a:rPr>
              <a:t>।</a:t>
            </a:r>
            <a:endParaRPr lang="en-US" sz="4800" b="1" dirty="0">
              <a:solidFill>
                <a:srgbClr val="0070C0"/>
              </a:solidFill>
              <a:latin typeface="Nikosh" pitchFamily="2" charset="0"/>
              <a:cs typeface="Nikosh" pitchFamily="2" charset="0"/>
            </a:endParaRPr>
          </a:p>
        </p:txBody>
      </p:sp>
      <p:sp>
        <p:nvSpPr>
          <p:cNvPr id="7" name="Rounded Rectangle 6"/>
          <p:cNvSpPr/>
          <p:nvPr/>
        </p:nvSpPr>
        <p:spPr>
          <a:xfrm>
            <a:off x="0" y="4650690"/>
            <a:ext cx="12192000" cy="198175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a:solidFill>
                  <a:schemeClr val="bg1"/>
                </a:solidFill>
                <a:latin typeface="NikoshBAN" panose="02000000000000000000" pitchFamily="2" charset="0"/>
                <a:cs typeface="NikoshBAN" panose="02000000000000000000" pitchFamily="2" charset="0"/>
              </a:rPr>
              <a:t>প্রশ্ন: প্রবন্ধের কয়টি মুখ্য শ্রেণি বিভাগ আছে</a:t>
            </a:r>
            <a:r>
              <a:rPr lang="en-US" sz="5400" b="1" dirty="0">
                <a:solidFill>
                  <a:schemeClr val="bg1"/>
                </a:solidFill>
                <a:latin typeface="NikoshBAN" panose="02000000000000000000" pitchFamily="2" charset="0"/>
                <a:cs typeface="NikoshBAN" panose="02000000000000000000" pitchFamily="2" charset="0"/>
              </a:rPr>
              <a:t> </a:t>
            </a:r>
            <a:r>
              <a:rPr lang="bn-IN" sz="5400" b="1" dirty="0">
                <a:solidFill>
                  <a:schemeClr val="bg1"/>
                </a:solidFill>
                <a:latin typeface="NikoshBAN" panose="02000000000000000000" pitchFamily="2" charset="0"/>
                <a:cs typeface="NikoshBAN" panose="02000000000000000000" pitchFamily="2" charset="0"/>
              </a:rPr>
              <a:t>?</a:t>
            </a:r>
            <a:r>
              <a:rPr lang="en-US" sz="5400" b="1" dirty="0">
                <a:solidFill>
                  <a:schemeClr val="bg1"/>
                </a:solidFill>
                <a:latin typeface="NikoshBAN" panose="02000000000000000000" pitchFamily="2" charset="0"/>
                <a:cs typeface="NikoshBAN" panose="02000000000000000000" pitchFamily="2" charset="0"/>
              </a:rPr>
              <a:t> </a:t>
            </a:r>
            <a:r>
              <a:rPr lang="bn-IN" sz="5400" b="1" dirty="0">
                <a:solidFill>
                  <a:schemeClr val="bg1"/>
                </a:solidFill>
                <a:latin typeface="NikoshBAN" panose="02000000000000000000" pitchFamily="2" charset="0"/>
                <a:cs typeface="NikoshBAN" panose="02000000000000000000" pitchFamily="2" charset="0"/>
              </a:rPr>
              <a:t>বর্ণনা দাও।</a:t>
            </a:r>
            <a:endParaRPr lang="en-US" sz="54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478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Effect transition="in" filter="fad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60242"/>
            <a:ext cx="2133600" cy="738335"/>
          </a:xfrm>
          <a:prstGeom prst="rect">
            <a:avLst/>
          </a:prstGeom>
          <a:solidFill>
            <a:schemeClr val="accent5">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000" b="1" dirty="0" err="1">
                <a:latin typeface="NikoshBAN" panose="02000000000000000000" pitchFamily="2" charset="0"/>
                <a:cs typeface="NikoshBAN" panose="02000000000000000000" pitchFamily="2" charset="0"/>
              </a:rPr>
              <a:t>মূল্যায়ন</a:t>
            </a:r>
            <a:endParaRPr lang="en-US" sz="4000" b="1" dirty="0">
              <a:latin typeface="NikoshBAN" panose="02000000000000000000" pitchFamily="2" charset="0"/>
              <a:cs typeface="NikoshBAN" panose="02000000000000000000" pitchFamily="2" charset="0"/>
            </a:endParaRPr>
          </a:p>
        </p:txBody>
      </p:sp>
      <p:sp>
        <p:nvSpPr>
          <p:cNvPr id="5" name="TextBox 4"/>
          <p:cNvSpPr txBox="1"/>
          <p:nvPr/>
        </p:nvSpPr>
        <p:spPr>
          <a:xfrm>
            <a:off x="0" y="1039381"/>
            <a:ext cx="12192000" cy="1200329"/>
          </a:xfrm>
          <a:prstGeom prst="rect">
            <a:avLst/>
          </a:prstGeom>
          <a:solidFill>
            <a:schemeClr val="accent4">
              <a:lumMod val="20000"/>
              <a:lumOff val="80000"/>
            </a:schemeClr>
          </a:solidFill>
        </p:spPr>
        <p:txBody>
          <a:bodyPr wrap="square" rtlCol="0">
            <a:spAutoFit/>
          </a:bodyPr>
          <a:lstStyle/>
          <a:p>
            <a:r>
              <a:rPr lang="bn-IN" sz="3600" b="1" dirty="0">
                <a:latin typeface="NikoshBAN" panose="02000000000000000000" pitchFamily="2" charset="0"/>
                <a:cs typeface="NikoshBAN" panose="02000000000000000000" pitchFamily="2" charset="0"/>
              </a:rPr>
              <a:t>১ । “সাহিত্যের রূপ ও রীতি” প্রবন্ধ অনুসারে বাংলা ভাষায় সার্থক </a:t>
            </a: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ছোটগল্পকারের অনন্য দৃষ্টান্ত কোন লেখক ?</a:t>
            </a:r>
          </a:p>
        </p:txBody>
      </p:sp>
      <p:sp>
        <p:nvSpPr>
          <p:cNvPr id="6" name="Rectangle 5"/>
          <p:cNvSpPr/>
          <p:nvPr/>
        </p:nvSpPr>
        <p:spPr>
          <a:xfrm>
            <a:off x="971266" y="2477236"/>
            <a:ext cx="4737875" cy="56359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NikoshBAN" panose="02000000000000000000" pitchFamily="2" charset="0"/>
                <a:cs typeface="NikoshBAN" panose="02000000000000000000" pitchFamily="2" charset="0"/>
              </a:rPr>
              <a:t>ক.</a:t>
            </a:r>
            <a:r>
              <a:rPr lang="bn-IN" sz="2800" b="1" dirty="0">
                <a:solidFill>
                  <a:schemeClr val="tx1"/>
                </a:solidFill>
                <a:latin typeface="NikoshBAN" panose="02000000000000000000" pitchFamily="2" charset="0"/>
                <a:cs typeface="NikoshBAN" panose="02000000000000000000" pitchFamily="2" charset="0"/>
              </a:rPr>
              <a:t> মানিক বন্দোয়াধ্যায়</a:t>
            </a:r>
            <a:endParaRPr lang="en-US" sz="2800" b="1"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990600" y="3257550"/>
            <a:ext cx="4742141" cy="58353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7030A0"/>
                </a:solidFill>
                <a:latin typeface="NikoshBAN" panose="02000000000000000000" pitchFamily="2" charset="0"/>
                <a:cs typeface="NikoshBAN" panose="02000000000000000000" pitchFamily="2" charset="0"/>
              </a:rPr>
              <a:t>গ</a:t>
            </a:r>
            <a:r>
              <a:rPr lang="en-US" sz="3600" b="1" dirty="0">
                <a:solidFill>
                  <a:srgbClr val="7030A0"/>
                </a:solidFill>
                <a:latin typeface="NikoshBAN" panose="02000000000000000000" pitchFamily="2" charset="0"/>
                <a:cs typeface="NikoshBAN" panose="02000000000000000000" pitchFamily="2" charset="0"/>
              </a:rPr>
              <a:t>.</a:t>
            </a:r>
            <a:r>
              <a:rPr lang="bn-IN" sz="3600" b="1" dirty="0">
                <a:solidFill>
                  <a:srgbClr val="7030A0"/>
                </a:solidFill>
                <a:latin typeface="NikoshBAN" panose="02000000000000000000" pitchFamily="2" charset="0"/>
                <a:cs typeface="NikoshBAN" panose="02000000000000000000" pitchFamily="2" charset="0"/>
              </a:rPr>
              <a:t> রবীন্দ্রনাথ ঠাকুর</a:t>
            </a:r>
            <a:endParaRPr lang="en-US" sz="3600" b="1" dirty="0">
              <a:solidFill>
                <a:srgbClr val="7030A0"/>
              </a:solidFill>
              <a:latin typeface="NikoshBAN" panose="02000000000000000000" pitchFamily="2" charset="0"/>
              <a:cs typeface="NikoshBAN" panose="02000000000000000000" pitchFamily="2" charset="0"/>
            </a:endParaRPr>
          </a:p>
        </p:txBody>
      </p:sp>
      <p:sp>
        <p:nvSpPr>
          <p:cNvPr id="9" name="Rectangle 8"/>
          <p:cNvSpPr/>
          <p:nvPr/>
        </p:nvSpPr>
        <p:spPr>
          <a:xfrm>
            <a:off x="7085702" y="3257552"/>
            <a:ext cx="4649097" cy="56896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anose="02000000000000000000" pitchFamily="2" charset="0"/>
                <a:cs typeface="NikoshBAN" panose="02000000000000000000" pitchFamily="2" charset="0"/>
              </a:rPr>
              <a:t>ঘ</a:t>
            </a:r>
            <a:r>
              <a:rPr lang="en-US" sz="2800" b="1" dirty="0">
                <a:solidFill>
                  <a:schemeClr val="tx1"/>
                </a:solidFill>
                <a:latin typeface="NikoshBAN" panose="02000000000000000000" pitchFamily="2" charset="0"/>
                <a:cs typeface="NikoshBAN" panose="02000000000000000000" pitchFamily="2" charset="0"/>
              </a:rPr>
              <a:t>. </a:t>
            </a:r>
            <a:r>
              <a:rPr lang="bn-IN" sz="2800" b="1" dirty="0">
                <a:solidFill>
                  <a:schemeClr val="tx1"/>
                </a:solidFill>
                <a:latin typeface="NikoshBAN" panose="02000000000000000000" pitchFamily="2" charset="0"/>
                <a:cs typeface="NikoshBAN" panose="02000000000000000000" pitchFamily="2" charset="0"/>
              </a:rPr>
              <a:t>শরৎচন্দ্র চট্টোপাধ্যায়</a:t>
            </a:r>
            <a:r>
              <a:rPr lang="en-US" sz="2800" b="1" dirty="0">
                <a:solidFill>
                  <a:schemeClr val="tx1"/>
                </a:solidFill>
                <a:latin typeface="NikoshBAN" panose="02000000000000000000" pitchFamily="2" charset="0"/>
                <a:cs typeface="NikoshBAN" panose="02000000000000000000" pitchFamily="2" charset="0"/>
              </a:rPr>
              <a:t> </a:t>
            </a:r>
          </a:p>
        </p:txBody>
      </p:sp>
      <p:sp>
        <p:nvSpPr>
          <p:cNvPr id="10" name="Rectangle 9"/>
          <p:cNvSpPr/>
          <p:nvPr/>
        </p:nvSpPr>
        <p:spPr>
          <a:xfrm>
            <a:off x="7085702" y="2477237"/>
            <a:ext cx="4649097" cy="56359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anose="02000000000000000000" pitchFamily="2" charset="0"/>
                <a:cs typeface="NikoshBAN" panose="02000000000000000000" pitchFamily="2" charset="0"/>
              </a:rPr>
              <a:t>খ</a:t>
            </a:r>
            <a:r>
              <a:rPr lang="en-US" sz="2800" b="1" dirty="0">
                <a:solidFill>
                  <a:schemeClr val="tx1"/>
                </a:solidFill>
                <a:latin typeface="NikoshBAN" panose="02000000000000000000" pitchFamily="2" charset="0"/>
                <a:cs typeface="NikoshBAN" panose="02000000000000000000" pitchFamily="2" charset="0"/>
              </a:rPr>
              <a:t>.</a:t>
            </a:r>
            <a:r>
              <a:rPr lang="bn-IN" sz="2800" b="1" dirty="0">
                <a:solidFill>
                  <a:schemeClr val="tx1"/>
                </a:solidFill>
                <a:latin typeface="NikoshBAN" panose="02000000000000000000" pitchFamily="2" charset="0"/>
                <a:cs typeface="NikoshBAN" panose="02000000000000000000" pitchFamily="2" charset="0"/>
              </a:rPr>
              <a:t> তারাশঙ্কর বন্দোপাধ্যায়</a:t>
            </a:r>
            <a:endParaRPr lang="en-US" sz="2800" b="1"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7085701" y="5294879"/>
            <a:ext cx="4649097" cy="61657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7030A0"/>
                </a:solidFill>
                <a:latin typeface="NikoshBAN" panose="02000000000000000000" pitchFamily="2" charset="0"/>
                <a:cs typeface="NikoshBAN" panose="02000000000000000000" pitchFamily="2" charset="0"/>
              </a:rPr>
              <a:t>খ</a:t>
            </a:r>
            <a:r>
              <a:rPr lang="en-US" sz="3600" b="1" dirty="0">
                <a:solidFill>
                  <a:srgbClr val="7030A0"/>
                </a:solidFill>
                <a:latin typeface="NikoshBAN" panose="02000000000000000000" pitchFamily="2" charset="0"/>
                <a:cs typeface="NikoshBAN" panose="02000000000000000000" pitchFamily="2" charset="0"/>
              </a:rPr>
              <a:t>.</a:t>
            </a:r>
            <a:r>
              <a:rPr lang="bn-IN" sz="3600" b="1" dirty="0">
                <a:solidFill>
                  <a:srgbClr val="7030A0"/>
                </a:solidFill>
                <a:latin typeface="NikoshBAN" panose="02000000000000000000" pitchFamily="2" charset="0"/>
                <a:cs typeface="NikoshBAN" panose="02000000000000000000" pitchFamily="2" charset="0"/>
              </a:rPr>
              <a:t>  উপন্যাস</a:t>
            </a:r>
            <a:endParaRPr lang="en-US" sz="3600" b="1" dirty="0">
              <a:solidFill>
                <a:srgbClr val="7030A0"/>
              </a:solidFill>
              <a:latin typeface="NikoshBAN" panose="02000000000000000000" pitchFamily="2" charset="0"/>
              <a:cs typeface="NikoshBAN" panose="02000000000000000000" pitchFamily="2" charset="0"/>
            </a:endParaRPr>
          </a:p>
        </p:txBody>
      </p:sp>
      <p:sp>
        <p:nvSpPr>
          <p:cNvPr id="12" name="Rectangle 11"/>
          <p:cNvSpPr/>
          <p:nvPr/>
        </p:nvSpPr>
        <p:spPr>
          <a:xfrm>
            <a:off x="990599" y="5294879"/>
            <a:ext cx="4718541" cy="61657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ক</a:t>
            </a:r>
            <a:r>
              <a:rPr lang="en-US" sz="3600" b="1" dirty="0">
                <a:solidFill>
                  <a:schemeClr val="tx1"/>
                </a:solidFill>
                <a:latin typeface="NikoshBAN" panose="02000000000000000000" pitchFamily="2" charset="0"/>
                <a:cs typeface="NikoshBAN" panose="02000000000000000000" pitchFamily="2" charset="0"/>
              </a:rPr>
              <a:t>.</a:t>
            </a:r>
            <a:r>
              <a:rPr lang="bn-IN" sz="3600" b="1" dirty="0">
                <a:solidFill>
                  <a:schemeClr val="tx1"/>
                </a:solidFill>
                <a:latin typeface="NikoshBAN" panose="02000000000000000000" pitchFamily="2" charset="0"/>
                <a:cs typeface="NikoshBAN" panose="02000000000000000000" pitchFamily="2" charset="0"/>
              </a:rPr>
              <a:t> নাটক</a:t>
            </a:r>
            <a:endParaRPr lang="en-US" sz="3600" b="1"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990599" y="6096001"/>
            <a:ext cx="4742141" cy="60274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গ</a:t>
            </a:r>
            <a:r>
              <a:rPr lang="en-US" sz="3600" b="1" dirty="0">
                <a:solidFill>
                  <a:schemeClr val="tx1"/>
                </a:solidFill>
                <a:latin typeface="NikoshBAN" panose="02000000000000000000" pitchFamily="2" charset="0"/>
                <a:cs typeface="NikoshBAN" panose="02000000000000000000" pitchFamily="2" charset="0"/>
              </a:rPr>
              <a:t>.</a:t>
            </a:r>
            <a:r>
              <a:rPr lang="bn-IN" sz="3600" b="1" dirty="0">
                <a:solidFill>
                  <a:schemeClr val="tx1"/>
                </a:solidFill>
                <a:latin typeface="NikoshBAN" panose="02000000000000000000" pitchFamily="2" charset="0"/>
                <a:cs typeface="NikoshBAN" panose="02000000000000000000" pitchFamily="2" charset="0"/>
              </a:rPr>
              <a:t> কবিতা</a:t>
            </a:r>
            <a:endParaRPr lang="en-US" sz="3600" b="1"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7085702" y="6096001"/>
            <a:ext cx="4649096" cy="60274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ঘ</a:t>
            </a:r>
            <a:r>
              <a:rPr lang="en-US"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ছোটগল্প </a:t>
            </a:r>
            <a:endParaRPr lang="en-US" sz="3600" b="1" dirty="0">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0" y="4217660"/>
            <a:ext cx="12192000" cy="1077218"/>
          </a:xfrm>
          <a:prstGeom prst="rect">
            <a:avLst/>
          </a:prstGeom>
          <a:solidFill>
            <a:schemeClr val="accent4">
              <a:lumMod val="20000"/>
              <a:lumOff val="80000"/>
            </a:schemeClr>
          </a:solidFill>
        </p:spPr>
        <p:txBody>
          <a:bodyPr wrap="square" rtlCol="0">
            <a:spAutoFit/>
          </a:bodyPr>
          <a:lstStyle/>
          <a:p>
            <a:r>
              <a:rPr lang="bn-IN" sz="3200" b="1" dirty="0">
                <a:latin typeface="NikoshBAN" panose="02000000000000000000" pitchFamily="2" charset="0"/>
                <a:cs typeface="NikoshBAN" panose="02000000000000000000" pitchFamily="2" charset="0"/>
              </a:rPr>
              <a:t>২ </a:t>
            </a:r>
            <a:r>
              <a:rPr lang="en-US" sz="3200" b="1" dirty="0">
                <a:latin typeface="NikoshBAN" panose="02000000000000000000" pitchFamily="2"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  সাহিত্যের শাখা প্রশাখার মধ্যে জনপ্রিয়তার দিক থেকে কোন সাহিত্যকর্ম সর্বাধিক শীর্ষে অবস্থান করছে</a:t>
            </a:r>
            <a:r>
              <a:rPr lang="en-US" sz="3200" b="1" dirty="0">
                <a:latin typeface="NikoshBAN" panose="02000000000000000000" pitchFamily="2"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027839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0" y="80294"/>
            <a:ext cx="2705100" cy="583370"/>
          </a:xfrm>
          <a:prstGeom prst="rect">
            <a:avLst/>
          </a:prstGeom>
          <a:solidFill>
            <a:schemeClr val="tx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err="1">
                <a:latin typeface="NikoshBAN" panose="02000000000000000000" pitchFamily="2" charset="0"/>
                <a:cs typeface="NikoshBAN" panose="02000000000000000000" pitchFamily="2" charset="0"/>
              </a:rPr>
              <a:t>মূল্যায়ন</a:t>
            </a:r>
            <a:endParaRPr lang="en-US" sz="3600" b="1" dirty="0">
              <a:latin typeface="NikoshBAN" panose="02000000000000000000" pitchFamily="2" charset="0"/>
              <a:cs typeface="NikoshBAN" panose="02000000000000000000" pitchFamily="2" charset="0"/>
            </a:endParaRPr>
          </a:p>
        </p:txBody>
      </p:sp>
      <p:sp>
        <p:nvSpPr>
          <p:cNvPr id="5" name="TextBox 4"/>
          <p:cNvSpPr txBox="1"/>
          <p:nvPr/>
        </p:nvSpPr>
        <p:spPr>
          <a:xfrm>
            <a:off x="57150" y="875529"/>
            <a:ext cx="12192000" cy="1077218"/>
          </a:xfrm>
          <a:prstGeom prst="rect">
            <a:avLst/>
          </a:prstGeom>
          <a:solidFill>
            <a:schemeClr val="accent4">
              <a:lumMod val="20000"/>
              <a:lumOff val="80000"/>
            </a:schemeClr>
          </a:solidFill>
        </p:spPr>
        <p:txBody>
          <a:bodyPr wrap="square" rtlCol="0">
            <a:spAutoFit/>
          </a:bodyPr>
          <a:lstStyle/>
          <a:p>
            <a:r>
              <a:rPr lang="bn-IN" sz="3200" b="1" dirty="0">
                <a:latin typeface="NikoshBAN" panose="02000000000000000000" pitchFamily="2" charset="0"/>
                <a:cs typeface="NikoshBAN" panose="02000000000000000000" pitchFamily="2" charset="0"/>
              </a:rPr>
              <a:t>৩ । কোন জাতীয় রচনায় লেখকের পাণ্ডিত্য,বুদ্ধি ও জ্ঞানের পরিচয়ই মুখ্য হয়ে দেখা দেয়?</a:t>
            </a:r>
          </a:p>
        </p:txBody>
      </p:sp>
      <p:sp>
        <p:nvSpPr>
          <p:cNvPr id="6" name="Rectangle 5"/>
          <p:cNvSpPr/>
          <p:nvPr/>
        </p:nvSpPr>
        <p:spPr>
          <a:xfrm>
            <a:off x="1981200" y="2031689"/>
            <a:ext cx="3714751" cy="5019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ক</a:t>
            </a:r>
            <a:r>
              <a:rPr lang="en-US" sz="3200" b="1" dirty="0">
                <a:solidFill>
                  <a:schemeClr val="tx1"/>
                </a:solidFill>
                <a:latin typeface="NikoshBAN" panose="02000000000000000000" pitchFamily="2" charset="0"/>
                <a:cs typeface="NikoshBAN" panose="02000000000000000000" pitchFamily="2" charset="0"/>
              </a:rPr>
              <a:t>.</a:t>
            </a:r>
            <a:r>
              <a:rPr lang="bn-IN" sz="3200" b="1" dirty="0">
                <a:solidFill>
                  <a:schemeClr val="tx1"/>
                </a:solidFill>
                <a:latin typeface="NikoshBAN" panose="02000000000000000000" pitchFamily="2" charset="0"/>
                <a:cs typeface="NikoshBAN" panose="02000000000000000000" pitchFamily="2" charset="0"/>
              </a:rPr>
              <a:t> উপন্যাসের</a:t>
            </a:r>
            <a:endParaRPr lang="en-US" sz="3200" b="1"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981200" y="2627128"/>
            <a:ext cx="3714751" cy="5996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7030A0"/>
                </a:solidFill>
                <a:latin typeface="NikoshBAN" panose="02000000000000000000" pitchFamily="2" charset="0"/>
                <a:cs typeface="NikoshBAN" panose="02000000000000000000" pitchFamily="2" charset="0"/>
              </a:rPr>
              <a:t>গ</a:t>
            </a:r>
            <a:r>
              <a:rPr lang="en-US" sz="4000" b="1" dirty="0">
                <a:solidFill>
                  <a:srgbClr val="7030A0"/>
                </a:solidFill>
                <a:latin typeface="NikoshBAN" panose="02000000000000000000" pitchFamily="2" charset="0"/>
                <a:cs typeface="NikoshBAN" panose="02000000000000000000" pitchFamily="2" charset="0"/>
              </a:rPr>
              <a:t>.</a:t>
            </a:r>
            <a:r>
              <a:rPr lang="bn-IN" sz="4000" b="1" dirty="0">
                <a:solidFill>
                  <a:srgbClr val="7030A0"/>
                </a:solidFill>
                <a:latin typeface="NikoshBAN" panose="02000000000000000000" pitchFamily="2" charset="0"/>
                <a:cs typeface="NikoshBAN" panose="02000000000000000000" pitchFamily="2" charset="0"/>
              </a:rPr>
              <a:t> </a:t>
            </a:r>
            <a:r>
              <a:rPr lang="en-US" sz="4000" b="1" dirty="0">
                <a:solidFill>
                  <a:srgbClr val="7030A0"/>
                </a:solidFill>
                <a:latin typeface="NikoshBAN" panose="02000000000000000000" pitchFamily="2" charset="0"/>
                <a:cs typeface="NikoshBAN" panose="02000000000000000000" pitchFamily="2" charset="0"/>
              </a:rPr>
              <a:t> </a:t>
            </a:r>
            <a:r>
              <a:rPr lang="bn-IN" sz="4000" b="1" dirty="0">
                <a:solidFill>
                  <a:srgbClr val="7030A0"/>
                </a:solidFill>
                <a:latin typeface="NikoshBAN" panose="02000000000000000000" pitchFamily="2" charset="0"/>
                <a:cs typeface="NikoshBAN" panose="02000000000000000000" pitchFamily="2" charset="0"/>
              </a:rPr>
              <a:t>প্রবন্ধের</a:t>
            </a:r>
            <a:endParaRPr lang="en-US" sz="4000" b="1" dirty="0">
              <a:solidFill>
                <a:srgbClr val="7030A0"/>
              </a:solidFill>
              <a:latin typeface="NikoshBAN" panose="02000000000000000000" pitchFamily="2" charset="0"/>
              <a:cs typeface="NikoshBAN" panose="02000000000000000000" pitchFamily="2" charset="0"/>
            </a:endParaRPr>
          </a:p>
        </p:txBody>
      </p:sp>
      <p:sp>
        <p:nvSpPr>
          <p:cNvPr id="9" name="Rectangle 8"/>
          <p:cNvSpPr/>
          <p:nvPr/>
        </p:nvSpPr>
        <p:spPr>
          <a:xfrm>
            <a:off x="6567322" y="2658306"/>
            <a:ext cx="4253078" cy="52972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ঘ</a:t>
            </a:r>
            <a:r>
              <a:rPr lang="en-US" sz="3600" b="1" dirty="0">
                <a:solidFill>
                  <a:schemeClr val="tx1"/>
                </a:solidFill>
                <a:latin typeface="NikoshBAN" panose="02000000000000000000" pitchFamily="2" charset="0"/>
                <a:cs typeface="NikoshBAN" panose="02000000000000000000" pitchFamily="2" charset="0"/>
              </a:rPr>
              <a:t>.</a:t>
            </a:r>
            <a:r>
              <a:rPr lang="bn-IN" sz="3600" b="1" dirty="0">
                <a:solidFill>
                  <a:schemeClr val="tx1"/>
                </a:solidFill>
                <a:latin typeface="NikoshBAN" panose="02000000000000000000" pitchFamily="2" charset="0"/>
                <a:cs typeface="NikoshBAN" panose="02000000000000000000" pitchFamily="2" charset="0"/>
              </a:rPr>
              <a:t> কবিতার </a:t>
            </a:r>
            <a:endParaRPr lang="en-US" sz="3600" b="1"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6535210" y="1937702"/>
            <a:ext cx="4285190" cy="62342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খ</a:t>
            </a:r>
            <a:r>
              <a:rPr lang="en-US" sz="3600" b="1" dirty="0">
                <a:solidFill>
                  <a:schemeClr val="tx1"/>
                </a:solidFill>
                <a:latin typeface="NikoshBAN" panose="02000000000000000000" pitchFamily="2" charset="0"/>
                <a:cs typeface="NikoshBAN" panose="02000000000000000000" pitchFamily="2" charset="0"/>
              </a:rPr>
              <a:t>.</a:t>
            </a:r>
            <a:r>
              <a:rPr lang="bn-IN" sz="3600" b="1" dirty="0">
                <a:solidFill>
                  <a:schemeClr val="tx1"/>
                </a:solidFill>
                <a:latin typeface="NikoshBAN" panose="02000000000000000000" pitchFamily="2" charset="0"/>
                <a:cs typeface="NikoshBAN" panose="02000000000000000000" pitchFamily="2" charset="0"/>
              </a:rPr>
              <a:t> নাটকের </a:t>
            </a:r>
            <a:endParaRPr lang="en-US" sz="3600" b="1"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567321" y="5713364"/>
            <a:ext cx="3307123" cy="53503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solidFill>
                  <a:srgbClr val="7030A0"/>
                </a:solidFill>
                <a:latin typeface="NikoshBAN" panose="02000000000000000000" pitchFamily="2" charset="0"/>
                <a:cs typeface="NikoshBAN" panose="02000000000000000000" pitchFamily="2" charset="0"/>
              </a:rPr>
              <a:t>খ.  </a:t>
            </a:r>
            <a:r>
              <a:rPr lang="en-US" sz="3200" b="1" dirty="0" err="1">
                <a:solidFill>
                  <a:srgbClr val="7030A0"/>
                </a:solidFill>
                <a:latin typeface="NikoshBAN" panose="02000000000000000000" pitchFamily="2" charset="0"/>
                <a:cs typeface="NikoshBAN" panose="02000000000000000000" pitchFamily="2" charset="0"/>
              </a:rPr>
              <a:t>i</a:t>
            </a:r>
            <a:r>
              <a:rPr lang="en-US" sz="3200" b="1" dirty="0">
                <a:solidFill>
                  <a:srgbClr val="7030A0"/>
                </a:solidFill>
                <a:latin typeface="NikoshBAN" panose="02000000000000000000" pitchFamily="2" charset="0"/>
                <a:cs typeface="NikoshBAN" panose="02000000000000000000" pitchFamily="2" charset="0"/>
              </a:rPr>
              <a:t> </a:t>
            </a:r>
            <a:r>
              <a:rPr lang="bn-IN" sz="3200" b="1" dirty="0">
                <a:solidFill>
                  <a:srgbClr val="7030A0"/>
                </a:solidFill>
                <a:latin typeface="NikoshBAN" panose="02000000000000000000" pitchFamily="2" charset="0"/>
                <a:cs typeface="NikoshBAN" panose="02000000000000000000" pitchFamily="2" charset="0"/>
              </a:rPr>
              <a:t>ও </a:t>
            </a:r>
            <a:r>
              <a:rPr lang="en-US" sz="3200" b="1" dirty="0">
                <a:solidFill>
                  <a:srgbClr val="7030A0"/>
                </a:solidFill>
                <a:latin typeface="NikoshBAN" panose="02000000000000000000" pitchFamily="2" charset="0"/>
                <a:cs typeface="NikoshBAN" panose="02000000000000000000" pitchFamily="2" charset="0"/>
              </a:rPr>
              <a:t>iii</a:t>
            </a:r>
          </a:p>
        </p:txBody>
      </p:sp>
      <p:sp>
        <p:nvSpPr>
          <p:cNvPr id="12" name="Rectangle 11"/>
          <p:cNvSpPr/>
          <p:nvPr/>
        </p:nvSpPr>
        <p:spPr>
          <a:xfrm>
            <a:off x="1524000" y="5713364"/>
            <a:ext cx="2877537" cy="38263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75" dirty="0">
                <a:solidFill>
                  <a:schemeClr val="tx1"/>
                </a:solidFill>
                <a:latin typeface="NikoshBAN" panose="02000000000000000000" pitchFamily="2" charset="0"/>
                <a:cs typeface="NikoshBAN" panose="02000000000000000000" pitchFamily="2" charset="0"/>
              </a:rPr>
              <a:t> </a:t>
            </a:r>
            <a:r>
              <a:rPr lang="bn-IN" sz="2800" b="1" dirty="0">
                <a:solidFill>
                  <a:schemeClr val="tx1"/>
                </a:solidFill>
                <a:latin typeface="NikoshBAN" panose="02000000000000000000" pitchFamily="2" charset="0"/>
                <a:cs typeface="NikoshBAN" panose="02000000000000000000" pitchFamily="2" charset="0"/>
              </a:rPr>
              <a:t>ক</a:t>
            </a:r>
            <a:r>
              <a:rPr lang="en-US" sz="2800" b="1" dirty="0">
                <a:solidFill>
                  <a:schemeClr val="tx1"/>
                </a:solidFill>
                <a:latin typeface="NikoshBAN" panose="02000000000000000000" pitchFamily="2" charset="0"/>
                <a:cs typeface="NikoshBAN" panose="02000000000000000000" pitchFamily="2" charset="0"/>
              </a:rPr>
              <a:t>.</a:t>
            </a:r>
            <a:r>
              <a:rPr lang="bn-IN" sz="24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i</a:t>
            </a:r>
            <a:r>
              <a:rPr lang="bn-IN" sz="3200" b="1" dirty="0">
                <a:solidFill>
                  <a:schemeClr val="tx1"/>
                </a:solidFill>
                <a:latin typeface="NikoshBAN" panose="02000000000000000000" pitchFamily="2" charset="0"/>
                <a:cs typeface="NikoshBAN" panose="02000000000000000000" pitchFamily="2" charset="0"/>
              </a:rPr>
              <a:t>  ও </a:t>
            </a:r>
            <a:r>
              <a:rPr lang="en-US" sz="3200" b="1" dirty="0">
                <a:solidFill>
                  <a:schemeClr val="tx1"/>
                </a:solidFill>
                <a:latin typeface="NikoshBAN" panose="02000000000000000000" pitchFamily="2" charset="0"/>
                <a:cs typeface="NikoshBAN" panose="02000000000000000000" pitchFamily="2" charset="0"/>
              </a:rPr>
              <a:t>ii</a:t>
            </a:r>
          </a:p>
        </p:txBody>
      </p:sp>
      <p:sp>
        <p:nvSpPr>
          <p:cNvPr id="13" name="Rectangle 12"/>
          <p:cNvSpPr/>
          <p:nvPr/>
        </p:nvSpPr>
        <p:spPr>
          <a:xfrm>
            <a:off x="1524000" y="6324600"/>
            <a:ext cx="2877537"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dirty="0">
                <a:solidFill>
                  <a:schemeClr val="tx1"/>
                </a:solidFill>
                <a:latin typeface="NikoshBAN" panose="02000000000000000000" pitchFamily="2" charset="0"/>
                <a:cs typeface="NikoshBAN" panose="02000000000000000000" pitchFamily="2" charset="0"/>
              </a:rPr>
              <a:t>গ </a:t>
            </a:r>
            <a:r>
              <a:rPr lang="en-US" sz="3600" b="1" dirty="0">
                <a:solidFill>
                  <a:schemeClr val="tx1"/>
                </a:solidFill>
                <a:latin typeface="NikoshBAN" panose="02000000000000000000" pitchFamily="2" charset="0"/>
                <a:cs typeface="NikoshBAN" panose="02000000000000000000" pitchFamily="2" charset="0"/>
              </a:rPr>
              <a:t>.</a:t>
            </a:r>
            <a:r>
              <a:rPr lang="bn-IN" sz="3200" b="1" dirty="0">
                <a:solidFill>
                  <a:schemeClr val="tx1"/>
                </a:solidFill>
                <a:latin typeface="NikoshBAN" panose="02000000000000000000" pitchFamily="2" charset="0"/>
                <a:cs typeface="NikoshBAN" panose="02000000000000000000" pitchFamily="2" charset="0"/>
              </a:rPr>
              <a:t> </a:t>
            </a:r>
            <a:r>
              <a:rPr lang="en-US" sz="3200" b="1" dirty="0">
                <a:solidFill>
                  <a:schemeClr val="tx1"/>
                </a:solidFill>
                <a:latin typeface="NikoshBAN" panose="02000000000000000000" pitchFamily="2" charset="0"/>
                <a:cs typeface="NikoshBAN" panose="02000000000000000000" pitchFamily="2" charset="0"/>
              </a:rPr>
              <a:t>ii</a:t>
            </a:r>
            <a:r>
              <a:rPr lang="bn-IN" sz="3200" b="1" dirty="0">
                <a:solidFill>
                  <a:schemeClr val="tx1"/>
                </a:solidFill>
                <a:latin typeface="NikoshBAN" panose="02000000000000000000" pitchFamily="2" charset="0"/>
                <a:cs typeface="NikoshBAN" panose="02000000000000000000" pitchFamily="2" charset="0"/>
              </a:rPr>
              <a:t> ও </a:t>
            </a:r>
            <a:r>
              <a:rPr lang="en-US" sz="3200" b="1" dirty="0">
                <a:solidFill>
                  <a:schemeClr val="tx1"/>
                </a:solidFill>
                <a:latin typeface="NikoshBAN" panose="02000000000000000000" pitchFamily="2" charset="0"/>
                <a:cs typeface="NikoshBAN" panose="02000000000000000000" pitchFamily="2" charset="0"/>
              </a:rPr>
              <a:t>iii</a:t>
            </a:r>
          </a:p>
        </p:txBody>
      </p:sp>
      <p:sp>
        <p:nvSpPr>
          <p:cNvPr id="14" name="Rectangle 13"/>
          <p:cNvSpPr/>
          <p:nvPr/>
        </p:nvSpPr>
        <p:spPr>
          <a:xfrm>
            <a:off x="6535210" y="6335513"/>
            <a:ext cx="3339234" cy="52248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solidFill>
                  <a:schemeClr val="tx1"/>
                </a:solidFill>
                <a:latin typeface="NikoshBAN" panose="02000000000000000000" pitchFamily="2" charset="0"/>
                <a:cs typeface="NikoshBAN" panose="02000000000000000000" pitchFamily="2" charset="0"/>
              </a:rPr>
              <a:t>ঘ </a:t>
            </a:r>
            <a:r>
              <a:rPr lang="en-US" sz="3200" b="1" dirty="0">
                <a:solidFill>
                  <a:schemeClr val="tx1"/>
                </a:solidFill>
                <a:latin typeface="NikoshBAN" panose="02000000000000000000" pitchFamily="2" charset="0"/>
                <a:cs typeface="NikoshBAN" panose="02000000000000000000" pitchFamily="2" charset="0"/>
              </a:rPr>
              <a:t>.</a:t>
            </a:r>
            <a:r>
              <a:rPr lang="bn-IN"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i</a:t>
            </a:r>
            <a:r>
              <a:rPr lang="bn-IN" sz="3200" b="1" dirty="0">
                <a:solidFill>
                  <a:schemeClr val="tx1"/>
                </a:solidFill>
                <a:latin typeface="NikoshBAN" panose="02000000000000000000" pitchFamily="2" charset="0"/>
                <a:cs typeface="NikoshBAN" panose="02000000000000000000" pitchFamily="2" charset="0"/>
              </a:rPr>
              <a:t> ,  </a:t>
            </a:r>
            <a:r>
              <a:rPr lang="en-US" sz="3200" b="1" dirty="0">
                <a:solidFill>
                  <a:schemeClr val="tx1"/>
                </a:solidFill>
                <a:latin typeface="NikoshBAN" panose="02000000000000000000" pitchFamily="2" charset="0"/>
                <a:cs typeface="NikoshBAN" panose="02000000000000000000" pitchFamily="2" charset="0"/>
              </a:rPr>
              <a:t>ii</a:t>
            </a:r>
            <a:r>
              <a:rPr lang="bn-IN" sz="3200" b="1" dirty="0">
                <a:solidFill>
                  <a:schemeClr val="tx1"/>
                </a:solidFill>
                <a:latin typeface="NikoshBAN" panose="02000000000000000000" pitchFamily="2" charset="0"/>
                <a:cs typeface="NikoshBAN" panose="02000000000000000000" pitchFamily="2" charset="0"/>
              </a:rPr>
              <a:t> ও </a:t>
            </a:r>
            <a:r>
              <a:rPr lang="en-US" sz="3200" b="1" dirty="0">
                <a:solidFill>
                  <a:schemeClr val="tx1"/>
                </a:solidFill>
                <a:latin typeface="NikoshBAN" panose="02000000000000000000" pitchFamily="2" charset="0"/>
                <a:cs typeface="NikoshBAN" panose="02000000000000000000" pitchFamily="2" charset="0"/>
              </a:rPr>
              <a:t>iii</a:t>
            </a:r>
          </a:p>
        </p:txBody>
      </p:sp>
      <p:sp>
        <p:nvSpPr>
          <p:cNvPr id="15" name="TextBox 14"/>
          <p:cNvSpPr txBox="1"/>
          <p:nvPr/>
        </p:nvSpPr>
        <p:spPr>
          <a:xfrm>
            <a:off x="57150" y="3266967"/>
            <a:ext cx="12134850" cy="584775"/>
          </a:xfrm>
          <a:prstGeom prst="rect">
            <a:avLst/>
          </a:prstGeom>
          <a:solidFill>
            <a:schemeClr val="accent4">
              <a:lumMod val="20000"/>
              <a:lumOff val="80000"/>
            </a:schemeClr>
          </a:solidFill>
        </p:spPr>
        <p:txBody>
          <a:bodyPr wrap="square" rtlCol="0">
            <a:spAutoFit/>
          </a:bodyPr>
          <a:lstStyle/>
          <a:p>
            <a:r>
              <a:rPr lang="bn-IN" sz="3200" b="1" dirty="0">
                <a:latin typeface="NikoshBAN" panose="02000000000000000000" pitchFamily="2" charset="0"/>
                <a:cs typeface="NikoshBAN" panose="02000000000000000000" pitchFamily="2" charset="0"/>
              </a:rPr>
              <a:t>৪ । “সাহিত্যের রূপ ও রীতি” প্রবন্ধ </a:t>
            </a:r>
            <a:r>
              <a:rPr lang="en-US" sz="3200" b="1" dirty="0">
                <a:latin typeface="NikoshBAN" panose="02000000000000000000" pitchFamily="2" charset="0"/>
                <a:cs typeface="NikoshBAN" panose="02000000000000000000" pitchFamily="2" charset="0"/>
              </a:rPr>
              <a:t>ম</a:t>
            </a:r>
            <a:r>
              <a:rPr lang="bn-IN" sz="3200" b="1" dirty="0">
                <a:latin typeface="NikoshBAN" panose="02000000000000000000" pitchFamily="2" charset="0"/>
                <a:cs typeface="NikoshBAN" panose="02000000000000000000" pitchFamily="2" charset="0"/>
              </a:rPr>
              <a:t>তে ছোটগল্পের বৈশিষ্ট্য হলো-</a:t>
            </a:r>
          </a:p>
        </p:txBody>
      </p:sp>
      <p:sp>
        <p:nvSpPr>
          <p:cNvPr id="8" name="TextBox 7"/>
          <p:cNvSpPr txBox="1"/>
          <p:nvPr/>
        </p:nvSpPr>
        <p:spPr>
          <a:xfrm>
            <a:off x="1524000" y="3835168"/>
            <a:ext cx="8001000" cy="1384995"/>
          </a:xfrm>
          <a:prstGeom prst="rect">
            <a:avLst/>
          </a:prstGeom>
          <a:solidFill>
            <a:schemeClr val="accent6">
              <a:lumMod val="20000"/>
              <a:lumOff val="80000"/>
            </a:schemeClr>
          </a:solidFill>
        </p:spPr>
        <p:txBody>
          <a:bodyPr wrap="square" rtlCol="0">
            <a:spAutoFit/>
          </a:bodyPr>
          <a:lstStyle/>
          <a:p>
            <a:pPr marL="225029" indent="-225029">
              <a:buFont typeface="+mj-lt"/>
              <a:buAutoNum type="romanUcPeriod"/>
            </a:pPr>
            <a:r>
              <a:rPr lang="bn-IN" dirty="0">
                <a:latin typeface="NikoshBAN" panose="02000000000000000000" pitchFamily="2" charset="0"/>
                <a:cs typeface="NikoshBAN" panose="02000000000000000000" pitchFamily="2" charset="0"/>
              </a:rPr>
              <a:t>  </a:t>
            </a:r>
            <a:r>
              <a:rPr lang="bn-IN" sz="2800" b="1" dirty="0">
                <a:latin typeface="NikoshBAN" panose="02000000000000000000" pitchFamily="2" charset="0"/>
                <a:cs typeface="NikoshBAN" panose="02000000000000000000" pitchFamily="2" charset="0"/>
              </a:rPr>
              <a:t>গল্পটি সহজ সরল হবে</a:t>
            </a:r>
          </a:p>
          <a:p>
            <a:pPr marL="225029" indent="-225029">
              <a:buFont typeface="+mj-lt"/>
              <a:buAutoNum type="romanUcPeriod"/>
            </a:pPr>
            <a:r>
              <a:rPr lang="bn-IN" sz="2800" b="1" dirty="0">
                <a:latin typeface="NikoshBAN" panose="02000000000000000000" pitchFamily="2" charset="0"/>
                <a:cs typeface="NikoshBAN" panose="02000000000000000000" pitchFamily="2" charset="0"/>
              </a:rPr>
              <a:t>  গল্পে কোন তথ্য উপদেশ থাকবে না</a:t>
            </a:r>
          </a:p>
          <a:p>
            <a:pPr marL="225029" indent="-225029">
              <a:buFont typeface="+mj-lt"/>
              <a:buAutoNum type="romanUcPeriod"/>
            </a:pPr>
            <a:r>
              <a:rPr lang="bn-IN" sz="2800" b="1" dirty="0">
                <a:latin typeface="NikoshBAN" panose="02000000000000000000" pitchFamily="2" charset="0"/>
                <a:cs typeface="NikoshBAN" panose="02000000000000000000" pitchFamily="2" charset="0"/>
              </a:rPr>
              <a:t>   শেষ হয়েও শেষ হবে না</a:t>
            </a:r>
          </a:p>
        </p:txBody>
      </p:sp>
      <p:sp>
        <p:nvSpPr>
          <p:cNvPr id="16" name="TextBox 15"/>
          <p:cNvSpPr txBox="1"/>
          <p:nvPr/>
        </p:nvSpPr>
        <p:spPr>
          <a:xfrm>
            <a:off x="3962400" y="5181250"/>
            <a:ext cx="4081809" cy="523220"/>
          </a:xfrm>
          <a:prstGeom prst="rect">
            <a:avLst/>
          </a:prstGeom>
          <a:solidFill>
            <a:schemeClr val="accent6">
              <a:lumMod val="40000"/>
              <a:lumOff val="60000"/>
            </a:schemeClr>
          </a:solidFill>
        </p:spPr>
        <p:txBody>
          <a:bodyPr wrap="square" rtlCol="0">
            <a:spAutoFit/>
          </a:bodyPr>
          <a:lstStyle/>
          <a:p>
            <a:r>
              <a:rPr lang="bn-IN" sz="2800" b="1" dirty="0">
                <a:solidFill>
                  <a:srgbClr val="FF0000"/>
                </a:solidFill>
                <a:latin typeface="NikoshBAN" panose="02000000000000000000" pitchFamily="2" charset="0"/>
                <a:cs typeface="NikoshBAN" panose="02000000000000000000" pitchFamily="2" charset="0"/>
              </a:rPr>
              <a:t>নিচের কোনটি ঠিক</a:t>
            </a:r>
            <a:r>
              <a:rPr lang="en-US" sz="2800" b="1" dirty="0">
                <a:solidFill>
                  <a:srgbClr val="FF000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596145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ml-color-codes-color-tutorials-hero-00e10b1f.jpg"/>
          <p:cNvPicPr>
            <a:picLocks noChangeAspect="1"/>
          </p:cNvPicPr>
          <p:nvPr/>
        </p:nvPicPr>
        <p:blipFill>
          <a:blip r:embed="rId2"/>
          <a:stretch>
            <a:fillRect/>
          </a:stretch>
        </p:blipFill>
        <p:spPr>
          <a:xfrm>
            <a:off x="0" y="-76200"/>
            <a:ext cx="12192000" cy="6858000"/>
          </a:xfrm>
          <a:prstGeom prst="rect">
            <a:avLst/>
          </a:prstGeom>
        </p:spPr>
      </p:pic>
      <p:sp>
        <p:nvSpPr>
          <p:cNvPr id="3" name="TextBox 2"/>
          <p:cNvSpPr txBox="1"/>
          <p:nvPr/>
        </p:nvSpPr>
        <p:spPr>
          <a:xfrm>
            <a:off x="2971800" y="233677"/>
            <a:ext cx="6858000" cy="1015663"/>
          </a:xfrm>
          <a:prstGeom prst="rect">
            <a:avLst/>
          </a:prstGeom>
          <a:noFill/>
        </p:spPr>
        <p:txBody>
          <a:bodyPr wrap="square" rtlCol="0">
            <a:spAutoFit/>
          </a:bodyPr>
          <a:lstStyle/>
          <a:p>
            <a:pPr algn="ctr"/>
            <a:r>
              <a:rPr lang="en-US" sz="6000" b="1" dirty="0" err="1">
                <a:solidFill>
                  <a:schemeClr val="bg1"/>
                </a:solidFill>
                <a:latin typeface="Nikosh" pitchFamily="2" charset="0"/>
                <a:cs typeface="Nikosh" pitchFamily="2" charset="0"/>
              </a:rPr>
              <a:t>আজকের</a:t>
            </a:r>
            <a:r>
              <a:rPr lang="en-US" sz="6000" b="1" dirty="0">
                <a:solidFill>
                  <a:schemeClr val="bg1"/>
                </a:solidFill>
                <a:latin typeface="Nikosh" pitchFamily="2" charset="0"/>
                <a:cs typeface="Nikosh" pitchFamily="2" charset="0"/>
              </a:rPr>
              <a:t> </a:t>
            </a:r>
            <a:r>
              <a:rPr lang="en-US" sz="6000" b="1" dirty="0" err="1" smtClean="0">
                <a:solidFill>
                  <a:schemeClr val="bg1"/>
                </a:solidFill>
                <a:latin typeface="Nikosh" pitchFamily="2" charset="0"/>
                <a:cs typeface="Nikosh" pitchFamily="2" charset="0"/>
              </a:rPr>
              <a:t>পাঠ</a:t>
            </a:r>
            <a:r>
              <a:rPr lang="en-US" sz="6000" b="1" dirty="0" smtClean="0">
                <a:solidFill>
                  <a:schemeClr val="bg1"/>
                </a:solidFill>
                <a:latin typeface="Nikosh" pitchFamily="2" charset="0"/>
                <a:cs typeface="Nikosh" pitchFamily="2" charset="0"/>
              </a:rPr>
              <a:t>-</a:t>
            </a:r>
            <a:endParaRPr lang="en-US" sz="6000" b="1" dirty="0">
              <a:solidFill>
                <a:schemeClr val="bg1"/>
              </a:solidFill>
              <a:latin typeface="Nikosh" pitchFamily="2" charset="0"/>
              <a:cs typeface="Nikosh" pitchFamily="2" charset="0"/>
            </a:endParaRPr>
          </a:p>
        </p:txBody>
      </p:sp>
      <p:sp>
        <p:nvSpPr>
          <p:cNvPr id="4" name="TextBox 3"/>
          <p:cNvSpPr txBox="1"/>
          <p:nvPr/>
        </p:nvSpPr>
        <p:spPr>
          <a:xfrm>
            <a:off x="1371600" y="1905000"/>
            <a:ext cx="10439400" cy="3046988"/>
          </a:xfrm>
          <a:prstGeom prst="rect">
            <a:avLst/>
          </a:prstGeom>
          <a:solidFill>
            <a:schemeClr val="tx1"/>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9600" b="1" dirty="0" err="1">
                <a:solidFill>
                  <a:schemeClr val="bg1"/>
                </a:solidFill>
                <a:latin typeface="Nikosh" pitchFamily="2" charset="0"/>
                <a:cs typeface="Nikosh" pitchFamily="2" charset="0"/>
              </a:rPr>
              <a:t>সাহিত্যের</a:t>
            </a:r>
            <a:r>
              <a:rPr lang="en-US" sz="9600" b="1" dirty="0">
                <a:solidFill>
                  <a:schemeClr val="bg1"/>
                </a:solidFill>
                <a:latin typeface="Nikosh" pitchFamily="2" charset="0"/>
                <a:cs typeface="Nikosh" pitchFamily="2" charset="0"/>
              </a:rPr>
              <a:t> </a:t>
            </a:r>
            <a:r>
              <a:rPr lang="en-US" sz="9600" b="1" dirty="0" err="1">
                <a:solidFill>
                  <a:schemeClr val="bg1"/>
                </a:solidFill>
                <a:latin typeface="Nikosh" pitchFamily="2" charset="0"/>
                <a:cs typeface="Nikosh" pitchFamily="2" charset="0"/>
              </a:rPr>
              <a:t>রুপ</a:t>
            </a:r>
            <a:r>
              <a:rPr lang="en-US" sz="9600" b="1" dirty="0">
                <a:solidFill>
                  <a:schemeClr val="bg1"/>
                </a:solidFill>
                <a:latin typeface="Nikosh" pitchFamily="2" charset="0"/>
                <a:cs typeface="Nikosh" pitchFamily="2" charset="0"/>
              </a:rPr>
              <a:t> ও </a:t>
            </a:r>
            <a:r>
              <a:rPr lang="en-US" sz="9600" b="1" dirty="0" err="1" smtClean="0">
                <a:solidFill>
                  <a:schemeClr val="bg1"/>
                </a:solidFill>
                <a:latin typeface="Nikosh" pitchFamily="2" charset="0"/>
                <a:cs typeface="Nikosh" pitchFamily="2" charset="0"/>
              </a:rPr>
              <a:t>রীতি</a:t>
            </a:r>
            <a:r>
              <a:rPr lang="en-US" sz="9600" b="1" dirty="0" smtClean="0">
                <a:solidFill>
                  <a:schemeClr val="bg1"/>
                </a:solidFill>
                <a:latin typeface="Nikosh" pitchFamily="2" charset="0"/>
                <a:cs typeface="Nikosh" pitchFamily="2" charset="0"/>
              </a:rPr>
              <a:t> -২য় </a:t>
            </a:r>
            <a:r>
              <a:rPr lang="en-US" sz="9600" b="1" dirty="0" err="1" smtClean="0">
                <a:solidFill>
                  <a:schemeClr val="bg1"/>
                </a:solidFill>
                <a:latin typeface="Nikosh" pitchFamily="2" charset="0"/>
                <a:cs typeface="Nikosh" pitchFamily="2" charset="0"/>
              </a:rPr>
              <a:t>ক্লাস</a:t>
            </a:r>
            <a:endParaRPr lang="en-US" sz="9600" b="1" dirty="0">
              <a:solidFill>
                <a:schemeClr val="bg1"/>
              </a:solidFill>
              <a:latin typeface="Nikosh" pitchFamily="2" charset="0"/>
              <a:cs typeface="Nikosh" pitchFamily="2" charset="0"/>
            </a:endParaRPr>
          </a:p>
        </p:txBody>
      </p:sp>
      <p:sp>
        <p:nvSpPr>
          <p:cNvPr id="5" name="TextBox 4"/>
          <p:cNvSpPr txBox="1"/>
          <p:nvPr/>
        </p:nvSpPr>
        <p:spPr>
          <a:xfrm>
            <a:off x="5562600" y="5295414"/>
            <a:ext cx="5211683" cy="1200329"/>
          </a:xfrm>
          <a:prstGeom prst="rect">
            <a:avLst/>
          </a:prstGeom>
          <a:noFill/>
        </p:spPr>
        <p:txBody>
          <a:bodyPr wrap="none" rtlCol="0">
            <a:spAutoFit/>
          </a:bodyPr>
          <a:lstStyle/>
          <a:p>
            <a:r>
              <a:rPr lang="en-US" sz="7200" b="1" dirty="0" err="1">
                <a:solidFill>
                  <a:srgbClr val="0070C0"/>
                </a:solidFill>
                <a:latin typeface="Nikosh" pitchFamily="2" charset="0"/>
                <a:cs typeface="Nikosh" pitchFamily="2" charset="0"/>
              </a:rPr>
              <a:t>হায়া</a:t>
            </a:r>
            <a:r>
              <a:rPr lang="en-US" sz="7200" b="1" dirty="0">
                <a:solidFill>
                  <a:srgbClr val="0070C0"/>
                </a:solidFill>
                <a:latin typeface="Nikosh" pitchFamily="2" charset="0"/>
                <a:cs typeface="Nikosh" pitchFamily="2" charset="0"/>
              </a:rPr>
              <a:t>ৎ </a:t>
            </a:r>
            <a:r>
              <a:rPr lang="en-US" sz="7200" b="1" dirty="0" err="1">
                <a:solidFill>
                  <a:srgbClr val="0070C0"/>
                </a:solidFill>
                <a:latin typeface="Nikosh" pitchFamily="2" charset="0"/>
                <a:cs typeface="Nikosh" pitchFamily="2" charset="0"/>
              </a:rPr>
              <a:t>মামুদ</a:t>
            </a:r>
            <a:endParaRPr lang="en-US" sz="7200" b="1" dirty="0">
              <a:solidFill>
                <a:srgbClr val="0070C0"/>
              </a:solidFill>
              <a:latin typeface="Nikosh" pitchFamily="2" charset="0"/>
              <a:cs typeface="Nikosh" pitchFamily="2" charset="0"/>
            </a:endParaRPr>
          </a:p>
        </p:txBody>
      </p:sp>
    </p:spTree>
    <p:extLst>
      <p:ext uri="{BB962C8B-B14F-4D97-AF65-F5344CB8AC3E}">
        <p14:creationId xmlns:p14="http://schemas.microsoft.com/office/powerpoint/2010/main" val="268285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ml-color-codes-color-tutorials-hero-00e10b1f.jpg"/>
          <p:cNvPicPr>
            <a:picLocks noChangeAspect="1"/>
          </p:cNvPicPr>
          <p:nvPr/>
        </p:nvPicPr>
        <p:blipFill>
          <a:blip r:embed="rId2"/>
          <a:stretch>
            <a:fillRect/>
          </a:stretch>
        </p:blipFill>
        <p:spPr>
          <a:xfrm>
            <a:off x="9099" y="-13648"/>
            <a:ext cx="12192000" cy="6858000"/>
          </a:xfrm>
          <a:prstGeom prst="rect">
            <a:avLst/>
          </a:prstGeom>
        </p:spPr>
      </p:pic>
      <p:sp>
        <p:nvSpPr>
          <p:cNvPr id="3" name="TextBox 2"/>
          <p:cNvSpPr txBox="1"/>
          <p:nvPr/>
        </p:nvSpPr>
        <p:spPr>
          <a:xfrm>
            <a:off x="4572000" y="152400"/>
            <a:ext cx="2743200"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600" b="1" dirty="0" err="1">
                <a:latin typeface="Nikosh" pitchFamily="2" charset="0"/>
                <a:cs typeface="Nikosh" pitchFamily="2" charset="0"/>
              </a:rPr>
              <a:t>বাড়ির</a:t>
            </a:r>
            <a:r>
              <a:rPr lang="en-US" sz="3600" b="1" dirty="0">
                <a:latin typeface="Nikosh" pitchFamily="2" charset="0"/>
                <a:cs typeface="Nikosh" pitchFamily="2" charset="0"/>
              </a:rPr>
              <a:t> </a:t>
            </a:r>
            <a:r>
              <a:rPr lang="en-US" sz="3600" b="1" dirty="0" err="1">
                <a:latin typeface="Nikosh" pitchFamily="2" charset="0"/>
                <a:cs typeface="Nikosh" pitchFamily="2" charset="0"/>
              </a:rPr>
              <a:t>কাজ</a:t>
            </a:r>
            <a:endParaRPr lang="en-US" sz="3600" b="1" dirty="0">
              <a:latin typeface="Nikosh" pitchFamily="2" charset="0"/>
              <a:cs typeface="Nikosh" pitchFamily="2" charset="0"/>
            </a:endParaRPr>
          </a:p>
        </p:txBody>
      </p:sp>
      <p:pic>
        <p:nvPicPr>
          <p:cNvPr id="4" name="Picture 3" descr="800.jpg"/>
          <p:cNvPicPr>
            <a:picLocks noChangeAspect="1"/>
          </p:cNvPicPr>
          <p:nvPr/>
        </p:nvPicPr>
        <p:blipFill>
          <a:blip r:embed="rId3"/>
          <a:stretch>
            <a:fillRect/>
          </a:stretch>
        </p:blipFill>
        <p:spPr>
          <a:xfrm>
            <a:off x="2628900" y="1019149"/>
            <a:ext cx="7010400" cy="3352800"/>
          </a:xfrm>
          <a:prstGeom prst="rect">
            <a:avLst/>
          </a:prstGeom>
        </p:spPr>
      </p:pic>
      <p:sp>
        <p:nvSpPr>
          <p:cNvPr id="5" name="TextBox 4"/>
          <p:cNvSpPr txBox="1"/>
          <p:nvPr/>
        </p:nvSpPr>
        <p:spPr>
          <a:xfrm>
            <a:off x="152400" y="4592368"/>
            <a:ext cx="11887200" cy="193899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4000" b="1" dirty="0" err="1">
                <a:solidFill>
                  <a:schemeClr val="tx1"/>
                </a:solidFill>
                <a:latin typeface="NikoshBAN" panose="02000000000000000000" pitchFamily="2" charset="0"/>
                <a:cs typeface="NikoshBAN" panose="02000000000000000000" pitchFamily="2" charset="0"/>
              </a:rPr>
              <a:t>বাংলা</a:t>
            </a:r>
            <a:r>
              <a:rPr lang="bn-IN" sz="4000" b="1" dirty="0">
                <a:solidFill>
                  <a:schemeClr val="tx1"/>
                </a:solidFill>
                <a:latin typeface="NikoshBAN" panose="02000000000000000000" pitchFamily="2" charset="0"/>
                <a:cs typeface="NikoshBAN" panose="02000000000000000000" pitchFamily="2" charset="0"/>
              </a:rPr>
              <a:t> সাহিত্যের </a:t>
            </a:r>
            <a:r>
              <a:rPr lang="en-US" sz="4000" b="1" dirty="0" err="1">
                <a:solidFill>
                  <a:schemeClr val="tx1"/>
                </a:solidFill>
                <a:latin typeface="NikoshBAN" panose="02000000000000000000" pitchFamily="2" charset="0"/>
                <a:cs typeface="NikoshBAN" panose="02000000000000000000" pitchFamily="2" charset="0"/>
              </a:rPr>
              <a:t>স্বনামধন্য</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কয়েকজন</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ঔপন্যাসিকের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নাম</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এবং</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তাঁদের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বিখ্যাত</a:t>
            </a:r>
            <a:r>
              <a:rPr lang="en-US" sz="4000" b="1" dirty="0">
                <a:solidFill>
                  <a:schemeClr val="tx1"/>
                </a:solidFill>
                <a:latin typeface="NikoshBAN" panose="02000000000000000000" pitchFamily="2" charset="0"/>
                <a:cs typeface="NikoshBAN" panose="02000000000000000000" pitchFamily="2" charset="0"/>
              </a:rPr>
              <a:t> </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চারটি</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উপন্যাসগুলোর</a:t>
            </a:r>
            <a:r>
              <a:rPr lang="bn-IN" sz="4000" b="1" dirty="0">
                <a:solidFill>
                  <a:schemeClr val="tx1"/>
                </a:solidFill>
                <a:latin typeface="NikoshBAN" panose="02000000000000000000" pitchFamily="2" charset="0"/>
                <a:cs typeface="NikoshBAN" panose="02000000000000000000" pitchFamily="2" charset="0"/>
              </a:rPr>
              <a:t> একটি তালিকা তৈরি কর।</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220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ml-color-codes-color-tutorials-hero-00e10b1f.jpg"/>
          <p:cNvPicPr>
            <a:picLocks noChangeAspect="1"/>
          </p:cNvPicPr>
          <p:nvPr/>
        </p:nvPicPr>
        <p:blipFill>
          <a:blip r:embed="rId2"/>
          <a:stretch>
            <a:fillRect/>
          </a:stretch>
        </p:blipFill>
        <p:spPr>
          <a:xfrm>
            <a:off x="9099" y="-13648"/>
            <a:ext cx="12192000" cy="6858000"/>
          </a:xfrm>
          <a:prstGeom prst="rect">
            <a:avLst/>
          </a:prstGeom>
        </p:spPr>
      </p:pic>
      <p:pic>
        <p:nvPicPr>
          <p:cNvPr id="6" name="Picture 2" descr="D:\bouque-flowers-source_ca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961"/>
            <a:ext cx="7543801" cy="39851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62200" y="4090203"/>
            <a:ext cx="4968351" cy="1569660"/>
          </a:xfrm>
          <a:prstGeom prst="rect">
            <a:avLst/>
          </a:prstGeom>
        </p:spPr>
        <p:txBody>
          <a:bodyPr wrap="square">
            <a:spAutoFit/>
          </a:bodyPr>
          <a:lstStyle/>
          <a:p>
            <a:pPr algn="ctr"/>
            <a:r>
              <a:rPr lang="bn-BD" sz="96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সবাইকে</a:t>
            </a:r>
            <a:endParaRPr lang="en-US" sz="44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7162800" y="5258770"/>
            <a:ext cx="4642231" cy="1569660"/>
          </a:xfrm>
          <a:prstGeom prst="rect">
            <a:avLst/>
          </a:prstGeom>
        </p:spPr>
        <p:txBody>
          <a:bodyPr wrap="square">
            <a:spAutoFit/>
          </a:bodyPr>
          <a:lstStyle/>
          <a:p>
            <a:pPr algn="ctr"/>
            <a:r>
              <a:rPr lang="bn-BD" sz="96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ধন্যবাদ</a:t>
            </a:r>
            <a:endParaRPr lang="en-US" sz="44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907968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76200"/>
            <a:ext cx="4038600" cy="9144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bn-BD" sz="7200" dirty="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0" y="1219200"/>
            <a:ext cx="12192000" cy="5562600"/>
          </a:xfrm>
          <a:solidFill>
            <a:srgbClr val="00B050"/>
          </a:solidFill>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bn-BD" sz="3600" dirty="0" smtClean="0">
                <a:latin typeface="NikoshBAN" pitchFamily="2" charset="0"/>
                <a:cs typeface="NikoshBAN" pitchFamily="2" charset="0"/>
              </a:rPr>
              <a:t>     </a:t>
            </a:r>
            <a:r>
              <a:rPr lang="bn-BD"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এই পাঠ শেষে শিক্ষার্থীরা</a:t>
            </a:r>
            <a:r>
              <a:rPr lang="en-US"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 </a:t>
            </a:r>
            <a:r>
              <a:rPr lang="bn-BD"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a:t>
            </a:r>
          </a:p>
          <a:p>
            <a:pPr>
              <a:buFont typeface="Wingdings" pitchFamily="2" charset="2"/>
              <a:buChar char="q"/>
            </a:pPr>
            <a:r>
              <a:rPr lang="bn-BD" sz="38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 </a:t>
            </a:r>
            <a:r>
              <a:rPr lang="bn-BD"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লেখক</a:t>
            </a:r>
            <a:r>
              <a:rPr lang="en-US"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a:t>
            </a:r>
            <a:r>
              <a:rPr lang="bn-BD"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পরিচিতি বলতে পারবে।</a:t>
            </a:r>
            <a:endParaRPr lang="bn-BD" sz="38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endParaRPr>
          </a:p>
          <a:p>
            <a:pPr>
              <a:buFont typeface="Wingdings" pitchFamily="2" charset="2"/>
              <a:buChar char="q"/>
            </a:pPr>
            <a:r>
              <a:rPr lang="bn-BD"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নতুন শব্দের অর্থ লিখতে পারবে।</a:t>
            </a:r>
          </a:p>
          <a:p>
            <a:pPr>
              <a:buFont typeface="Wingdings" pitchFamily="2" charset="2"/>
              <a:buChar char="q"/>
            </a:pPr>
            <a:r>
              <a:rPr lang="en-US"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 </a:t>
            </a:r>
            <a:r>
              <a:rPr lang="bn-BD"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সাহিত্যের শাখাগুলো চিহ্নিত করতে পারবে।               </a:t>
            </a:r>
          </a:p>
          <a:p>
            <a:pPr>
              <a:buFont typeface="Wingdings" pitchFamily="2" charset="2"/>
              <a:buChar char="q"/>
            </a:pPr>
            <a:r>
              <a:rPr lang="bn-BD"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 </a:t>
            </a:r>
            <a:r>
              <a:rPr lang="bn-IN" sz="4400" b="1" dirty="0" smtClean="0">
                <a:solidFill>
                  <a:schemeClr val="tx1"/>
                </a:solidFill>
                <a:latin typeface="NikoshBAN" pitchFamily="2" charset="0"/>
                <a:cs typeface="NikoshBAN" pitchFamily="2" charset="0"/>
              </a:rPr>
              <a:t>উপন্যাসের </a:t>
            </a:r>
            <a:r>
              <a:rPr lang="bn-IN" sz="4400" b="1" dirty="0" smtClean="0">
                <a:solidFill>
                  <a:schemeClr val="tx1"/>
                </a:solidFill>
                <a:latin typeface="NikoshBAN" pitchFamily="2" charset="0"/>
                <a:cs typeface="NikoshBAN" pitchFamily="2" charset="0"/>
              </a:rPr>
              <a:t>শ্রেণি</a:t>
            </a:r>
            <a:r>
              <a:rPr lang="en-US" sz="4400" b="1" dirty="0" err="1" smtClean="0">
                <a:solidFill>
                  <a:schemeClr val="tx1"/>
                </a:solidFill>
                <a:latin typeface="NikoshBAN" pitchFamily="2" charset="0"/>
                <a:cs typeface="NikoshBAN" pitchFamily="2" charset="0"/>
              </a:rPr>
              <a:t>বিভাগ</a:t>
            </a:r>
            <a:r>
              <a:rPr lang="bn-IN" sz="4400" b="1" dirty="0" smtClean="0">
                <a:solidFill>
                  <a:schemeClr val="tx1"/>
                </a:solidFill>
                <a:latin typeface="NikoshBAN" pitchFamily="2" charset="0"/>
                <a:cs typeface="NikoshBAN" pitchFamily="2" charset="0"/>
              </a:rPr>
              <a:t> </a:t>
            </a:r>
            <a:r>
              <a:rPr lang="bn-IN" sz="4400" b="1" dirty="0">
                <a:latin typeface="NikoshBAN" pitchFamily="2" charset="0"/>
                <a:cs typeface="NikoshBAN" pitchFamily="2" charset="0"/>
              </a:rPr>
              <a:t>করতে</a:t>
            </a:r>
            <a:r>
              <a:rPr lang="bn-IN" sz="4400" b="1" dirty="0" smtClean="0">
                <a:solidFill>
                  <a:schemeClr val="tx1"/>
                </a:solidFill>
                <a:latin typeface="NikoshBAN" pitchFamily="2" charset="0"/>
                <a:cs typeface="NikoshBAN" pitchFamily="2" charset="0"/>
              </a:rPr>
              <a:t> </a:t>
            </a:r>
            <a:r>
              <a:rPr lang="bn-IN" sz="4400" b="1" dirty="0" smtClean="0">
                <a:solidFill>
                  <a:schemeClr val="tx1"/>
                </a:solidFill>
                <a:latin typeface="NikoshBAN" pitchFamily="2" charset="0"/>
                <a:cs typeface="NikoshBAN" pitchFamily="2" charset="0"/>
              </a:rPr>
              <a:t>পারবে।</a:t>
            </a:r>
            <a:endParaRPr lang="bn-BD"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endParaRPr>
          </a:p>
          <a:p>
            <a:pPr>
              <a:buFont typeface="Wingdings" pitchFamily="2" charset="2"/>
              <a:buChar char="q"/>
            </a:pPr>
            <a:r>
              <a:rPr lang="bn-BD"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 </a:t>
            </a:r>
            <a:r>
              <a:rPr lang="bn-IN" sz="4400" b="1" dirty="0">
                <a:latin typeface="NikoshBAN" pitchFamily="2" charset="0"/>
                <a:cs typeface="NikoshBAN" pitchFamily="2" charset="0"/>
              </a:rPr>
              <a:t>ছোটগল্পের ধারণা ব্যাখ্যা করতে পারবে। </a:t>
            </a:r>
            <a:endParaRPr lang="bn-IN" sz="4400" b="1" dirty="0" smtClean="0">
              <a:latin typeface="NikoshBAN" pitchFamily="2" charset="0"/>
              <a:cs typeface="NikoshBAN" pitchFamily="2" charset="0"/>
            </a:endParaRPr>
          </a:p>
          <a:p>
            <a:pPr>
              <a:buFont typeface="Wingdings" pitchFamily="2" charset="2"/>
              <a:buChar char="q"/>
            </a:pPr>
            <a:r>
              <a:rPr lang="bn-IN" sz="4400" b="1" dirty="0" smtClean="0">
                <a:latin typeface="NikoshBAN" pitchFamily="2" charset="0"/>
                <a:cs typeface="NikoshBAN" pitchFamily="2" charset="0"/>
              </a:rPr>
              <a:t> প্রবন্ধের প্রকারভেদ বিশ্লেষণ করতে পারবে।</a:t>
            </a:r>
            <a:endParaRPr lang="bn-BD" sz="44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36194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ml-color-codes-color-tutorials-hero-00e10b1f.jpg"/>
          <p:cNvPicPr>
            <a:picLocks noChangeAspect="1"/>
          </p:cNvPicPr>
          <p:nvPr/>
        </p:nvPicPr>
        <p:blipFill>
          <a:blip r:embed="rId2"/>
          <a:stretch>
            <a:fillRect/>
          </a:stretch>
        </p:blipFill>
        <p:spPr>
          <a:xfrm>
            <a:off x="4549" y="-20325"/>
            <a:ext cx="12192000" cy="6858000"/>
          </a:xfrm>
          <a:prstGeom prst="rect">
            <a:avLst/>
          </a:prstGeom>
        </p:spPr>
      </p:pic>
      <p:sp>
        <p:nvSpPr>
          <p:cNvPr id="3" name="TextBox 2"/>
          <p:cNvSpPr txBox="1"/>
          <p:nvPr/>
        </p:nvSpPr>
        <p:spPr>
          <a:xfrm>
            <a:off x="4620808" y="79001"/>
            <a:ext cx="30480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err="1">
                <a:latin typeface="Nikosh" pitchFamily="2" charset="0"/>
                <a:cs typeface="Nikosh" pitchFamily="2" charset="0"/>
              </a:rPr>
              <a:t>লেখক</a:t>
            </a:r>
            <a:r>
              <a:rPr lang="en-US" sz="3600" b="1" dirty="0">
                <a:latin typeface="Nikosh" pitchFamily="2" charset="0"/>
                <a:cs typeface="Nikosh" pitchFamily="2" charset="0"/>
              </a:rPr>
              <a:t> </a:t>
            </a:r>
            <a:r>
              <a:rPr lang="en-US" sz="3600" b="1" dirty="0" err="1">
                <a:latin typeface="Nikosh" pitchFamily="2" charset="0"/>
                <a:cs typeface="Nikosh" pitchFamily="2" charset="0"/>
              </a:rPr>
              <a:t>পরিচিতি</a:t>
            </a:r>
            <a:endParaRPr lang="en-US" sz="3600" b="1" dirty="0">
              <a:latin typeface="Nikosh" pitchFamily="2" charset="0"/>
              <a:cs typeface="Nikosh" pitchFamily="2" charset="0"/>
            </a:endParaRPr>
          </a:p>
        </p:txBody>
      </p:sp>
      <p:pic>
        <p:nvPicPr>
          <p:cNvPr id="4" name="Picture 3" descr="download (4).jpg"/>
          <p:cNvPicPr>
            <a:picLocks noChangeAspect="1"/>
          </p:cNvPicPr>
          <p:nvPr/>
        </p:nvPicPr>
        <p:blipFill>
          <a:blip r:embed="rId3"/>
          <a:stretch>
            <a:fillRect/>
          </a:stretch>
        </p:blipFill>
        <p:spPr>
          <a:xfrm>
            <a:off x="4686086" y="1600200"/>
            <a:ext cx="2938462" cy="2404369"/>
          </a:xfrm>
          <a:prstGeom prst="rect">
            <a:avLst/>
          </a:prstGeom>
        </p:spPr>
      </p:pic>
      <p:sp>
        <p:nvSpPr>
          <p:cNvPr id="5" name="TextBox 4"/>
          <p:cNvSpPr txBox="1"/>
          <p:nvPr/>
        </p:nvSpPr>
        <p:spPr>
          <a:xfrm>
            <a:off x="5334000" y="4230024"/>
            <a:ext cx="2034923"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err="1">
                <a:solidFill>
                  <a:srgbClr val="7030A0"/>
                </a:solidFill>
                <a:latin typeface="Nikosh" pitchFamily="2" charset="0"/>
                <a:cs typeface="Nikosh" pitchFamily="2" charset="0"/>
              </a:rPr>
              <a:t>হায়া</a:t>
            </a:r>
            <a:r>
              <a:rPr lang="en-US" sz="2400" b="1" dirty="0">
                <a:solidFill>
                  <a:srgbClr val="7030A0"/>
                </a:solidFill>
                <a:latin typeface="Nikosh" pitchFamily="2" charset="0"/>
                <a:cs typeface="Nikosh" pitchFamily="2" charset="0"/>
              </a:rPr>
              <a:t>ৎ </a:t>
            </a:r>
            <a:r>
              <a:rPr lang="en-US" sz="2400" b="1" dirty="0" err="1">
                <a:solidFill>
                  <a:srgbClr val="7030A0"/>
                </a:solidFill>
                <a:latin typeface="Nikosh" pitchFamily="2" charset="0"/>
                <a:cs typeface="Nikosh" pitchFamily="2" charset="0"/>
              </a:rPr>
              <a:t>মামুদ</a:t>
            </a:r>
            <a:endParaRPr lang="en-US" sz="2400" b="1" dirty="0">
              <a:solidFill>
                <a:srgbClr val="7030A0"/>
              </a:solidFill>
              <a:latin typeface="Nikosh" pitchFamily="2" charset="0"/>
              <a:cs typeface="Nikosh" pitchFamily="2" charset="0"/>
            </a:endParaRPr>
          </a:p>
        </p:txBody>
      </p:sp>
      <p:sp>
        <p:nvSpPr>
          <p:cNvPr id="6" name="TextBox 5"/>
          <p:cNvSpPr txBox="1"/>
          <p:nvPr/>
        </p:nvSpPr>
        <p:spPr>
          <a:xfrm>
            <a:off x="147383" y="361687"/>
            <a:ext cx="4301353"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latin typeface="Nikosh" pitchFamily="2" charset="0"/>
                <a:cs typeface="Nikosh" pitchFamily="2" charset="0"/>
              </a:rPr>
              <a:t>জন্ম</a:t>
            </a:r>
            <a:r>
              <a:rPr lang="en-US" sz="3200" b="1" dirty="0" smtClean="0">
                <a:latin typeface="Nikosh" pitchFamily="2" charset="0"/>
                <a:cs typeface="Nikosh" pitchFamily="2" charset="0"/>
              </a:rPr>
              <a:t> :  ১৯৩৯ </a:t>
            </a:r>
            <a:r>
              <a:rPr lang="en-US" sz="3200" b="1" dirty="0" err="1" smtClean="0">
                <a:latin typeface="Nikosh" pitchFamily="2" charset="0"/>
                <a:cs typeface="Nikosh" pitchFamily="2" charset="0"/>
              </a:rPr>
              <a:t>সালের</a:t>
            </a:r>
            <a:r>
              <a:rPr lang="en-US" sz="3200" b="1" dirty="0" smtClean="0">
                <a:latin typeface="Nikosh" pitchFamily="2" charset="0"/>
                <a:cs typeface="Nikosh" pitchFamily="2" charset="0"/>
              </a:rPr>
              <a:t> ২রা </a:t>
            </a:r>
            <a:r>
              <a:rPr lang="en-US" sz="3200" b="1" dirty="0" err="1" smtClean="0">
                <a:latin typeface="Nikosh" pitchFamily="2" charset="0"/>
                <a:cs typeface="Nikosh" pitchFamily="2" charset="0"/>
              </a:rPr>
              <a:t>জুলাই</a:t>
            </a:r>
            <a:endParaRPr lang="en-US" sz="3200" b="1" dirty="0" smtClean="0">
              <a:latin typeface="Nikosh" pitchFamily="2" charset="0"/>
              <a:cs typeface="Nikosh" pitchFamily="2" charset="0"/>
            </a:endParaRPr>
          </a:p>
          <a:p>
            <a:pPr algn="ctr"/>
            <a:r>
              <a:rPr lang="en-US" sz="3200" b="1" dirty="0" err="1" smtClean="0">
                <a:latin typeface="Nikosh" pitchFamily="2" charset="0"/>
                <a:cs typeface="Nikosh" pitchFamily="2" charset="0"/>
              </a:rPr>
              <a:t>পশ্চিমবঙ্গের</a:t>
            </a:r>
            <a:r>
              <a:rPr lang="en-US" sz="3200" b="1" dirty="0" smtClean="0">
                <a:latin typeface="Nikosh" pitchFamily="2" charset="0"/>
                <a:cs typeface="Nikosh" pitchFamily="2" charset="0"/>
              </a:rPr>
              <a:t> </a:t>
            </a:r>
            <a:r>
              <a:rPr lang="en-US" sz="3200" b="1" dirty="0" err="1" smtClean="0">
                <a:latin typeface="Nikosh" pitchFamily="2" charset="0"/>
                <a:cs typeface="Nikosh" pitchFamily="2" charset="0"/>
              </a:rPr>
              <a:t>হুগলী</a:t>
            </a:r>
            <a:r>
              <a:rPr lang="en-US" sz="3200" b="1" dirty="0" smtClean="0">
                <a:latin typeface="Nikosh" pitchFamily="2" charset="0"/>
                <a:cs typeface="Nikosh" pitchFamily="2" charset="0"/>
              </a:rPr>
              <a:t> </a:t>
            </a:r>
            <a:r>
              <a:rPr lang="en-US" sz="3200" b="1" dirty="0" err="1" smtClean="0">
                <a:latin typeface="Nikosh" pitchFamily="2" charset="0"/>
                <a:cs typeface="Nikosh" pitchFamily="2" charset="0"/>
              </a:rPr>
              <a:t>জেলার</a:t>
            </a:r>
            <a:r>
              <a:rPr lang="en-US" sz="3200" b="1" dirty="0" smtClean="0">
                <a:latin typeface="Nikosh" pitchFamily="2" charset="0"/>
                <a:cs typeface="Nikosh" pitchFamily="2" charset="0"/>
              </a:rPr>
              <a:t> </a:t>
            </a:r>
            <a:r>
              <a:rPr lang="en-US" sz="3200" b="1" dirty="0" err="1" smtClean="0">
                <a:latin typeface="Nikosh" pitchFamily="2" charset="0"/>
                <a:cs typeface="Nikosh" pitchFamily="2" charset="0"/>
              </a:rPr>
              <a:t>মৌড়া</a:t>
            </a:r>
            <a:r>
              <a:rPr lang="en-US" sz="3200" b="1" dirty="0" smtClean="0">
                <a:latin typeface="Nikosh" pitchFamily="2" charset="0"/>
                <a:cs typeface="Nikosh" pitchFamily="2" charset="0"/>
              </a:rPr>
              <a:t> </a:t>
            </a:r>
            <a:r>
              <a:rPr lang="en-US" sz="3200" b="1" dirty="0" err="1" smtClean="0">
                <a:latin typeface="Nikosh" pitchFamily="2" charset="0"/>
                <a:cs typeface="Nikosh" pitchFamily="2" charset="0"/>
              </a:rPr>
              <a:t>গ্রামে</a:t>
            </a:r>
            <a:r>
              <a:rPr lang="en-US" sz="3200" b="1" dirty="0" smtClean="0">
                <a:latin typeface="Nikosh" pitchFamily="2" charset="0"/>
                <a:cs typeface="Nikosh" pitchFamily="2" charset="0"/>
              </a:rPr>
              <a:t> </a:t>
            </a:r>
            <a:r>
              <a:rPr lang="bn-BD" sz="32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 </a:t>
            </a:r>
            <a:r>
              <a:rPr lang="bn-BD" sz="32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বর্তমানে তিনি ঢাকার গেন্ডারিয়ার বাসিন্দা</a:t>
            </a:r>
            <a:r>
              <a:rPr lang="bn-BD" sz="32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a:t>
            </a:r>
            <a:endParaRPr lang="bn-BD" sz="32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 name="TextBox 6"/>
          <p:cNvSpPr txBox="1"/>
          <p:nvPr/>
        </p:nvSpPr>
        <p:spPr>
          <a:xfrm>
            <a:off x="7968692" y="584228"/>
            <a:ext cx="4143792" cy="569386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err="1">
                <a:latin typeface="Nikosh" pitchFamily="2" charset="0"/>
                <a:cs typeface="Nikosh" pitchFamily="2" charset="0"/>
              </a:rPr>
              <a:t>শিক্ষা</a:t>
            </a:r>
            <a:r>
              <a:rPr lang="en-US" sz="2800" b="1" dirty="0">
                <a:latin typeface="Nikosh" pitchFamily="2" charset="0"/>
                <a:cs typeface="Nikosh" pitchFamily="2" charset="0"/>
              </a:rPr>
              <a:t> ও </a:t>
            </a:r>
            <a:r>
              <a:rPr lang="en-US" sz="2800" b="1" dirty="0" err="1" smtClean="0">
                <a:latin typeface="Nikosh" pitchFamily="2" charset="0"/>
                <a:cs typeface="Nikosh" pitchFamily="2" charset="0"/>
              </a:rPr>
              <a:t>পেশা</a:t>
            </a:r>
            <a:r>
              <a:rPr lang="en-US" sz="2800" b="1" dirty="0" smtClean="0">
                <a:latin typeface="Nikosh" pitchFamily="2" charset="0"/>
                <a:cs typeface="Nikosh" pitchFamily="2" charset="0"/>
              </a:rPr>
              <a:t> -</a:t>
            </a:r>
            <a:endParaRPr lang="en-US" sz="2800" b="1" dirty="0">
              <a:latin typeface="Nikosh" pitchFamily="2" charset="0"/>
              <a:cs typeface="Nikosh" pitchFamily="2" charset="0"/>
            </a:endParaRPr>
          </a:p>
          <a:p>
            <a:pPr algn="ctr"/>
            <a:r>
              <a:rPr lang="bn-BD" sz="28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ঢাকা বিশ্ববিদ্যালয় থেকে বাংলায় </a:t>
            </a:r>
            <a:r>
              <a:rPr lang="en-US" sz="28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    </a:t>
            </a:r>
            <a:r>
              <a:rPr lang="bn-BD" sz="28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স্নাতকোত্তর ডিগ্রি</a:t>
            </a:r>
            <a:r>
              <a:rPr lang="en-US" sz="28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a:t>
            </a:r>
          </a:p>
          <a:p>
            <a:pPr algn="ctr"/>
            <a:r>
              <a:rPr lang="en-US" sz="2800" b="1" dirty="0" err="1" smtClean="0">
                <a:latin typeface="Nikosh" pitchFamily="2" charset="0"/>
                <a:cs typeface="Nikosh" pitchFamily="2" charset="0"/>
              </a:rPr>
              <a:t>কলকাতার</a:t>
            </a:r>
            <a:r>
              <a:rPr lang="en-US" sz="2800" b="1" dirty="0" smtClean="0">
                <a:latin typeface="Nikosh" pitchFamily="2" charset="0"/>
                <a:cs typeface="Nikosh" pitchFamily="2" charset="0"/>
              </a:rPr>
              <a:t>  </a:t>
            </a:r>
            <a:r>
              <a:rPr lang="en-US" sz="2800" b="1" dirty="0" err="1" smtClean="0">
                <a:latin typeface="Nikosh" pitchFamily="2" charset="0"/>
                <a:cs typeface="Nikosh" pitchFamily="2" charset="0"/>
              </a:rPr>
              <a:t>যাদবপুর</a:t>
            </a:r>
            <a:r>
              <a:rPr lang="en-US" sz="2800" b="1" dirty="0" smtClean="0">
                <a:latin typeface="Nikosh" pitchFamily="2" charset="0"/>
                <a:cs typeface="Nikosh" pitchFamily="2" charset="0"/>
              </a:rPr>
              <a:t>  </a:t>
            </a:r>
            <a:r>
              <a:rPr lang="en-US" sz="2800" b="1" dirty="0" err="1" smtClean="0">
                <a:latin typeface="Nikosh" pitchFamily="2" charset="0"/>
                <a:cs typeface="Nikosh" pitchFamily="2" charset="0"/>
              </a:rPr>
              <a:t>বিশ্ববিদ্যালয়</a:t>
            </a:r>
            <a:r>
              <a:rPr lang="en-US" sz="2800" b="1" dirty="0" smtClean="0">
                <a:latin typeface="Nikosh" pitchFamily="2" charset="0"/>
                <a:cs typeface="Nikosh" pitchFamily="2" charset="0"/>
              </a:rPr>
              <a:t> </a:t>
            </a:r>
            <a:r>
              <a:rPr lang="en-US" sz="2800" b="1" dirty="0" err="1">
                <a:latin typeface="Nikosh" pitchFamily="2" charset="0"/>
                <a:cs typeface="Nikosh" pitchFamily="2" charset="0"/>
              </a:rPr>
              <a:t>থেকে</a:t>
            </a:r>
            <a:r>
              <a:rPr lang="en-US" sz="2800" b="1" dirty="0">
                <a:latin typeface="Nikosh" pitchFamily="2" charset="0"/>
                <a:cs typeface="Nikosh" pitchFamily="2" charset="0"/>
              </a:rPr>
              <a:t> </a:t>
            </a:r>
            <a:r>
              <a:rPr lang="en-US" sz="2800" b="1" dirty="0" err="1" smtClean="0">
                <a:latin typeface="Nikosh" pitchFamily="2" charset="0"/>
                <a:cs typeface="Nikosh" pitchFamily="2" charset="0"/>
              </a:rPr>
              <a:t>পিএইচডি</a:t>
            </a:r>
            <a:r>
              <a:rPr lang="en-US" sz="2800" b="1" dirty="0" smtClean="0">
                <a:latin typeface="Nikosh" pitchFamily="2" charset="0"/>
                <a:cs typeface="Nikosh" pitchFamily="2" charset="0"/>
              </a:rPr>
              <a:t> </a:t>
            </a:r>
            <a:r>
              <a:rPr lang="en-US" sz="2800" b="1" dirty="0" err="1" smtClean="0">
                <a:latin typeface="Nikosh" pitchFamily="2" charset="0"/>
                <a:cs typeface="Nikosh" pitchFamily="2" charset="0"/>
              </a:rPr>
              <a:t>ডিগ্রি</a:t>
            </a:r>
            <a:r>
              <a:rPr lang="en-US" sz="2800" b="1" dirty="0" smtClean="0">
                <a:latin typeface="Nikosh" pitchFamily="2" charset="0"/>
                <a:cs typeface="Nikosh" pitchFamily="2" charset="0"/>
              </a:rPr>
              <a:t> </a:t>
            </a:r>
            <a:r>
              <a:rPr lang="en-US" sz="2800" b="1" dirty="0" err="1" smtClean="0">
                <a:latin typeface="Nikosh" pitchFamily="2" charset="0"/>
                <a:cs typeface="Nikosh" pitchFamily="2" charset="0"/>
              </a:rPr>
              <a:t>লাভ</a:t>
            </a:r>
            <a:r>
              <a:rPr lang="en-US" sz="2800" b="1" dirty="0" smtClean="0">
                <a:latin typeface="Nikosh" pitchFamily="2" charset="0"/>
                <a:cs typeface="Nikosh" pitchFamily="2" charset="0"/>
              </a:rPr>
              <a:t> </a:t>
            </a:r>
            <a:r>
              <a:rPr lang="en-US" sz="2800" b="1" dirty="0" err="1" smtClean="0">
                <a:latin typeface="Nikosh" pitchFamily="2" charset="0"/>
                <a:cs typeface="Nikosh" pitchFamily="2" charset="0"/>
              </a:rPr>
              <a:t>করেন</a:t>
            </a:r>
            <a:r>
              <a:rPr lang="en-US" sz="2800" b="1" dirty="0" smtClean="0">
                <a:latin typeface="Nikosh" pitchFamily="2" charset="0"/>
                <a:cs typeface="Nikosh" pitchFamily="2" charset="0"/>
              </a:rPr>
              <a:t>।  </a:t>
            </a:r>
            <a:r>
              <a:rPr lang="en-US" sz="2800" b="1" dirty="0" err="1" smtClean="0">
                <a:latin typeface="Nikosh" pitchFamily="2" charset="0"/>
                <a:cs typeface="Nikosh" pitchFamily="2" charset="0"/>
              </a:rPr>
              <a:t>চট্টগ্রাম</a:t>
            </a:r>
            <a:r>
              <a:rPr lang="en-US" sz="2800" b="1" dirty="0" smtClean="0">
                <a:latin typeface="Nikosh" pitchFamily="2" charset="0"/>
                <a:cs typeface="Nikosh" pitchFamily="2" charset="0"/>
              </a:rPr>
              <a:t> </a:t>
            </a:r>
            <a:r>
              <a:rPr lang="en-US" sz="2800" b="1" dirty="0" err="1">
                <a:latin typeface="Nikosh" pitchFamily="2" charset="0"/>
                <a:cs typeface="Nikosh" pitchFamily="2" charset="0"/>
              </a:rPr>
              <a:t>বিশ্ববিদ্যালয়</a:t>
            </a:r>
            <a:r>
              <a:rPr lang="en-US" sz="2800" b="1" dirty="0">
                <a:latin typeface="Nikosh" pitchFamily="2" charset="0"/>
                <a:cs typeface="Nikosh" pitchFamily="2" charset="0"/>
              </a:rPr>
              <a:t> </a:t>
            </a:r>
            <a:r>
              <a:rPr lang="en-US" sz="2800" b="1" dirty="0" smtClean="0">
                <a:latin typeface="Nikosh" pitchFamily="2" charset="0"/>
                <a:cs typeface="Nikosh" pitchFamily="2" charset="0"/>
              </a:rPr>
              <a:t>ও  </a:t>
            </a:r>
            <a:endParaRPr lang="en-US" sz="2800" b="1" dirty="0">
              <a:latin typeface="Nikosh" pitchFamily="2" charset="0"/>
              <a:cs typeface="Nikosh" pitchFamily="2" charset="0"/>
            </a:endParaRPr>
          </a:p>
          <a:p>
            <a:pPr algn="ctr"/>
            <a:r>
              <a:rPr lang="en-US" sz="2800" b="1" dirty="0" smtClean="0">
                <a:latin typeface="Nikosh" pitchFamily="2" charset="0"/>
                <a:cs typeface="Nikosh" pitchFamily="2" charset="0"/>
              </a:rPr>
              <a:t> </a:t>
            </a:r>
            <a:r>
              <a:rPr lang="en-US" sz="2800" b="1" dirty="0" err="1" smtClean="0">
                <a:latin typeface="Nikosh" pitchFamily="2" charset="0"/>
                <a:cs typeface="Nikosh" pitchFamily="2" charset="0"/>
              </a:rPr>
              <a:t>জাহাঙ্গীর</a:t>
            </a:r>
            <a:r>
              <a:rPr lang="en-US" sz="2800" b="1" dirty="0" smtClean="0">
                <a:latin typeface="Nikosh" pitchFamily="2" charset="0"/>
                <a:cs typeface="Nikosh" pitchFamily="2" charset="0"/>
              </a:rPr>
              <a:t> </a:t>
            </a:r>
            <a:r>
              <a:rPr lang="en-US" sz="2800" b="1" dirty="0" err="1" smtClean="0">
                <a:latin typeface="Nikosh" pitchFamily="2" charset="0"/>
                <a:cs typeface="Nikosh" pitchFamily="2" charset="0"/>
              </a:rPr>
              <a:t>নগর</a:t>
            </a:r>
            <a:r>
              <a:rPr lang="en-US" sz="2800" b="1" dirty="0" smtClean="0">
                <a:latin typeface="Nikosh" pitchFamily="2" charset="0"/>
                <a:cs typeface="Nikosh" pitchFamily="2" charset="0"/>
              </a:rPr>
              <a:t> </a:t>
            </a:r>
            <a:r>
              <a:rPr lang="en-US" sz="2800" b="1" dirty="0" err="1" smtClean="0">
                <a:latin typeface="Nikosh" pitchFamily="2" charset="0"/>
                <a:cs typeface="Nikosh" pitchFamily="2" charset="0"/>
              </a:rPr>
              <a:t>বিশ্ববিদ্যায়ল</a:t>
            </a:r>
            <a:r>
              <a:rPr lang="en-US" sz="2800" b="1" dirty="0" smtClean="0">
                <a:latin typeface="Nikosh" pitchFamily="2" charset="0"/>
                <a:cs typeface="Nikosh" pitchFamily="2" charset="0"/>
              </a:rPr>
              <a:t> </a:t>
            </a:r>
            <a:r>
              <a:rPr lang="en-US" sz="2800" b="1" dirty="0" err="1" smtClean="0">
                <a:latin typeface="Nikosh" pitchFamily="2" charset="0"/>
                <a:cs typeface="Nikosh" pitchFamily="2" charset="0"/>
              </a:rPr>
              <a:t>অধ্যাপনা</a:t>
            </a:r>
            <a:r>
              <a:rPr lang="en-US" sz="2800" b="1" dirty="0" smtClean="0">
                <a:latin typeface="Nikosh" pitchFamily="2" charset="0"/>
                <a:cs typeface="Nikosh" pitchFamily="2" charset="0"/>
              </a:rPr>
              <a:t>  </a:t>
            </a:r>
            <a:r>
              <a:rPr lang="en-US" sz="2800" b="1" dirty="0" err="1" smtClean="0">
                <a:latin typeface="Nikosh" pitchFamily="2" charset="0"/>
                <a:cs typeface="Nikosh" pitchFamily="2" charset="0"/>
              </a:rPr>
              <a:t>শেষে</a:t>
            </a:r>
            <a:r>
              <a:rPr lang="en-US" sz="2800" b="1" dirty="0" smtClean="0">
                <a:latin typeface="Nikosh" pitchFamily="2" charset="0"/>
                <a:cs typeface="Nikosh" pitchFamily="2" charset="0"/>
              </a:rPr>
              <a:t>  </a:t>
            </a:r>
            <a:r>
              <a:rPr lang="en-US" sz="2800" b="1" dirty="0" err="1" smtClean="0">
                <a:latin typeface="Nikosh" pitchFamily="2" charset="0"/>
                <a:cs typeface="Nikosh" pitchFamily="2" charset="0"/>
              </a:rPr>
              <a:t>বর্তমানে</a:t>
            </a:r>
            <a:r>
              <a:rPr lang="en-US" sz="2800" b="1" dirty="0" smtClean="0">
                <a:latin typeface="Nikosh" pitchFamily="2" charset="0"/>
                <a:cs typeface="Nikosh" pitchFamily="2" charset="0"/>
              </a:rPr>
              <a:t>  </a:t>
            </a:r>
            <a:r>
              <a:rPr lang="en-US" sz="2800" b="1" dirty="0" err="1" smtClean="0">
                <a:latin typeface="Nikosh" pitchFamily="2" charset="0"/>
                <a:cs typeface="Nikosh" pitchFamily="2" charset="0"/>
              </a:rPr>
              <a:t>অবসর</a:t>
            </a:r>
            <a:r>
              <a:rPr lang="en-US" sz="2800" b="1" dirty="0" smtClean="0">
                <a:latin typeface="Nikosh" pitchFamily="2" charset="0"/>
                <a:cs typeface="Nikosh" pitchFamily="2" charset="0"/>
              </a:rPr>
              <a:t> </a:t>
            </a:r>
            <a:endParaRPr lang="en-US" sz="2800" b="1" dirty="0">
              <a:latin typeface="Nikosh" pitchFamily="2" charset="0"/>
              <a:cs typeface="Nikosh" pitchFamily="2" charset="0"/>
            </a:endParaRPr>
          </a:p>
          <a:p>
            <a:pPr algn="ctr"/>
            <a:r>
              <a:rPr lang="en-US" sz="2800" b="1" dirty="0" err="1">
                <a:latin typeface="Nikosh" pitchFamily="2" charset="0"/>
                <a:cs typeface="Nikosh" pitchFamily="2" charset="0"/>
              </a:rPr>
              <a:t>জীবন</a:t>
            </a:r>
            <a:r>
              <a:rPr lang="en-US" sz="2800" b="1" dirty="0">
                <a:latin typeface="Nikosh" pitchFamily="2" charset="0"/>
                <a:cs typeface="Nikosh" pitchFamily="2" charset="0"/>
              </a:rPr>
              <a:t> </a:t>
            </a:r>
            <a:r>
              <a:rPr lang="en-US" sz="2800" b="1" dirty="0" err="1">
                <a:latin typeface="Nikosh" pitchFamily="2" charset="0"/>
                <a:cs typeface="Nikosh" pitchFamily="2" charset="0"/>
              </a:rPr>
              <a:t>যাপন</a:t>
            </a:r>
            <a:r>
              <a:rPr lang="en-US" sz="2800" b="1" dirty="0">
                <a:latin typeface="Nikosh" pitchFamily="2" charset="0"/>
                <a:cs typeface="Nikosh" pitchFamily="2" charset="0"/>
              </a:rPr>
              <a:t> </a:t>
            </a:r>
            <a:r>
              <a:rPr lang="en-US" sz="2800" b="1" dirty="0" err="1">
                <a:latin typeface="Nikosh" pitchFamily="2" charset="0"/>
                <a:cs typeface="Nikosh" pitchFamily="2" charset="0"/>
              </a:rPr>
              <a:t>করছেন</a:t>
            </a:r>
            <a:r>
              <a:rPr lang="en-US" sz="2800" b="1" dirty="0">
                <a:latin typeface="Nikosh" pitchFamily="2" charset="0"/>
                <a:cs typeface="Nikosh" pitchFamily="2" charset="0"/>
              </a:rPr>
              <a:t> ।</a:t>
            </a:r>
          </a:p>
        </p:txBody>
      </p:sp>
      <p:sp>
        <p:nvSpPr>
          <p:cNvPr id="8" name="TextBox 7"/>
          <p:cNvSpPr txBox="1"/>
          <p:nvPr/>
        </p:nvSpPr>
        <p:spPr>
          <a:xfrm>
            <a:off x="147383" y="3775530"/>
            <a:ext cx="4301353"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err="1">
                <a:latin typeface="Nikosh" pitchFamily="2" charset="0"/>
                <a:cs typeface="Nikosh" pitchFamily="2" charset="0"/>
              </a:rPr>
              <a:t>উল্লেখযোগ্য</a:t>
            </a:r>
            <a:r>
              <a:rPr lang="en-US" sz="2800" b="1" dirty="0">
                <a:latin typeface="Nikosh" pitchFamily="2" charset="0"/>
                <a:cs typeface="Nikosh" pitchFamily="2" charset="0"/>
              </a:rPr>
              <a:t> </a:t>
            </a:r>
            <a:r>
              <a:rPr lang="en-US" sz="2800" b="1" dirty="0" err="1">
                <a:latin typeface="Nikosh" pitchFamily="2" charset="0"/>
                <a:cs typeface="Nikosh" pitchFamily="2" charset="0"/>
              </a:rPr>
              <a:t>গ্রন্থ</a:t>
            </a:r>
            <a:r>
              <a:rPr lang="en-US" sz="2800" b="1" dirty="0">
                <a:latin typeface="Nikosh" pitchFamily="2" charset="0"/>
                <a:cs typeface="Nikosh" pitchFamily="2" charset="0"/>
              </a:rPr>
              <a:t> :</a:t>
            </a:r>
          </a:p>
          <a:p>
            <a:pPr algn="ctr"/>
            <a:r>
              <a:rPr lang="en-US" sz="2800" b="1" dirty="0" err="1">
                <a:latin typeface="Nikosh" pitchFamily="2" charset="0"/>
                <a:cs typeface="Nikosh" pitchFamily="2" charset="0"/>
              </a:rPr>
              <a:t>স্বগত</a:t>
            </a:r>
            <a:r>
              <a:rPr lang="en-US" sz="2800" b="1" dirty="0">
                <a:latin typeface="Nikosh" pitchFamily="2" charset="0"/>
                <a:cs typeface="Nikosh" pitchFamily="2" charset="0"/>
              </a:rPr>
              <a:t> </a:t>
            </a:r>
            <a:r>
              <a:rPr lang="en-US" sz="2800" b="1" dirty="0" err="1" smtClean="0">
                <a:latin typeface="Nikosh" pitchFamily="2" charset="0"/>
                <a:cs typeface="Nikosh" pitchFamily="2" charset="0"/>
              </a:rPr>
              <a:t>সংলাপ</a:t>
            </a:r>
            <a:r>
              <a:rPr lang="en-US" sz="2800" b="1" dirty="0" smtClean="0">
                <a:latin typeface="Nikosh" pitchFamily="2" charset="0"/>
                <a:cs typeface="Nikosh" pitchFamily="2" charset="0"/>
              </a:rPr>
              <a:t>,</a:t>
            </a:r>
            <a:endParaRPr lang="en-US" sz="2800" b="1" dirty="0">
              <a:latin typeface="Nikosh" pitchFamily="2" charset="0"/>
              <a:cs typeface="Nikosh" pitchFamily="2" charset="0"/>
            </a:endParaRPr>
          </a:p>
          <a:p>
            <a:pPr algn="ctr"/>
            <a:r>
              <a:rPr lang="en-US" sz="2800" b="1" dirty="0" err="1">
                <a:latin typeface="Nikosh" pitchFamily="2" charset="0"/>
                <a:cs typeface="Nikosh" pitchFamily="2" charset="0"/>
              </a:rPr>
              <a:t>প্রেম</a:t>
            </a:r>
            <a:r>
              <a:rPr lang="en-US" sz="2800" b="1" dirty="0">
                <a:latin typeface="Nikosh" pitchFamily="2" charset="0"/>
                <a:cs typeface="Nikosh" pitchFamily="2" charset="0"/>
              </a:rPr>
              <a:t> </a:t>
            </a:r>
            <a:r>
              <a:rPr lang="en-US" sz="2800" b="1" dirty="0" err="1">
                <a:latin typeface="Nikosh" pitchFamily="2" charset="0"/>
                <a:cs typeface="Nikosh" pitchFamily="2" charset="0"/>
              </a:rPr>
              <a:t>অপ্রেম</a:t>
            </a:r>
            <a:r>
              <a:rPr lang="en-US" sz="2800" b="1" dirty="0">
                <a:latin typeface="Nikosh" pitchFamily="2" charset="0"/>
                <a:cs typeface="Nikosh" pitchFamily="2" charset="0"/>
              </a:rPr>
              <a:t> </a:t>
            </a:r>
            <a:r>
              <a:rPr lang="en-US" sz="2800" b="1" dirty="0" err="1">
                <a:latin typeface="Nikosh" pitchFamily="2" charset="0"/>
                <a:cs typeface="Nikosh" pitchFamily="2" charset="0"/>
              </a:rPr>
              <a:t>নিয়ে</a:t>
            </a:r>
            <a:r>
              <a:rPr lang="en-US" sz="2800" b="1" dirty="0">
                <a:latin typeface="Nikosh" pitchFamily="2" charset="0"/>
                <a:cs typeface="Nikosh" pitchFamily="2" charset="0"/>
              </a:rPr>
              <a:t> </a:t>
            </a:r>
            <a:r>
              <a:rPr lang="en-US" sz="2800" b="1" dirty="0" err="1">
                <a:latin typeface="Nikosh" pitchFamily="2" charset="0"/>
                <a:cs typeface="Nikosh" pitchFamily="2" charset="0"/>
              </a:rPr>
              <a:t>বেঁচে</a:t>
            </a:r>
            <a:r>
              <a:rPr lang="en-US" sz="2800" b="1" dirty="0">
                <a:latin typeface="Nikosh" pitchFamily="2" charset="0"/>
                <a:cs typeface="Nikosh" pitchFamily="2" charset="0"/>
              </a:rPr>
              <a:t> </a:t>
            </a:r>
            <a:r>
              <a:rPr lang="en-US" sz="2800" b="1" dirty="0" err="1" smtClean="0">
                <a:latin typeface="Nikosh" pitchFamily="2" charset="0"/>
                <a:cs typeface="Nikosh" pitchFamily="2" charset="0"/>
              </a:rPr>
              <a:t>আছি</a:t>
            </a:r>
            <a:r>
              <a:rPr lang="en-US" sz="2800" b="1" dirty="0" smtClean="0">
                <a:latin typeface="Nikosh" pitchFamily="2" charset="0"/>
                <a:cs typeface="Nikosh" pitchFamily="2" charset="0"/>
              </a:rPr>
              <a:t>,</a:t>
            </a:r>
            <a:endParaRPr lang="en-US" sz="2800" b="1" dirty="0">
              <a:latin typeface="Nikosh" pitchFamily="2" charset="0"/>
              <a:cs typeface="Nikosh" pitchFamily="2" charset="0"/>
            </a:endParaRPr>
          </a:p>
          <a:p>
            <a:pPr algn="ctr"/>
            <a:r>
              <a:rPr lang="en-US" sz="2800" b="1" dirty="0" err="1">
                <a:latin typeface="Nikosh" pitchFamily="2" charset="0"/>
                <a:cs typeface="Nikosh" pitchFamily="2" charset="0"/>
              </a:rPr>
              <a:t>বাঙালী</a:t>
            </a:r>
            <a:r>
              <a:rPr lang="en-US" sz="2800" b="1" dirty="0">
                <a:latin typeface="Nikosh" pitchFamily="2" charset="0"/>
                <a:cs typeface="Nikosh" pitchFamily="2" charset="0"/>
              </a:rPr>
              <a:t> </a:t>
            </a:r>
            <a:r>
              <a:rPr lang="en-US" sz="2800" b="1" dirty="0" err="1">
                <a:latin typeface="Nikosh" pitchFamily="2" charset="0"/>
                <a:cs typeface="Nikosh" pitchFamily="2" charset="0"/>
              </a:rPr>
              <a:t>বলিয়া</a:t>
            </a:r>
            <a:r>
              <a:rPr lang="en-US" sz="2800" b="1" dirty="0">
                <a:latin typeface="Nikosh" pitchFamily="2" charset="0"/>
                <a:cs typeface="Nikosh" pitchFamily="2" charset="0"/>
              </a:rPr>
              <a:t> </a:t>
            </a:r>
            <a:r>
              <a:rPr lang="en-US" sz="2800" b="1" dirty="0" err="1">
                <a:latin typeface="Nikosh" pitchFamily="2" charset="0"/>
                <a:cs typeface="Nikosh" pitchFamily="2" charset="0"/>
              </a:rPr>
              <a:t>লজ্জা</a:t>
            </a:r>
            <a:r>
              <a:rPr lang="en-US" sz="2800" b="1" dirty="0">
                <a:latin typeface="Nikosh" pitchFamily="2" charset="0"/>
                <a:cs typeface="Nikosh" pitchFamily="2" charset="0"/>
              </a:rPr>
              <a:t> </a:t>
            </a:r>
            <a:r>
              <a:rPr lang="en-US" sz="2800" b="1" dirty="0" err="1" smtClean="0">
                <a:latin typeface="Nikosh" pitchFamily="2" charset="0"/>
                <a:cs typeface="Nikosh" pitchFamily="2" charset="0"/>
              </a:rPr>
              <a:t>নাই</a:t>
            </a:r>
            <a:r>
              <a:rPr lang="en-US" sz="2800" b="1" dirty="0" smtClean="0">
                <a:latin typeface="Nikosh" pitchFamily="2" charset="0"/>
                <a:cs typeface="Nikosh" pitchFamily="2" charset="0"/>
              </a:rPr>
              <a:t>,</a:t>
            </a:r>
            <a:endParaRPr lang="en-US" sz="2800" b="1" dirty="0">
              <a:latin typeface="Nikosh" pitchFamily="2" charset="0"/>
              <a:cs typeface="Nikosh" pitchFamily="2" charset="0"/>
            </a:endParaRPr>
          </a:p>
          <a:p>
            <a:pPr algn="ctr"/>
            <a:r>
              <a:rPr lang="en-US" sz="2800" b="1" dirty="0" err="1">
                <a:latin typeface="Nikosh" pitchFamily="2" charset="0"/>
                <a:cs typeface="Nikosh" pitchFamily="2" charset="0"/>
              </a:rPr>
              <a:t>কিশোর</a:t>
            </a:r>
            <a:r>
              <a:rPr lang="en-US" sz="2800" b="1" dirty="0">
                <a:latin typeface="Nikosh" pitchFamily="2" charset="0"/>
                <a:cs typeface="Nikosh" pitchFamily="2" charset="0"/>
              </a:rPr>
              <a:t> </a:t>
            </a:r>
            <a:r>
              <a:rPr lang="en-US" sz="2800" b="1" dirty="0" err="1">
                <a:latin typeface="Nikosh" pitchFamily="2" charset="0"/>
                <a:cs typeface="Nikosh" pitchFamily="2" charset="0"/>
              </a:rPr>
              <a:t>বাংলা</a:t>
            </a:r>
            <a:r>
              <a:rPr lang="en-US" sz="2800" b="1" dirty="0">
                <a:latin typeface="Nikosh" pitchFamily="2" charset="0"/>
                <a:cs typeface="Nikosh" pitchFamily="2" charset="0"/>
              </a:rPr>
              <a:t> </a:t>
            </a:r>
            <a:r>
              <a:rPr lang="en-US" sz="2800" b="1" dirty="0" err="1">
                <a:latin typeface="Nikosh" pitchFamily="2" charset="0"/>
                <a:cs typeface="Nikosh" pitchFamily="2" charset="0"/>
              </a:rPr>
              <a:t>অভিধান</a:t>
            </a:r>
            <a:endParaRPr lang="en-US" sz="2800" b="1" dirty="0">
              <a:latin typeface="Nikosh" pitchFamily="2" charset="0"/>
              <a:cs typeface="Nikosh" pitchFamily="2" charset="0"/>
            </a:endParaRPr>
          </a:p>
        </p:txBody>
      </p:sp>
      <p:sp>
        <p:nvSpPr>
          <p:cNvPr id="9" name="TextBox 8"/>
          <p:cNvSpPr txBox="1"/>
          <p:nvPr/>
        </p:nvSpPr>
        <p:spPr>
          <a:xfrm>
            <a:off x="4631317" y="4917144"/>
            <a:ext cx="3048000"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err="1">
                <a:latin typeface="Nikosh" pitchFamily="2" charset="0"/>
                <a:cs typeface="Nikosh" pitchFamily="2" charset="0"/>
              </a:rPr>
              <a:t>পুরস্কার</a:t>
            </a:r>
            <a:r>
              <a:rPr lang="en-US" sz="2800" b="1" dirty="0">
                <a:latin typeface="Nikosh" pitchFamily="2" charset="0"/>
                <a:cs typeface="Nikosh" pitchFamily="2" charset="0"/>
              </a:rPr>
              <a:t> :</a:t>
            </a:r>
          </a:p>
          <a:p>
            <a:pPr algn="ctr"/>
            <a:r>
              <a:rPr lang="en-US" sz="2800" b="1" dirty="0" err="1">
                <a:latin typeface="Nikosh" pitchFamily="2" charset="0"/>
                <a:cs typeface="Nikosh" pitchFamily="2" charset="0"/>
              </a:rPr>
              <a:t>বাংলা</a:t>
            </a:r>
            <a:r>
              <a:rPr lang="en-US" sz="2800" b="1" dirty="0">
                <a:latin typeface="Nikosh" pitchFamily="2" charset="0"/>
                <a:cs typeface="Nikosh" pitchFamily="2" charset="0"/>
              </a:rPr>
              <a:t> </a:t>
            </a:r>
            <a:r>
              <a:rPr lang="en-US" sz="2800" b="1" dirty="0" err="1">
                <a:latin typeface="Nikosh" pitchFamily="2" charset="0"/>
                <a:cs typeface="Nikosh" pitchFamily="2" charset="0"/>
              </a:rPr>
              <a:t>একাডেমী</a:t>
            </a:r>
            <a:r>
              <a:rPr lang="en-US" sz="2800" b="1" dirty="0">
                <a:latin typeface="Nikosh" pitchFamily="2" charset="0"/>
                <a:cs typeface="Nikosh" pitchFamily="2" charset="0"/>
              </a:rPr>
              <a:t> </a:t>
            </a:r>
            <a:r>
              <a:rPr lang="en-US" sz="2800" b="1" dirty="0" err="1">
                <a:latin typeface="Nikosh" pitchFamily="2" charset="0"/>
                <a:cs typeface="Nikosh" pitchFamily="2" charset="0"/>
              </a:rPr>
              <a:t>পুরস্কার</a:t>
            </a:r>
            <a:endParaRPr lang="en-US" sz="2800" b="1" dirty="0">
              <a:latin typeface="Nikosh" pitchFamily="2" charset="0"/>
              <a:cs typeface="Nikosh" pitchFamily="2" charset="0"/>
            </a:endParaRPr>
          </a:p>
        </p:txBody>
      </p:sp>
    </p:spTree>
    <p:extLst>
      <p:ext uri="{BB962C8B-B14F-4D97-AF65-F5344CB8AC3E}">
        <p14:creationId xmlns:p14="http://schemas.microsoft.com/office/powerpoint/2010/main" val="387281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2000" fill="hold"/>
                                        <p:tgtEl>
                                          <p:spTgt spid="9"/>
                                        </p:tgtEl>
                                        <p:attrNameLst>
                                          <p:attrName>ppt_x</p:attrName>
                                        </p:attrNameLst>
                                      </p:cBhvr>
                                      <p:tavLst>
                                        <p:tav tm="0">
                                          <p:val>
                                            <p:strVal val="1+#ppt_w/2"/>
                                          </p:val>
                                        </p:tav>
                                        <p:tav tm="100000">
                                          <p:val>
                                            <p:strVal val="#ppt_x"/>
                                          </p:val>
                                        </p:tav>
                                      </p:tavLst>
                                    </p:anim>
                                    <p:anim calcmode="lin" valueType="num">
                                      <p:cBhvr additive="base">
                                        <p:cTn id="37"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1977788" y="211542"/>
            <a:ext cx="8585017" cy="707886"/>
          </a:xfrm>
          <a:prstGeom prst="rect">
            <a:avLst/>
          </a:prstGeom>
          <a:solidFill>
            <a:schemeClr val="accent3">
              <a:lumMod val="20000"/>
              <a:lumOff val="80000"/>
            </a:schemeClr>
          </a:solidFill>
        </p:spPr>
        <p:txBody>
          <a:bodyPr wrap="square" rtlCol="0">
            <a:spAutoFit/>
          </a:bodyPr>
          <a:lstStyle/>
          <a:p>
            <a:pPr algn="ctr"/>
            <a:r>
              <a:rPr lang="bn-IN" sz="4000" b="1" dirty="0">
                <a:latin typeface="NikoshBAN" panose="02000000000000000000" pitchFamily="2" charset="0"/>
                <a:cs typeface="NikoshBAN" panose="02000000000000000000" pitchFamily="2" charset="0"/>
              </a:rPr>
              <a:t>নিচের ছবিগুলোর দিকে লক্ষ করি</a:t>
            </a:r>
            <a:endParaRPr lang="en-US" sz="4000"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12805"/>
            <a:ext cx="2895600" cy="331706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063" y="1312804"/>
            <a:ext cx="2775181" cy="33170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307" y="1312804"/>
            <a:ext cx="2957091" cy="3256346"/>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8363" r="18537"/>
          <a:stretch/>
        </p:blipFill>
        <p:spPr>
          <a:xfrm>
            <a:off x="9097307" y="1347715"/>
            <a:ext cx="3003784" cy="3256346"/>
          </a:xfrm>
          <a:prstGeom prst="rect">
            <a:avLst/>
          </a:prstGeom>
        </p:spPr>
      </p:pic>
      <p:sp>
        <p:nvSpPr>
          <p:cNvPr id="8" name="Rounded Rectangle 7"/>
          <p:cNvSpPr/>
          <p:nvPr/>
        </p:nvSpPr>
        <p:spPr>
          <a:xfrm>
            <a:off x="152400" y="4799032"/>
            <a:ext cx="11811000" cy="20589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00" dirty="0">
                <a:solidFill>
                  <a:schemeClr val="bg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ছবিগুলোতে</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আমরা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কবি</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হায়া</a:t>
            </a:r>
            <a:r>
              <a:rPr lang="en-US" sz="4000" b="1" dirty="0">
                <a:solidFill>
                  <a:schemeClr val="tx1"/>
                </a:solidFill>
                <a:latin typeface="NikoshBAN" panose="02000000000000000000" pitchFamily="2" charset="0"/>
                <a:cs typeface="NikoshBAN" panose="02000000000000000000" pitchFamily="2" charset="0"/>
              </a:rPr>
              <a:t>ৎ </a:t>
            </a:r>
            <a:r>
              <a:rPr lang="en-US" sz="4000" b="1" dirty="0" err="1">
                <a:solidFill>
                  <a:schemeClr val="tx1"/>
                </a:solidFill>
                <a:latin typeface="NikoshBAN" panose="02000000000000000000" pitchFamily="2" charset="0"/>
                <a:cs typeface="NikoshBAN" panose="02000000000000000000" pitchFamily="2" charset="0"/>
              </a:rPr>
              <a:t>মামুদ</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এর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রচনা</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সম্ভার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লক্ষ</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করছি</a:t>
            </a:r>
            <a:r>
              <a:rPr lang="bn-IN" sz="4000" b="1" dirty="0">
                <a:solidFill>
                  <a:schemeClr val="tx1"/>
                </a:solidFill>
                <a:latin typeface="NikoshBAN" panose="02000000000000000000" pitchFamily="2" charset="0"/>
                <a:cs typeface="NikoshBAN" panose="02000000000000000000" pitchFamily="2" charset="0"/>
              </a:rPr>
              <a:t>।</a:t>
            </a:r>
            <a:r>
              <a:rPr lang="en-US" sz="4000" b="1" dirty="0">
                <a:solidFill>
                  <a:schemeClr val="tx1"/>
                </a:solidFill>
                <a:latin typeface="NikoshBAN" panose="02000000000000000000" pitchFamily="2" charset="0"/>
                <a:cs typeface="NikoshBAN" panose="02000000000000000000" pitchFamily="2" charset="0"/>
              </a:rPr>
              <a:t> </a:t>
            </a:r>
            <a:r>
              <a:rPr lang="bn-IN" sz="4000" b="1" dirty="0">
                <a:solidFill>
                  <a:schemeClr val="tx1"/>
                </a:solidFill>
                <a:latin typeface="NikoshBAN" panose="02000000000000000000" pitchFamily="2" charset="0"/>
                <a:cs typeface="NikoshBAN" panose="02000000000000000000" pitchFamily="2" charset="0"/>
              </a:rPr>
              <a:t>মুলত</a:t>
            </a:r>
            <a:r>
              <a:rPr lang="en-US" sz="4000" b="1" dirty="0">
                <a:solidFill>
                  <a:schemeClr val="tx1"/>
                </a:solidFill>
                <a:latin typeface="NikoshBAN" panose="02000000000000000000" pitchFamily="2" charset="0"/>
                <a:cs typeface="NikoshBAN" panose="02000000000000000000" pitchFamily="2" charset="0"/>
              </a:rPr>
              <a:t> </a:t>
            </a:r>
            <a:r>
              <a:rPr lang="bn-IN" sz="4000" b="1" dirty="0">
                <a:solidFill>
                  <a:schemeClr val="tx1"/>
                </a:solidFill>
                <a:latin typeface="NikoshBAN" panose="02000000000000000000" pitchFamily="2" charset="0"/>
                <a:cs typeface="NikoshBAN" panose="02000000000000000000" pitchFamily="2" charset="0"/>
              </a:rPr>
              <a:t>তিনি </a:t>
            </a:r>
            <a:r>
              <a:rPr lang="en-US" sz="4000" b="1" dirty="0" err="1">
                <a:solidFill>
                  <a:schemeClr val="tx1"/>
                </a:solidFill>
                <a:latin typeface="NikoshBAN" panose="02000000000000000000" pitchFamily="2" charset="0"/>
                <a:cs typeface="NikoshBAN" panose="02000000000000000000" pitchFamily="2" charset="0"/>
              </a:rPr>
              <a:t>গবেষণা</a:t>
            </a:r>
            <a:r>
              <a:rPr lang="en-US" sz="4000" b="1" dirty="0">
                <a:solidFill>
                  <a:schemeClr val="tx1"/>
                </a:solidFill>
                <a:latin typeface="NikoshBAN" panose="02000000000000000000" pitchFamily="2" charset="0"/>
                <a:cs typeface="NikoshBAN" panose="02000000000000000000" pitchFamily="2" charset="0"/>
              </a:rPr>
              <a:t> ও </a:t>
            </a:r>
            <a:r>
              <a:rPr lang="en-US" sz="4000" b="1" dirty="0" err="1">
                <a:solidFill>
                  <a:schemeClr val="tx1"/>
                </a:solidFill>
                <a:latin typeface="NikoshBAN" panose="02000000000000000000" pitchFamily="2" charset="0"/>
                <a:cs typeface="NikoshBAN" panose="02000000000000000000" pitchFamily="2" charset="0"/>
              </a:rPr>
              <a:t>প্রবন্ধ</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সাহিত্যে</a:t>
            </a:r>
            <a:r>
              <a:rPr lang="bn-IN"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খ্যাতি</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লাভ</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করেন</a:t>
            </a:r>
            <a:r>
              <a:rPr lang="en-US" sz="4000" b="1" dirty="0">
                <a:solidFill>
                  <a:schemeClr val="tx1"/>
                </a:solidFill>
                <a:latin typeface="NikoshBAN" panose="02000000000000000000" pitchFamily="2" charset="0"/>
                <a:cs typeface="NikoshBAN" panose="02000000000000000000" pitchFamily="2" charset="0"/>
              </a:rPr>
              <a:t>  </a:t>
            </a:r>
            <a:r>
              <a:rPr lang="bn-IN" sz="4000" b="1" dirty="0">
                <a:solidFill>
                  <a:schemeClr val="tx1"/>
                </a:solidFill>
                <a:latin typeface="NikoshBAN" panose="02000000000000000000" pitchFamily="2" charset="0"/>
                <a:cs typeface="NikoshBAN" panose="02000000000000000000" pitchFamily="2" charset="0"/>
              </a:rPr>
              <a:t>।</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5995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47973"/>
            <a:ext cx="4114800" cy="830997"/>
          </a:xfrm>
          <a:prstGeom prst="rect">
            <a:avLst/>
          </a:prstGeom>
          <a:solidFill>
            <a:srgbClr val="FFFF00"/>
          </a:solidFill>
        </p:spPr>
        <p:txBody>
          <a:bodyPr wrap="square" rtlCol="0">
            <a:spAutoFit/>
          </a:bodyPr>
          <a:lstStyle/>
          <a:p>
            <a:pPr algn="ctr"/>
            <a:r>
              <a:rPr lang="bn-BD" sz="4800" u="sng" dirty="0" smtClean="0">
                <a:latin typeface="NikoshBAN" pitchFamily="2" charset="0"/>
                <a:cs typeface="NikoshBAN" pitchFamily="2" charset="0"/>
              </a:rPr>
              <a:t>শব্দার্থ</a:t>
            </a:r>
            <a:r>
              <a:rPr lang="en-US" sz="4800" u="sng" dirty="0" smtClean="0">
                <a:latin typeface="NikoshBAN" pitchFamily="2" charset="0"/>
                <a:cs typeface="NikoshBAN" pitchFamily="2" charset="0"/>
              </a:rPr>
              <a:t> ও </a:t>
            </a:r>
            <a:r>
              <a:rPr lang="en-US" sz="4800" u="sng" dirty="0" err="1" smtClean="0">
                <a:latin typeface="NikoshBAN" pitchFamily="2" charset="0"/>
                <a:cs typeface="NikoshBAN" pitchFamily="2" charset="0"/>
              </a:rPr>
              <a:t>টীকা</a:t>
            </a:r>
            <a:r>
              <a:rPr lang="en-US" sz="4800" u="sng" dirty="0" smtClean="0">
                <a:latin typeface="NikoshBAN" pitchFamily="2" charset="0"/>
                <a:cs typeface="NikoshBAN" pitchFamily="2" charset="0"/>
              </a:rPr>
              <a:t>-</a:t>
            </a:r>
            <a:endParaRPr lang="en-US" sz="1600" u="sng" dirty="0">
              <a:latin typeface="NikoshBAN" pitchFamily="2" charset="0"/>
              <a:cs typeface="NikoshBAN" pitchFamily="2" charset="0"/>
            </a:endParaRPr>
          </a:p>
        </p:txBody>
      </p:sp>
      <p:sp>
        <p:nvSpPr>
          <p:cNvPr id="4" name="TextBox 3"/>
          <p:cNvSpPr txBox="1"/>
          <p:nvPr/>
        </p:nvSpPr>
        <p:spPr>
          <a:xfrm>
            <a:off x="3378405" y="1036766"/>
            <a:ext cx="8813595" cy="1938992"/>
          </a:xfrm>
          <a:prstGeom prst="rect">
            <a:avLst/>
          </a:prstGeom>
          <a:noFill/>
        </p:spPr>
        <p:txBody>
          <a:bodyPr wrap="square" rtlCol="0">
            <a:spAutoFit/>
          </a:bodyPr>
          <a:lstStyle/>
          <a:p>
            <a:pPr algn="just"/>
            <a:r>
              <a:rPr lang="as-IN" sz="4000" b="1" dirty="0"/>
              <a:t>বিষয়বস্তুও প্রাধান্য স্বীকার করে যেসকল বস্তুনিষ্ঠ প্রবন্ধ লিখিত হয় </a:t>
            </a:r>
            <a:r>
              <a:rPr lang="as-IN" sz="4000" b="1" dirty="0" smtClean="0"/>
              <a:t>সেসকল </a:t>
            </a:r>
            <a:r>
              <a:rPr lang="as-IN" sz="4000" b="1" dirty="0"/>
              <a:t>তন্ময় </a:t>
            </a:r>
            <a:r>
              <a:rPr lang="as-IN" sz="4000" b="1" dirty="0" smtClean="0"/>
              <a:t>প্রবন্ধ</a:t>
            </a:r>
            <a:r>
              <a:rPr lang="en-US" sz="4000" b="1" dirty="0" smtClean="0"/>
              <a:t> </a:t>
            </a:r>
            <a:r>
              <a:rPr lang="bn-BD" sz="4000" b="1" dirty="0">
                <a:latin typeface="NikoshBAN" pitchFamily="2" charset="0"/>
                <a:cs typeface="NikoshBAN" pitchFamily="2" charset="0"/>
              </a:rPr>
              <a:t>।</a:t>
            </a:r>
            <a:endParaRPr lang="en-US" sz="4000" b="1" dirty="0">
              <a:latin typeface="NikoshBAN" pitchFamily="2" charset="0"/>
              <a:cs typeface="NikoshBAN" pitchFamily="2" charset="0"/>
            </a:endParaRPr>
          </a:p>
        </p:txBody>
      </p:sp>
      <p:sp>
        <p:nvSpPr>
          <p:cNvPr id="13" name="TextBox 12"/>
          <p:cNvSpPr txBox="1"/>
          <p:nvPr/>
        </p:nvSpPr>
        <p:spPr>
          <a:xfrm>
            <a:off x="28434" y="3328896"/>
            <a:ext cx="3248167" cy="707886"/>
          </a:xfrm>
          <a:prstGeom prst="rect">
            <a:avLst/>
          </a:prstGeom>
          <a:solidFill>
            <a:schemeClr val="tx1"/>
          </a:solidFill>
        </p:spPr>
        <p:txBody>
          <a:bodyPr wrap="square" rtlCol="0">
            <a:spAutoFit/>
          </a:bodyPr>
          <a:lstStyle/>
          <a:p>
            <a:r>
              <a:rPr lang="as-IN" sz="4000" b="1" dirty="0">
                <a:solidFill>
                  <a:schemeClr val="bg1"/>
                </a:solidFill>
              </a:rPr>
              <a:t>মন্ময় </a:t>
            </a:r>
            <a:r>
              <a:rPr lang="as-IN" sz="4000" b="1" dirty="0" smtClean="0">
                <a:solidFill>
                  <a:schemeClr val="bg1"/>
                </a:solidFill>
              </a:rPr>
              <a:t>প্রবন্ধ</a:t>
            </a:r>
            <a:r>
              <a:rPr lang="en-US" sz="4000" b="1" dirty="0" smtClean="0">
                <a:solidFill>
                  <a:schemeClr val="bg1"/>
                </a:solidFill>
              </a:rPr>
              <a:t>-</a:t>
            </a:r>
            <a:endParaRPr lang="en-US" sz="1400" b="1" dirty="0">
              <a:solidFill>
                <a:schemeClr val="bg1"/>
              </a:solidFill>
              <a:latin typeface="NikoshBAN" pitchFamily="2" charset="0"/>
              <a:cs typeface="NikoshBAN" pitchFamily="2" charset="0"/>
            </a:endParaRPr>
          </a:p>
        </p:txBody>
      </p:sp>
      <p:sp>
        <p:nvSpPr>
          <p:cNvPr id="14" name="TextBox 13"/>
          <p:cNvSpPr txBox="1"/>
          <p:nvPr/>
        </p:nvSpPr>
        <p:spPr>
          <a:xfrm>
            <a:off x="3378405" y="2983975"/>
            <a:ext cx="8813595" cy="1938992"/>
          </a:xfrm>
          <a:prstGeom prst="rect">
            <a:avLst/>
          </a:prstGeom>
          <a:noFill/>
        </p:spPr>
        <p:txBody>
          <a:bodyPr wrap="square" rtlCol="0">
            <a:spAutoFit/>
          </a:bodyPr>
          <a:lstStyle/>
          <a:p>
            <a:r>
              <a:rPr lang="as-IN" sz="4000" b="1" dirty="0">
                <a:solidFill>
                  <a:srgbClr val="7030A0"/>
                </a:solidFill>
              </a:rPr>
              <a:t>লেখকের মেধাশক্তি অপেক্ষা ব্যক্তিহৃদয়ই প্রধান হয়ে </a:t>
            </a:r>
            <a:r>
              <a:rPr lang="as-IN" sz="4000" b="1" dirty="0" smtClean="0">
                <a:solidFill>
                  <a:srgbClr val="7030A0"/>
                </a:solidFill>
              </a:rPr>
              <a:t>ওঠে সেসকল </a:t>
            </a:r>
            <a:r>
              <a:rPr lang="as-IN" sz="4000" b="1" dirty="0">
                <a:solidFill>
                  <a:srgbClr val="7030A0"/>
                </a:solidFill>
              </a:rPr>
              <a:t>মন্ময় প্রবন্ধ </a:t>
            </a:r>
            <a:r>
              <a:rPr lang="as-IN" sz="4000" b="1" dirty="0" smtClean="0">
                <a:solidFill>
                  <a:srgbClr val="7030A0"/>
                </a:solidFill>
              </a:rPr>
              <a:t>।</a:t>
            </a:r>
            <a:endParaRPr lang="en-US" sz="900" b="1" dirty="0">
              <a:solidFill>
                <a:srgbClr val="7030A0"/>
              </a:solidFill>
              <a:latin typeface="NikoshBAN" pitchFamily="2" charset="0"/>
              <a:cs typeface="NikoshBAN" pitchFamily="2" charset="0"/>
            </a:endParaRPr>
          </a:p>
        </p:txBody>
      </p:sp>
      <p:sp>
        <p:nvSpPr>
          <p:cNvPr id="7" name="Rectangle 6"/>
          <p:cNvSpPr/>
          <p:nvPr/>
        </p:nvSpPr>
        <p:spPr>
          <a:xfrm>
            <a:off x="1" y="1379799"/>
            <a:ext cx="3276600" cy="707886"/>
          </a:xfrm>
          <a:prstGeom prst="rect">
            <a:avLst/>
          </a:prstGeom>
          <a:solidFill>
            <a:schemeClr val="tx1"/>
          </a:solidFill>
        </p:spPr>
        <p:txBody>
          <a:bodyPr wrap="square">
            <a:spAutoFit/>
          </a:bodyPr>
          <a:lstStyle/>
          <a:p>
            <a:r>
              <a:rPr lang="as-IN" sz="4000" b="1" dirty="0">
                <a:solidFill>
                  <a:schemeClr val="bg1"/>
                </a:solidFill>
              </a:rPr>
              <a:t>তন্ময় </a:t>
            </a:r>
            <a:r>
              <a:rPr lang="as-IN" sz="4000" b="1" dirty="0" smtClean="0">
                <a:solidFill>
                  <a:schemeClr val="bg1"/>
                </a:solidFill>
              </a:rPr>
              <a:t> প্রবন্ধ</a:t>
            </a:r>
            <a:r>
              <a:rPr lang="en-US" sz="4000" b="1" dirty="0" smtClean="0">
                <a:solidFill>
                  <a:schemeClr val="bg1"/>
                </a:solidFill>
              </a:rPr>
              <a:t>-</a:t>
            </a:r>
            <a:r>
              <a:rPr lang="as-IN" sz="4000" b="1" dirty="0" smtClean="0">
                <a:solidFill>
                  <a:schemeClr val="bg1"/>
                </a:solidFill>
              </a:rPr>
              <a:t> </a:t>
            </a:r>
            <a:endParaRPr lang="en-US" sz="4000" b="1" dirty="0">
              <a:solidFill>
                <a:schemeClr val="bg1"/>
              </a:solidFill>
            </a:endParaRPr>
          </a:p>
        </p:txBody>
      </p:sp>
      <p:sp>
        <p:nvSpPr>
          <p:cNvPr id="8" name="Rectangle 7"/>
          <p:cNvSpPr/>
          <p:nvPr/>
        </p:nvSpPr>
        <p:spPr>
          <a:xfrm>
            <a:off x="3378405" y="4953000"/>
            <a:ext cx="8813595" cy="1446550"/>
          </a:xfrm>
          <a:prstGeom prst="rect">
            <a:avLst/>
          </a:prstGeom>
        </p:spPr>
        <p:txBody>
          <a:bodyPr wrap="square">
            <a:spAutoFit/>
          </a:bodyPr>
          <a:lstStyle/>
          <a:p>
            <a:r>
              <a:rPr lang="as-IN" sz="4400" b="1" dirty="0" smtClean="0">
                <a:solidFill>
                  <a:srgbClr val="002060"/>
                </a:solidFill>
                <a:latin typeface="Orienta"/>
              </a:rPr>
              <a:t>গল্প </a:t>
            </a:r>
            <a:r>
              <a:rPr lang="as-IN" sz="4400" b="1" dirty="0">
                <a:solidFill>
                  <a:srgbClr val="002060"/>
                </a:solidFill>
                <a:latin typeface="Orienta"/>
              </a:rPr>
              <a:t>উপন্যাস নাটকের কাহিনী অংশকে প্লট বলা </a:t>
            </a:r>
            <a:r>
              <a:rPr lang="as-IN" sz="4400" b="1" dirty="0" smtClean="0">
                <a:solidFill>
                  <a:srgbClr val="002060"/>
                </a:solidFill>
                <a:latin typeface="Orienta"/>
              </a:rPr>
              <a:t>হয়</a:t>
            </a:r>
            <a:r>
              <a:rPr lang="as-IN" sz="4400" b="1" dirty="0">
                <a:solidFill>
                  <a:srgbClr val="002060"/>
                </a:solidFill>
              </a:rPr>
              <a:t> ।</a:t>
            </a:r>
            <a:endParaRPr lang="en-US" sz="4400" b="1" dirty="0">
              <a:solidFill>
                <a:srgbClr val="002060"/>
              </a:solidFill>
            </a:endParaRPr>
          </a:p>
        </p:txBody>
      </p:sp>
      <p:sp>
        <p:nvSpPr>
          <p:cNvPr id="9" name="Rectangle 8"/>
          <p:cNvSpPr/>
          <p:nvPr/>
        </p:nvSpPr>
        <p:spPr>
          <a:xfrm>
            <a:off x="381000" y="5181600"/>
            <a:ext cx="1905000" cy="830997"/>
          </a:xfrm>
          <a:prstGeom prst="rect">
            <a:avLst/>
          </a:prstGeom>
          <a:solidFill>
            <a:schemeClr val="tx1"/>
          </a:solidFill>
        </p:spPr>
        <p:txBody>
          <a:bodyPr wrap="square">
            <a:spAutoFit/>
          </a:bodyPr>
          <a:lstStyle/>
          <a:p>
            <a:r>
              <a:rPr lang="as-IN" sz="4800" b="1" dirty="0">
                <a:solidFill>
                  <a:schemeClr val="bg1"/>
                </a:solidFill>
                <a:latin typeface="Orienta"/>
              </a:rPr>
              <a:t>প্লট - </a:t>
            </a:r>
            <a:endParaRPr lang="en-US" sz="4800" b="1" dirty="0">
              <a:solidFill>
                <a:schemeClr val="bg1"/>
              </a:solidFill>
            </a:endParaRPr>
          </a:p>
        </p:txBody>
      </p:sp>
    </p:spTree>
    <p:extLst>
      <p:ext uri="{BB962C8B-B14F-4D97-AF65-F5344CB8AC3E}">
        <p14:creationId xmlns:p14="http://schemas.microsoft.com/office/powerpoint/2010/main" val="153120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52400"/>
            <a:ext cx="12039600" cy="6705600"/>
            <a:chOff x="292676" y="152400"/>
            <a:chExt cx="8394124" cy="61722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77" y="152400"/>
              <a:ext cx="2602923" cy="25908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253" y="152400"/>
              <a:ext cx="2460397" cy="25908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76" y="3733800"/>
              <a:ext cx="2602923" cy="25908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9253" y="3733800"/>
              <a:ext cx="2517547" cy="2590800"/>
            </a:xfrm>
            <a:prstGeom prst="rect">
              <a:avLst/>
            </a:prstGeom>
          </p:spPr>
        </p:pic>
      </p:grpSp>
      <p:sp>
        <p:nvSpPr>
          <p:cNvPr id="9" name="TextBox 8"/>
          <p:cNvSpPr txBox="1"/>
          <p:nvPr/>
        </p:nvSpPr>
        <p:spPr>
          <a:xfrm>
            <a:off x="3868168" y="2619245"/>
            <a:ext cx="4376519" cy="1323439"/>
          </a:xfrm>
          <a:prstGeom prst="rect">
            <a:avLst/>
          </a:prstGeom>
          <a:noFill/>
        </p:spPr>
        <p:txBody>
          <a:bodyPr wrap="none" rtlCol="0">
            <a:spAutoFit/>
          </a:bodyPr>
          <a:lstStyle/>
          <a:p>
            <a:pPr algn="ctr"/>
            <a:r>
              <a:rPr lang="bn-BD" sz="8000" dirty="0">
                <a:latin typeface="NikoshBAN" pitchFamily="2" charset="0"/>
                <a:cs typeface="NikoshBAN" pitchFamily="2" charset="0"/>
              </a:rPr>
              <a:t>সাহিত্যিক</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0450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724401" y="2798618"/>
            <a:ext cx="3047999" cy="1107996"/>
          </a:xfrm>
          <a:prstGeom prst="rect">
            <a:avLst/>
          </a:prstGeom>
          <a:noFill/>
        </p:spPr>
        <p:txBody>
          <a:bodyPr wrap="square" rtlCol="0">
            <a:spAutoFit/>
          </a:bodyPr>
          <a:lstStyle/>
          <a:p>
            <a:r>
              <a:rPr lang="bn-BD" sz="6600" b="1" dirty="0">
                <a:latin typeface="NikoshBAN" pitchFamily="2" charset="0"/>
                <a:cs typeface="NikoshBAN" pitchFamily="2" charset="0"/>
              </a:rPr>
              <a:t>সাহিত্য</a:t>
            </a:r>
            <a:endParaRPr lang="en-US" sz="1400" b="1" dirty="0">
              <a:latin typeface="NikoshBAN" pitchFamily="2" charset="0"/>
              <a:cs typeface="NikoshBAN" pitchFamily="2" charset="0"/>
            </a:endParaRPr>
          </a:p>
        </p:txBody>
      </p:sp>
      <p:grpSp>
        <p:nvGrpSpPr>
          <p:cNvPr id="9" name="Group 8"/>
          <p:cNvGrpSpPr/>
          <p:nvPr/>
        </p:nvGrpSpPr>
        <p:grpSpPr>
          <a:xfrm>
            <a:off x="152400" y="152401"/>
            <a:ext cx="11887199" cy="6553200"/>
            <a:chOff x="228600" y="0"/>
            <a:chExt cx="8569037" cy="685800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2667000" cy="3124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0"/>
              <a:ext cx="2514600" cy="263155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706" t="5498" r="14706"/>
            <a:stretch/>
          </p:blipFill>
          <p:spPr>
            <a:xfrm>
              <a:off x="228600" y="3657601"/>
              <a:ext cx="2667000" cy="3200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436" y="3907465"/>
              <a:ext cx="2514600" cy="2929754"/>
            </a:xfrm>
            <a:prstGeom prst="rect">
              <a:avLst/>
            </a:prstGeom>
          </p:spPr>
        </p:pic>
        <p:pic>
          <p:nvPicPr>
            <p:cNvPr id="1026" name="Picture 2" descr="E:\Natak\n6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9237"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9237" y="3657600"/>
              <a:ext cx="2438400" cy="3179618"/>
            </a:xfrm>
            <a:prstGeom prst="rect">
              <a:avLst/>
            </a:prstGeom>
          </p:spPr>
        </p:pic>
      </p:grpSp>
    </p:spTree>
    <p:extLst>
      <p:ext uri="{BB962C8B-B14F-4D97-AF65-F5344CB8AC3E}">
        <p14:creationId xmlns:p14="http://schemas.microsoft.com/office/powerpoint/2010/main" val="3996860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2481</TotalTime>
  <Words>1530</Words>
  <Application>Microsoft Office PowerPoint</Application>
  <PresentationFormat>Widescreen</PresentationFormat>
  <Paragraphs>143</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Nikosh</vt:lpstr>
      <vt:lpstr>NikoshBAN</vt:lpstr>
      <vt:lpstr>NikushBan</vt:lpstr>
      <vt:lpstr>Orienta</vt:lpstr>
      <vt:lpstr>Roboto</vt:lpstr>
      <vt:lpstr>Vrinda</vt:lpstr>
      <vt:lpstr>Wingdings</vt:lpstr>
      <vt:lpstr>Office Theme</vt:lpstr>
      <vt:lpstr>PowerPoint Presentation</vt:lpstr>
      <vt:lpstr>PowerPoint Presentation</vt:lpstr>
      <vt:lpstr>PowerPoint Presentation</vt:lpstr>
      <vt:lpstr>শিখনফল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Mahabubul Alam</dc:creator>
  <cp:lastModifiedBy>MoklesPC</cp:lastModifiedBy>
  <cp:revision>399</cp:revision>
  <dcterms:created xsi:type="dcterms:W3CDTF">2006-08-16T00:00:00Z</dcterms:created>
  <dcterms:modified xsi:type="dcterms:W3CDTF">2020-12-31T13:02:40Z</dcterms:modified>
</cp:coreProperties>
</file>