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257" r:id="rId2"/>
    <p:sldId id="261" r:id="rId3"/>
    <p:sldId id="262" r:id="rId4"/>
    <p:sldId id="281" r:id="rId5"/>
    <p:sldId id="271" r:id="rId6"/>
    <p:sldId id="267" r:id="rId7"/>
    <p:sldId id="268" r:id="rId8"/>
    <p:sldId id="297" r:id="rId9"/>
    <p:sldId id="298" r:id="rId10"/>
    <p:sldId id="304" r:id="rId11"/>
    <p:sldId id="299" r:id="rId12"/>
    <p:sldId id="300" r:id="rId13"/>
    <p:sldId id="301" r:id="rId14"/>
    <p:sldId id="305" r:id="rId15"/>
    <p:sldId id="302" r:id="rId16"/>
    <p:sldId id="303" r:id="rId17"/>
    <p:sldId id="306" r:id="rId18"/>
    <p:sldId id="293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FF66"/>
    <a:srgbClr val="07250C"/>
    <a:srgbClr val="FFFF99"/>
    <a:srgbClr val="FF3399"/>
    <a:srgbClr val="CC0099"/>
    <a:srgbClr val="FF6699"/>
    <a:srgbClr val="CC66FF"/>
    <a:srgbClr val="2AA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5A351-2A07-4D34-A63C-FAB146D91E3A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C0BAF-09C6-44B6-B119-490C8B9E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99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ি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7C0BAF-09C6-44B6-B119-490C8B9E34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77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8F2F588-0169-4DD4-B2BA-ECB628E35FC1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E26898D-6BE4-4FA8-A483-4FCE0101B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F588-0169-4DD4-B2BA-ECB628E35FC1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898D-6BE4-4FA8-A483-4FCE0101B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F588-0169-4DD4-B2BA-ECB628E35FC1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898D-6BE4-4FA8-A483-4FCE0101B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8F2F588-0169-4DD4-B2BA-ECB628E35FC1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898D-6BE4-4FA8-A483-4FCE0101B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8F2F588-0169-4DD4-B2BA-ECB628E35FC1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E26898D-6BE4-4FA8-A483-4FCE0101BCF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8F2F588-0169-4DD4-B2BA-ECB628E35FC1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E26898D-6BE4-4FA8-A483-4FCE0101B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8F2F588-0169-4DD4-B2BA-ECB628E35FC1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E26898D-6BE4-4FA8-A483-4FCE0101B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F588-0169-4DD4-B2BA-ECB628E35FC1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6898D-6BE4-4FA8-A483-4FCE0101B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8F2F588-0169-4DD4-B2BA-ECB628E35FC1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E26898D-6BE4-4FA8-A483-4FCE0101B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8F2F588-0169-4DD4-B2BA-ECB628E35FC1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E26898D-6BE4-4FA8-A483-4FCE0101B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8F2F588-0169-4DD4-B2BA-ECB628E35FC1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E26898D-6BE4-4FA8-A483-4FCE0101B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8F2F588-0169-4DD4-B2BA-ECB628E35FC1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E26898D-6BE4-4FA8-A483-4FCE0101BCF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9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394038"/>
            <a:ext cx="2857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09701"/>
            <a:ext cx="8686800" cy="521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04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19621" y="228600"/>
            <a:ext cx="46077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ট্রা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জিস্টরের প্রকারভেদ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450078" y="717540"/>
            <a:ext cx="4103122" cy="1036076"/>
            <a:chOff x="2450078" y="717540"/>
            <a:chExt cx="4103122" cy="1036076"/>
          </a:xfrm>
        </p:grpSpPr>
        <p:sp>
          <p:nvSpPr>
            <p:cNvPr id="38" name="Down Arrow 37"/>
            <p:cNvSpPr/>
            <p:nvPr/>
          </p:nvSpPr>
          <p:spPr>
            <a:xfrm>
              <a:off x="4267200" y="717540"/>
              <a:ext cx="330200" cy="432816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2450078" y="1170940"/>
              <a:ext cx="4103122" cy="582676"/>
              <a:chOff x="2450078" y="1474724"/>
              <a:chExt cx="4103122" cy="582676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2450078" y="1499616"/>
                <a:ext cx="4103122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2488178" y="1499616"/>
                <a:ext cx="5506" cy="557784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>
                <a:off x="6543028" y="1474724"/>
                <a:ext cx="5506" cy="557784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4" name="Rounded Rectangle 43"/>
          <p:cNvSpPr/>
          <p:nvPr/>
        </p:nvSpPr>
        <p:spPr>
          <a:xfrm>
            <a:off x="49623" y="1753616"/>
            <a:ext cx="4230277" cy="6588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আধান বাহকের উপর ভিত্তি করে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597400" y="1790955"/>
            <a:ext cx="4127500" cy="6215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কমন প্রান্ত  যুক্তের উপর ভিত্তি করে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399671" y="2412492"/>
            <a:ext cx="2115557" cy="856651"/>
            <a:chOff x="1399671" y="2412492"/>
            <a:chExt cx="2115557" cy="856651"/>
          </a:xfrm>
        </p:grpSpPr>
        <p:grpSp>
          <p:nvGrpSpPr>
            <p:cNvPr id="49" name="Group 48"/>
            <p:cNvGrpSpPr/>
            <p:nvPr/>
          </p:nvGrpSpPr>
          <p:grpSpPr>
            <a:xfrm>
              <a:off x="1399671" y="2865063"/>
              <a:ext cx="2115557" cy="404080"/>
              <a:chOff x="2450078" y="1474724"/>
              <a:chExt cx="4103122" cy="582676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2450078" y="1499616"/>
                <a:ext cx="4103122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2488178" y="1499616"/>
                <a:ext cx="5506" cy="557784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>
                <a:off x="6543028" y="1474724"/>
                <a:ext cx="5506" cy="557784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Down Arrow 55"/>
            <p:cNvSpPr/>
            <p:nvPr/>
          </p:nvSpPr>
          <p:spPr>
            <a:xfrm>
              <a:off x="2292350" y="2412492"/>
              <a:ext cx="330200" cy="432816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Rounded Rectangle 56"/>
          <p:cNvSpPr/>
          <p:nvPr/>
        </p:nvSpPr>
        <p:spPr>
          <a:xfrm>
            <a:off x="2438400" y="3499580"/>
            <a:ext cx="2114039" cy="25555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বাইপোলার</a:t>
            </a:r>
          </a:p>
          <a:p>
            <a:r>
              <a:rPr lang="bn-BD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ট্রা</a:t>
            </a:r>
            <a:r>
              <a:rPr lang="bn-IN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্ন</a:t>
            </a:r>
            <a:r>
              <a:rPr lang="bn-BD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জিস্টর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আধান </a:t>
            </a:r>
            <a:r>
              <a:rPr lang="bn-BD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বাহক</a:t>
            </a:r>
            <a:r>
              <a:rPr lang="bn-IN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ইলেক্ট্র</a:t>
            </a:r>
            <a:r>
              <a:rPr lang="bn-IN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 </a:t>
            </a:r>
            <a:r>
              <a:rPr lang="bn-BD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হোল 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49623" y="3251881"/>
            <a:ext cx="2242727" cy="315710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ইউনিপোলার</a:t>
            </a:r>
          </a:p>
          <a:p>
            <a:r>
              <a:rPr lang="bn-BD" sz="28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ট্রা</a:t>
            </a:r>
            <a:r>
              <a:rPr lang="bn-IN" sz="28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28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জিস্টর</a:t>
            </a:r>
            <a:endParaRPr lang="en-US" sz="2800" dirty="0" smtClean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আধান বাহক ইলেক্ট্র</a:t>
            </a:r>
            <a:r>
              <a:rPr lang="bn-IN" sz="28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 </a:t>
            </a:r>
            <a:r>
              <a:rPr lang="bn-BD" sz="28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/হোল </a:t>
            </a:r>
          </a:p>
          <a:p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FET, MOSFET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86400" y="2449509"/>
            <a:ext cx="2115557" cy="865047"/>
            <a:chOff x="5486400" y="2449509"/>
            <a:chExt cx="2115557" cy="865047"/>
          </a:xfrm>
        </p:grpSpPr>
        <p:grpSp>
          <p:nvGrpSpPr>
            <p:cNvPr id="59" name="Group 58"/>
            <p:cNvGrpSpPr/>
            <p:nvPr/>
          </p:nvGrpSpPr>
          <p:grpSpPr>
            <a:xfrm>
              <a:off x="5486400" y="2910476"/>
              <a:ext cx="2115557" cy="404080"/>
              <a:chOff x="2450078" y="1474724"/>
              <a:chExt cx="4103122" cy="582676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2450078" y="1499616"/>
                <a:ext cx="4103122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>
                <a:off x="2488178" y="1499616"/>
                <a:ext cx="5506" cy="557784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Arrow Connector 61"/>
              <p:cNvCxnSpPr/>
              <p:nvPr/>
            </p:nvCxnSpPr>
            <p:spPr>
              <a:xfrm>
                <a:off x="6543028" y="1474724"/>
                <a:ext cx="5506" cy="557784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Down Arrow 62"/>
            <p:cNvSpPr/>
            <p:nvPr/>
          </p:nvSpPr>
          <p:spPr>
            <a:xfrm>
              <a:off x="6389107" y="2449509"/>
              <a:ext cx="330200" cy="432816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4267200" y="3297294"/>
            <a:ext cx="2521385" cy="3342525"/>
            <a:chOff x="4267200" y="3297294"/>
            <a:chExt cx="2521385" cy="3342525"/>
          </a:xfrm>
        </p:grpSpPr>
        <p:grpSp>
          <p:nvGrpSpPr>
            <p:cNvPr id="21" name="Group 20"/>
            <p:cNvGrpSpPr/>
            <p:nvPr/>
          </p:nvGrpSpPr>
          <p:grpSpPr>
            <a:xfrm>
              <a:off x="4914607" y="4716720"/>
              <a:ext cx="1131600" cy="1607879"/>
              <a:chOff x="4762504" y="1534224"/>
              <a:chExt cx="2971802" cy="3955118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4762504" y="3352803"/>
                <a:ext cx="1716024" cy="39623"/>
              </a:xfrm>
              <a:prstGeom prst="line">
                <a:avLst/>
              </a:prstGeom>
              <a:ln w="5715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7277107" y="1638302"/>
                <a:ext cx="0" cy="990600"/>
              </a:xfrm>
              <a:prstGeom prst="line">
                <a:avLst/>
              </a:prstGeom>
              <a:ln w="5715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7277107" y="4076703"/>
                <a:ext cx="0" cy="1219200"/>
              </a:xfrm>
              <a:prstGeom prst="line">
                <a:avLst/>
              </a:prstGeom>
              <a:ln w="5715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" name="Group 24"/>
              <p:cNvGrpSpPr/>
              <p:nvPr/>
            </p:nvGrpSpPr>
            <p:grpSpPr>
              <a:xfrm>
                <a:off x="6134105" y="2552702"/>
                <a:ext cx="1600201" cy="1600199"/>
                <a:chOff x="6134096" y="2552701"/>
                <a:chExt cx="1600199" cy="1600202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6134096" y="2552701"/>
                  <a:ext cx="1600199" cy="1600202"/>
                </a:xfrm>
                <a:prstGeom prst="ellipse">
                  <a:avLst/>
                </a:prstGeom>
                <a:noFill/>
                <a:ln w="57150">
                  <a:solidFill>
                    <a:srgbClr val="00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6478521" y="2897125"/>
                  <a:ext cx="0" cy="990602"/>
                </a:xfrm>
                <a:prstGeom prst="line">
                  <a:avLst/>
                </a:prstGeom>
                <a:ln w="571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V="1">
                  <a:off x="6478521" y="2628902"/>
                  <a:ext cx="798575" cy="533401"/>
                </a:xfrm>
                <a:prstGeom prst="line">
                  <a:avLst/>
                </a:prstGeom>
                <a:ln w="571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6478521" y="3581399"/>
                  <a:ext cx="798575" cy="495301"/>
                </a:xfrm>
                <a:prstGeom prst="line">
                  <a:avLst/>
                </a:prstGeom>
                <a:ln w="571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 flipH="1" flipV="1">
                  <a:off x="6877812" y="3811524"/>
                  <a:ext cx="284989" cy="188977"/>
                </a:xfrm>
                <a:prstGeom prst="straightConnector1">
                  <a:avLst/>
                </a:prstGeom>
                <a:ln w="57150">
                  <a:solidFill>
                    <a:srgbClr val="00FF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TextBox 25"/>
              <p:cNvSpPr txBox="1"/>
              <p:nvPr/>
            </p:nvSpPr>
            <p:spPr>
              <a:xfrm>
                <a:off x="6149345" y="1534224"/>
                <a:ext cx="1116437" cy="1135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C</a:t>
                </a:r>
                <a:endParaRPr lang="en-US" sz="2400" b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945521" y="3437148"/>
                <a:ext cx="952258" cy="11356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B</a:t>
                </a:r>
                <a:endParaRPr lang="en-US" sz="2400" b="1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378467" y="4338309"/>
                <a:ext cx="684276" cy="1151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E</a:t>
                </a: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4267200" y="6178154"/>
              <a:ext cx="24048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p-n-p Transistor</a:t>
              </a:r>
              <a:endParaRPr lang="en-US" sz="2400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4648201" y="3297294"/>
              <a:ext cx="2140384" cy="135051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bn-BD" sz="2800" dirty="0" smtClean="0"/>
                <a:t>  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p-n-p </a:t>
              </a:r>
              <a:r>
                <a:rPr lang="bn-BD" sz="2400" b="1" dirty="0" smtClean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  </a:t>
              </a:r>
              <a:r>
                <a:rPr lang="bn-BD" sz="2400" b="1" dirty="0" smtClean="0">
                  <a:solidFill>
                    <a:schemeClr val="bg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ট্রা</a:t>
              </a:r>
              <a:r>
                <a:rPr lang="bn-IN" sz="2400" b="1" dirty="0" smtClean="0">
                  <a:solidFill>
                    <a:schemeClr val="bg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ন</a:t>
              </a:r>
              <a:r>
                <a:rPr lang="bn-BD" sz="2400" b="1" dirty="0" smtClean="0">
                  <a:solidFill>
                    <a:schemeClr val="bg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জিস্টর</a:t>
              </a:r>
              <a:r>
                <a:rPr lang="en-US" sz="2400" b="1" dirty="0" smtClean="0">
                  <a:solidFill>
                    <a:schemeClr val="bg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   MPSA55</a:t>
              </a:r>
              <a:endPara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664069" y="3314556"/>
            <a:ext cx="2429132" cy="3299704"/>
            <a:chOff x="6664069" y="3314556"/>
            <a:chExt cx="2429132" cy="3299704"/>
          </a:xfrm>
        </p:grpSpPr>
        <p:grpSp>
          <p:nvGrpSpPr>
            <p:cNvPr id="8" name="Group 7"/>
            <p:cNvGrpSpPr/>
            <p:nvPr/>
          </p:nvGrpSpPr>
          <p:grpSpPr>
            <a:xfrm>
              <a:off x="7231616" y="4676895"/>
              <a:ext cx="1378281" cy="1679869"/>
              <a:chOff x="507492" y="1562100"/>
              <a:chExt cx="3473850" cy="3906426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507492" y="1562100"/>
                <a:ext cx="2971800" cy="3657600"/>
                <a:chOff x="533400" y="1066800"/>
                <a:chExt cx="2971800" cy="3657600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1905000" y="1981200"/>
                  <a:ext cx="1600200" cy="1600200"/>
                  <a:chOff x="1905000" y="1981200"/>
                  <a:chExt cx="1600200" cy="1600200"/>
                </a:xfrm>
              </p:grpSpPr>
              <p:sp>
                <p:nvSpPr>
                  <p:cNvPr id="17" name="Oval 16"/>
                  <p:cNvSpPr/>
                  <p:nvPr/>
                </p:nvSpPr>
                <p:spPr>
                  <a:xfrm>
                    <a:off x="1905000" y="1981200"/>
                    <a:ext cx="1600200" cy="1600200"/>
                  </a:xfrm>
                  <a:prstGeom prst="ellipse">
                    <a:avLst/>
                  </a:prstGeom>
                  <a:noFill/>
                  <a:ln w="57150">
                    <a:solidFill>
                      <a:srgbClr val="00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2249424" y="2325624"/>
                    <a:ext cx="0" cy="990600"/>
                  </a:xfrm>
                  <a:prstGeom prst="line">
                    <a:avLst/>
                  </a:prstGeom>
                  <a:ln w="57150">
                    <a:solidFill>
                      <a:srgbClr val="00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 flipV="1">
                    <a:off x="2249424" y="2057400"/>
                    <a:ext cx="798576" cy="533400"/>
                  </a:xfrm>
                  <a:prstGeom prst="line">
                    <a:avLst/>
                  </a:prstGeom>
                  <a:ln w="57150">
                    <a:solidFill>
                      <a:srgbClr val="00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Straight Arrow Connector 19"/>
                  <p:cNvCxnSpPr/>
                  <p:nvPr/>
                </p:nvCxnSpPr>
                <p:spPr>
                  <a:xfrm>
                    <a:off x="2249424" y="2971800"/>
                    <a:ext cx="798576" cy="533400"/>
                  </a:xfrm>
                  <a:prstGeom prst="straightConnector1">
                    <a:avLst/>
                  </a:prstGeom>
                  <a:ln w="57150">
                    <a:solidFill>
                      <a:srgbClr val="00FF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533400" y="2781300"/>
                  <a:ext cx="1716024" cy="39624"/>
                </a:xfrm>
                <a:prstGeom prst="line">
                  <a:avLst/>
                </a:prstGeom>
                <a:ln w="571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flipV="1">
                  <a:off x="3048000" y="1066800"/>
                  <a:ext cx="0" cy="990600"/>
                </a:xfrm>
                <a:prstGeom prst="line">
                  <a:avLst/>
                </a:prstGeom>
                <a:ln w="571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048000" y="3505200"/>
                  <a:ext cx="0" cy="1219200"/>
                </a:xfrm>
                <a:prstGeom prst="line">
                  <a:avLst/>
                </a:prstGeom>
                <a:ln w="571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Box 9"/>
              <p:cNvSpPr txBox="1"/>
              <p:nvPr/>
            </p:nvSpPr>
            <p:spPr>
              <a:xfrm>
                <a:off x="3111882" y="4394954"/>
                <a:ext cx="869460" cy="10735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E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905121" y="3457581"/>
                <a:ext cx="913905" cy="10735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B</a:t>
                </a:r>
                <a:endParaRPr lang="en-US" sz="2400" b="1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879093" y="1618487"/>
                <a:ext cx="1144105" cy="10735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C</a:t>
                </a:r>
                <a:endParaRPr lang="en-US" sz="2400" b="1" dirty="0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6664069" y="6152595"/>
              <a:ext cx="23823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</a:t>
              </a:r>
              <a:r>
                <a:rPr lang="en-US" sz="2400" dirty="0" smtClean="0"/>
                <a:t>-p-n Transistor</a:t>
              </a:r>
              <a:endParaRPr lang="en-US" sz="2400" dirty="0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6864785" y="3314556"/>
              <a:ext cx="2228416" cy="1362339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2400" b="1" dirty="0" smtClean="0">
                  <a:latin typeface="NikoshBAN" pitchFamily="2" charset="0"/>
                  <a:cs typeface="NikoshBAN" pitchFamily="2" charset="0"/>
                </a:rPr>
                <a:t>  n-p-n </a:t>
              </a:r>
              <a:r>
                <a:rPr lang="bn-BD" sz="2400" b="1" dirty="0" smtClean="0">
                  <a:solidFill>
                    <a:schemeClr val="bg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ট্রা</a:t>
              </a:r>
              <a:r>
                <a:rPr lang="bn-IN" sz="2400" b="1" dirty="0" smtClean="0">
                  <a:solidFill>
                    <a:schemeClr val="bg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্ন</a:t>
              </a:r>
              <a:r>
                <a:rPr lang="bn-BD" sz="2400" b="1" dirty="0" smtClean="0">
                  <a:solidFill>
                    <a:schemeClr val="bg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জিস্টর</a:t>
              </a:r>
              <a:r>
                <a:rPr lang="en-US" sz="2400" b="1" dirty="0" smtClean="0">
                  <a:solidFill>
                    <a:schemeClr val="bg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2400" b="1" dirty="0">
                  <a:solidFill>
                    <a:schemeClr val="bg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b="1" dirty="0" smtClean="0">
                  <a:solidFill>
                    <a:schemeClr val="bg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   C828</a:t>
              </a:r>
              <a:endPara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4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4" grpId="0" animBg="1"/>
      <p:bldP spid="45" grpId="0" animBg="1"/>
      <p:bldP spid="57" grpId="0" animBg="1"/>
      <p:bldP spid="5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ounded Rectangle 75"/>
          <p:cNvSpPr/>
          <p:nvPr/>
        </p:nvSpPr>
        <p:spPr>
          <a:xfrm>
            <a:off x="685800" y="0"/>
            <a:ext cx="7238999" cy="99060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60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ট্রা</a:t>
            </a:r>
            <a:r>
              <a:rPr lang="bn-IN" sz="60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60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জিস্টর বায়াসিং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0" y="1219200"/>
            <a:ext cx="9144000" cy="7132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ট্রা</a:t>
            </a:r>
            <a:r>
              <a:rPr lang="bn-IN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জিস্টর বায়াসিং করতে ইমিটার-বেস ফরওয়ার্ড বায়াস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914400" y="2081784"/>
            <a:ext cx="6553200" cy="4328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এবং বেস –কালেক্টর রিভার্স বায়াস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339934" y="2627103"/>
            <a:ext cx="5899066" cy="3520713"/>
            <a:chOff x="1339934" y="2627103"/>
            <a:chExt cx="5899066" cy="3520713"/>
          </a:xfrm>
        </p:grpSpPr>
        <p:grpSp>
          <p:nvGrpSpPr>
            <p:cNvPr id="66" name="Group 65"/>
            <p:cNvGrpSpPr/>
            <p:nvPr/>
          </p:nvGrpSpPr>
          <p:grpSpPr>
            <a:xfrm>
              <a:off x="2081415" y="2627103"/>
              <a:ext cx="4135319" cy="2585004"/>
              <a:chOff x="1351081" y="766898"/>
              <a:chExt cx="5049719" cy="3347902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1351081" y="766898"/>
                <a:ext cx="2535119" cy="2966901"/>
                <a:chOff x="507492" y="1562100"/>
                <a:chExt cx="3064773" cy="3657600"/>
              </a:xfrm>
            </p:grpSpPr>
            <p:grpSp>
              <p:nvGrpSpPr>
                <p:cNvPr id="3" name="Group 2"/>
                <p:cNvGrpSpPr/>
                <p:nvPr/>
              </p:nvGrpSpPr>
              <p:grpSpPr>
                <a:xfrm>
                  <a:off x="507492" y="1562100"/>
                  <a:ext cx="2971800" cy="3657600"/>
                  <a:chOff x="533400" y="1066800"/>
                  <a:chExt cx="2971800" cy="3657600"/>
                </a:xfrm>
              </p:grpSpPr>
              <p:grpSp>
                <p:nvGrpSpPr>
                  <p:cNvPr id="7" name="Group 6"/>
                  <p:cNvGrpSpPr/>
                  <p:nvPr/>
                </p:nvGrpSpPr>
                <p:grpSpPr>
                  <a:xfrm>
                    <a:off x="1905000" y="1981200"/>
                    <a:ext cx="1600200" cy="1600200"/>
                    <a:chOff x="1905000" y="1981200"/>
                    <a:chExt cx="1600200" cy="1600200"/>
                  </a:xfrm>
                </p:grpSpPr>
                <p:sp>
                  <p:nvSpPr>
                    <p:cNvPr id="11" name="Oval 10"/>
                    <p:cNvSpPr/>
                    <p:nvPr/>
                  </p:nvSpPr>
                  <p:spPr>
                    <a:xfrm>
                      <a:off x="1905000" y="1981200"/>
                      <a:ext cx="1600200" cy="1600200"/>
                    </a:xfrm>
                    <a:prstGeom prst="ellipse">
                      <a:avLst/>
                    </a:prstGeom>
                    <a:noFill/>
                    <a:ln w="57150">
                      <a:solidFill>
                        <a:srgbClr val="00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cxnSp>
                  <p:nvCxnSpPr>
                    <p:cNvPr id="12" name="Straight Connector 11"/>
                    <p:cNvCxnSpPr/>
                    <p:nvPr/>
                  </p:nvCxnSpPr>
                  <p:spPr>
                    <a:xfrm>
                      <a:off x="2249424" y="2325624"/>
                      <a:ext cx="0" cy="990600"/>
                    </a:xfrm>
                    <a:prstGeom prst="line">
                      <a:avLst/>
                    </a:prstGeom>
                    <a:ln w="57150">
                      <a:solidFill>
                        <a:srgbClr val="00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" name="Straight Connector 12"/>
                    <p:cNvCxnSpPr/>
                    <p:nvPr/>
                  </p:nvCxnSpPr>
                  <p:spPr>
                    <a:xfrm flipV="1">
                      <a:off x="2249424" y="2057400"/>
                      <a:ext cx="798576" cy="533400"/>
                    </a:xfrm>
                    <a:prstGeom prst="line">
                      <a:avLst/>
                    </a:prstGeom>
                    <a:ln w="57150">
                      <a:solidFill>
                        <a:srgbClr val="00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" name="Straight Arrow Connector 13"/>
                    <p:cNvCxnSpPr/>
                    <p:nvPr/>
                  </p:nvCxnSpPr>
                  <p:spPr>
                    <a:xfrm>
                      <a:off x="2249424" y="2971800"/>
                      <a:ext cx="798576" cy="533400"/>
                    </a:xfrm>
                    <a:prstGeom prst="straightConnector1">
                      <a:avLst/>
                    </a:prstGeom>
                    <a:ln w="57150">
                      <a:solidFill>
                        <a:srgbClr val="00FF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" name="Straight Connector 7"/>
                  <p:cNvCxnSpPr/>
                  <p:nvPr/>
                </p:nvCxnSpPr>
                <p:spPr>
                  <a:xfrm>
                    <a:off x="533400" y="2781300"/>
                    <a:ext cx="1716024" cy="39624"/>
                  </a:xfrm>
                  <a:prstGeom prst="line">
                    <a:avLst/>
                  </a:prstGeom>
                  <a:ln w="57150">
                    <a:solidFill>
                      <a:srgbClr val="00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" name="Straight Connector 8"/>
                  <p:cNvCxnSpPr/>
                  <p:nvPr/>
                </p:nvCxnSpPr>
                <p:spPr>
                  <a:xfrm flipV="1">
                    <a:off x="3048000" y="1066800"/>
                    <a:ext cx="0" cy="990600"/>
                  </a:xfrm>
                  <a:prstGeom prst="line">
                    <a:avLst/>
                  </a:prstGeom>
                  <a:ln w="57150">
                    <a:solidFill>
                      <a:srgbClr val="00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Connector 9"/>
                  <p:cNvCxnSpPr/>
                  <p:nvPr/>
                </p:nvCxnSpPr>
                <p:spPr>
                  <a:xfrm>
                    <a:off x="3048000" y="3505200"/>
                    <a:ext cx="0" cy="1219200"/>
                  </a:xfrm>
                  <a:prstGeom prst="line">
                    <a:avLst/>
                  </a:prstGeom>
                  <a:ln w="57150">
                    <a:solidFill>
                      <a:srgbClr val="00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" name="TextBox 3"/>
                <p:cNvSpPr txBox="1"/>
                <p:nvPr/>
              </p:nvSpPr>
              <p:spPr>
                <a:xfrm>
                  <a:off x="3111883" y="4394954"/>
                  <a:ext cx="460382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b="1" dirty="0"/>
                    <a:t>E</a:t>
                  </a:r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905122" y="3457581"/>
                  <a:ext cx="482824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b="1" dirty="0" smtClean="0"/>
                    <a:t>B</a:t>
                  </a:r>
                  <a:endParaRPr lang="en-US" sz="4000" b="1" dirty="0"/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2437780" y="1618488"/>
                  <a:ext cx="585417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000" b="1" dirty="0" smtClean="0"/>
                    <a:t>C</a:t>
                  </a:r>
                  <a:endParaRPr lang="en-US" sz="4000" b="1" dirty="0"/>
                </a:p>
              </p:txBody>
            </p:sp>
          </p:grpSp>
          <p:cxnSp>
            <p:nvCxnSpPr>
              <p:cNvPr id="29" name="Straight Connector 28"/>
              <p:cNvCxnSpPr/>
              <p:nvPr/>
            </p:nvCxnSpPr>
            <p:spPr>
              <a:xfrm>
                <a:off x="2286000" y="3505200"/>
                <a:ext cx="0" cy="457200"/>
              </a:xfrm>
              <a:prstGeom prst="line">
                <a:avLst/>
              </a:prstGeom>
              <a:ln w="5715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2060811" y="3351902"/>
                <a:ext cx="18564" cy="762898"/>
              </a:xfrm>
              <a:prstGeom prst="line">
                <a:avLst/>
              </a:prstGeom>
              <a:ln w="5715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286000" y="3688080"/>
                <a:ext cx="1145108" cy="0"/>
              </a:xfrm>
              <a:prstGeom prst="line">
                <a:avLst/>
              </a:prstGeom>
              <a:ln w="5715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1351081" y="2173703"/>
                <a:ext cx="0" cy="1465304"/>
              </a:xfrm>
              <a:prstGeom prst="line">
                <a:avLst/>
              </a:prstGeom>
              <a:ln w="5715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1351081" y="3657600"/>
                <a:ext cx="709731" cy="0"/>
              </a:xfrm>
              <a:prstGeom prst="line">
                <a:avLst/>
              </a:prstGeom>
              <a:ln w="5715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3429000" y="3688080"/>
                <a:ext cx="1524000" cy="45720"/>
              </a:xfrm>
              <a:prstGeom prst="line">
                <a:avLst/>
              </a:prstGeom>
              <a:ln w="5715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5181600" y="3351902"/>
                <a:ext cx="0" cy="762898"/>
              </a:xfrm>
              <a:prstGeom prst="line">
                <a:avLst/>
              </a:prstGeom>
              <a:ln w="5715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4953000" y="3505200"/>
                <a:ext cx="0" cy="533400"/>
              </a:xfrm>
              <a:prstGeom prst="line">
                <a:avLst/>
              </a:prstGeom>
              <a:ln w="5715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3432022" y="766898"/>
                <a:ext cx="2968778" cy="45740"/>
              </a:xfrm>
              <a:prstGeom prst="line">
                <a:avLst/>
              </a:prstGeom>
              <a:ln w="5715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6400800" y="812638"/>
                <a:ext cx="0" cy="2844962"/>
              </a:xfrm>
              <a:prstGeom prst="line">
                <a:avLst/>
              </a:prstGeom>
              <a:ln w="5715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5181600" y="3688080"/>
                <a:ext cx="1219200" cy="0"/>
              </a:xfrm>
              <a:prstGeom prst="line">
                <a:avLst/>
              </a:prstGeom>
              <a:ln w="5715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8" name="Straight Arrow Connector 67"/>
            <p:cNvCxnSpPr/>
            <p:nvPr/>
          </p:nvCxnSpPr>
          <p:spPr>
            <a:xfrm flipV="1">
              <a:off x="6216734" y="3247534"/>
              <a:ext cx="0" cy="513221"/>
            </a:xfrm>
            <a:prstGeom prst="straightConnector1">
              <a:avLst/>
            </a:prstGeom>
            <a:ln w="5715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2417856" y="3695263"/>
              <a:ext cx="429183" cy="35012"/>
            </a:xfrm>
            <a:prstGeom prst="straightConnector1">
              <a:avLst/>
            </a:prstGeom>
            <a:ln w="5715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 flipV="1">
              <a:off x="2281810" y="4849794"/>
              <a:ext cx="380818" cy="18593"/>
            </a:xfrm>
            <a:prstGeom prst="straightConnector1">
              <a:avLst/>
            </a:prstGeom>
            <a:ln w="57150">
              <a:solidFill>
                <a:schemeClr val="accent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1339934" y="4020719"/>
                  <a:ext cx="658577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9934" y="4020719"/>
                  <a:ext cx="658577" cy="58477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/>
                <p:cNvSpPr txBox="1"/>
                <p:nvPr/>
              </p:nvSpPr>
              <p:spPr>
                <a:xfrm>
                  <a:off x="3587261" y="4947345"/>
                  <a:ext cx="64940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𝐸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87261" y="4947345"/>
                  <a:ext cx="649409" cy="58477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Rectangle 80"/>
                <p:cNvSpPr/>
                <p:nvPr/>
              </p:nvSpPr>
              <p:spPr>
                <a:xfrm>
                  <a:off x="6327047" y="3244334"/>
                  <a:ext cx="607153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>
                                <a:solidFill>
                                  <a:schemeClr val="accent2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accent2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accent2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81" name="Rectangle 8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7047" y="3244334"/>
                  <a:ext cx="607153" cy="58477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Rounded Rectangle 37"/>
            <p:cNvSpPr/>
            <p:nvPr/>
          </p:nvSpPr>
          <p:spPr>
            <a:xfrm>
              <a:off x="1356181" y="5715000"/>
              <a:ext cx="5882819" cy="432816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bn-BD" sz="2800" dirty="0" smtClean="0">
                  <a:solidFill>
                    <a:schemeClr val="bg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চিত্রঃ </a:t>
              </a:r>
              <a:r>
                <a:rPr lang="en-US" sz="2800" dirty="0" smtClean="0">
                  <a:latin typeface="NikoshBAN" pitchFamily="2" charset="0"/>
                  <a:cs typeface="NikoshBAN" pitchFamily="2" charset="0"/>
                </a:rPr>
                <a:t>n-p-n Transistor</a:t>
              </a:r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dirty="0" smtClean="0">
                  <a:solidFill>
                    <a:schemeClr val="bg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rPr>
                <a:t>বায়াসিং</a:t>
              </a:r>
              <a:endParaRPr lang="en-US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364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7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152400"/>
            <a:ext cx="358140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2057400"/>
            <a:ext cx="8686800" cy="2286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১।বায়াসিং কি ?</a:t>
            </a:r>
            <a:endParaRPr lang="bn-IN" sz="3600" dirty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২।একটি ট্রানজিস্টরের কয়টি তড়িত দ্বার আছে ?</a:t>
            </a:r>
          </a:p>
          <a:p>
            <a:r>
              <a:rPr lang="bn-IN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NikoshBAN" pitchFamily="2" charset="0"/>
              </a:rPr>
              <a:t>LED </a:t>
            </a:r>
            <a:r>
              <a:rPr lang="en-US" sz="36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NikoshBAN" pitchFamily="2" charset="0"/>
              </a:rPr>
              <a:t> ? </a:t>
            </a:r>
            <a:r>
              <a:rPr lang="bn-BD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47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09183" y="-2520"/>
            <a:ext cx="7625065" cy="1015663"/>
            <a:chOff x="1429650" y="110411"/>
            <a:chExt cx="5521584" cy="1015663"/>
          </a:xfrm>
        </p:grpSpPr>
        <p:sp>
          <p:nvSpPr>
            <p:cNvPr id="3" name="Rounded Rectangle 2"/>
            <p:cNvSpPr/>
            <p:nvPr/>
          </p:nvSpPr>
          <p:spPr>
            <a:xfrm>
              <a:off x="1522885" y="304800"/>
              <a:ext cx="5335115" cy="64633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429650" y="110411"/>
              <a:ext cx="5521584" cy="101566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bn-BD" sz="60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ট্রা</a:t>
              </a:r>
              <a:r>
                <a:rPr lang="bn-IN" sz="60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ন</a:t>
              </a:r>
              <a:r>
                <a:rPr lang="bn-BD" sz="60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জিস্টরের </a:t>
              </a:r>
              <a:r>
                <a:rPr lang="bn-BD" sz="60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ক্রিয়া(</a:t>
              </a:r>
              <a:r>
                <a:rPr lang="en-US" sz="6000" b="1" dirty="0">
                  <a:solidFill>
                    <a:schemeClr val="bg1"/>
                  </a:solidFill>
                  <a:latin typeface="Shonar Bangla" pitchFamily="34" charset="0"/>
                  <a:cs typeface="Shonar Bangla" pitchFamily="34" charset="0"/>
                </a:rPr>
                <a:t>Action</a:t>
              </a:r>
              <a:r>
                <a:rPr lang="bn-BD" sz="6000" b="1" dirty="0" smtClean="0">
                  <a:solidFill>
                    <a:schemeClr val="bg1"/>
                  </a:solidFill>
                  <a:latin typeface="Shonar Bangla" pitchFamily="34" charset="0"/>
                  <a:cs typeface="Shonar Bangla" pitchFamily="34" charset="0"/>
                </a:rPr>
                <a:t>) </a:t>
              </a:r>
              <a:endParaRPr lang="en-US" sz="6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688965" y="838200"/>
            <a:ext cx="4267200" cy="2763500"/>
            <a:chOff x="4597399" y="838200"/>
            <a:chExt cx="4267200" cy="2763500"/>
          </a:xfrm>
        </p:grpSpPr>
        <p:sp>
          <p:nvSpPr>
            <p:cNvPr id="8" name="TextBox 7"/>
            <p:cNvSpPr txBox="1"/>
            <p:nvPr/>
          </p:nvSpPr>
          <p:spPr>
            <a:xfrm>
              <a:off x="5763134" y="838200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n</a:t>
              </a:r>
              <a:endParaRPr lang="en-US" sz="28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79661" y="848380"/>
              <a:ext cx="4299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p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677988" y="868680"/>
              <a:ext cx="40427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n</a:t>
              </a:r>
              <a:endParaRPr lang="en-US" sz="2800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4597399" y="1391900"/>
              <a:ext cx="4267200" cy="2209800"/>
              <a:chOff x="4661024" y="1371600"/>
              <a:chExt cx="4267200" cy="220980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5257800" y="1371600"/>
                <a:ext cx="3048000" cy="914400"/>
                <a:chOff x="5257800" y="1371600"/>
                <a:chExt cx="3048000" cy="914400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5257800" y="1371600"/>
                  <a:ext cx="3048000" cy="914400"/>
                </a:xfrm>
                <a:prstGeom prst="rect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7295132" y="1371600"/>
                  <a:ext cx="1010668" cy="914400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3">
                  <a:schemeClr val="accent4"/>
                </a:fillRef>
                <a:effectRef idx="2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2" name="Group 11"/>
              <p:cNvGrpSpPr/>
              <p:nvPr/>
            </p:nvGrpSpPr>
            <p:grpSpPr>
              <a:xfrm>
                <a:off x="4661024" y="1981200"/>
                <a:ext cx="4267200" cy="1600200"/>
                <a:chOff x="4661024" y="1981200"/>
                <a:chExt cx="4267200" cy="1600200"/>
              </a:xfrm>
            </p:grpSpPr>
            <p:sp>
              <p:nvSpPr>
                <p:cNvPr id="36" name="Rectangle 35"/>
                <p:cNvSpPr/>
                <p:nvPr/>
              </p:nvSpPr>
              <p:spPr>
                <a:xfrm>
                  <a:off x="4661024" y="1981200"/>
                  <a:ext cx="4267200" cy="1371600"/>
                </a:xfrm>
                <a:prstGeom prst="rect">
                  <a:avLst/>
                </a:prstGeom>
                <a:noFill/>
                <a:ln w="57150">
                  <a:solidFill>
                    <a:srgbClr val="07250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5763134" y="3215640"/>
                  <a:ext cx="93045" cy="2286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9" name="Straight Connector 38"/>
                <p:cNvCxnSpPr>
                  <a:stCxn id="5" idx="2"/>
                  <a:endCxn id="36" idx="2"/>
                </p:cNvCxnSpPr>
                <p:nvPr/>
              </p:nvCxnSpPr>
              <p:spPr>
                <a:xfrm>
                  <a:off x="6781800" y="2286000"/>
                  <a:ext cx="12824" cy="1066800"/>
                </a:xfrm>
                <a:prstGeom prst="line">
                  <a:avLst/>
                </a:prstGeom>
                <a:ln w="57150">
                  <a:solidFill>
                    <a:srgbClr val="07250C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Rectangle 39"/>
                <p:cNvSpPr/>
                <p:nvPr/>
              </p:nvSpPr>
              <p:spPr>
                <a:xfrm>
                  <a:off x="5959662" y="3124200"/>
                  <a:ext cx="93045" cy="457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7467600" y="3093720"/>
                  <a:ext cx="93045" cy="4572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7239000" y="3208020"/>
                  <a:ext cx="93045" cy="2286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7722661" y="3276600"/>
                  <a:ext cx="202139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5425440" y="3276600"/>
                  <a:ext cx="202139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6675120" y="2301240"/>
                  <a:ext cx="202139" cy="152400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ounded Rectangle 53"/>
              <p:cNvSpPr/>
              <p:nvPr/>
            </p:nvSpPr>
            <p:spPr>
              <a:xfrm>
                <a:off x="0" y="3541436"/>
                <a:ext cx="9143999" cy="1324016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bn-IN" sz="2800" b="1" dirty="0" smtClean="0">
                  <a:solidFill>
                    <a:schemeClr val="bg2">
                      <a:lumMod val="50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800" b="1" dirty="0" smtClean="0">
                    <a:solidFill>
                      <a:schemeClr val="bg2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বায়াসিং এর </a:t>
                </a:r>
                <a:r>
                  <a:rPr lang="bn-BD" sz="2800" dirty="0" smtClean="0">
                    <a:solidFill>
                      <a:schemeClr val="bg2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ফলে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8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bn-BD" sz="28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 তৈরি হবে। </a:t>
                </a:r>
                <a:r>
                  <a:rPr lang="en-US" sz="28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p-</a:t>
                </a:r>
                <a:r>
                  <a:rPr lang="bn-BD" sz="28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টাইপে সামান্য হোল থাকায়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8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bn-BD" sz="2800" dirty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 এর </a:t>
                </a:r>
                <a:r>
                  <a:rPr lang="en-US" sz="28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5%</a:t>
                </a:r>
                <a:r>
                  <a:rPr lang="bn-BD" sz="28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    </a:t>
                </a:r>
              </a:p>
              <a:p>
                <a:r>
                  <a:rPr lang="bn-BD" sz="28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বেস কারেন্ট এবং </a:t>
                </a:r>
                <a:r>
                  <a:rPr lang="en-US" sz="28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95%</a:t>
                </a:r>
                <a:r>
                  <a:rPr lang="bn-BD" sz="28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কালেক্টর কারেন্ট হিসেবে পাওয়া যায়।</a:t>
                </a:r>
              </a:p>
              <a:p>
                <a:endParaRPr lang="en-US" sz="2800" b="1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54" name="Rounded 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41436"/>
                <a:ext cx="9143999" cy="1324016"/>
              </a:xfrm>
              <a:prstGeom prst="round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ounded Rectangle 55"/>
          <p:cNvSpPr/>
          <p:nvPr/>
        </p:nvSpPr>
        <p:spPr>
          <a:xfrm>
            <a:off x="25400" y="1371600"/>
            <a:ext cx="4117531" cy="207773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ইমিটার-বেস ফরওয়ার্ড বায়াস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এবং বেস –কালেক্টর </a:t>
            </a:r>
            <a:r>
              <a:rPr lang="bn-BD" sz="28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রিভার্সবায়াস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ট্রা</a:t>
            </a:r>
            <a:r>
              <a:rPr lang="bn-IN" sz="28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28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জিস্টর </a:t>
            </a:r>
            <a:r>
              <a:rPr lang="bn-BD" sz="28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বায়াসিং </a:t>
            </a:r>
            <a:r>
              <a:rPr lang="bn-BD" sz="28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bn-BD" sz="2400" b="1" dirty="0" smtClean="0">
                <a:solidFill>
                  <a:schemeClr val="bg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।</a:t>
            </a:r>
            <a:r>
              <a:rPr lang="bn-IN" sz="2400" b="1" dirty="0" smtClean="0">
                <a:solidFill>
                  <a:schemeClr val="bg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  </a:t>
            </a:r>
            <a:endParaRPr lang="en-US" sz="2400" b="1" dirty="0">
              <a:solidFill>
                <a:schemeClr val="bg1"/>
              </a:solidFill>
              <a:latin typeface="Shonar Bangla" pitchFamily="34" charset="0"/>
              <a:cs typeface="Shonar Bangla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524000" y="4724400"/>
            <a:ext cx="5693163" cy="1014022"/>
            <a:chOff x="685800" y="4873584"/>
            <a:chExt cx="5693163" cy="101402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Rectangle 57"/>
                <p:cNvSpPr/>
                <p:nvPr/>
              </p:nvSpPr>
              <p:spPr>
                <a:xfrm>
                  <a:off x="685800" y="5029200"/>
                  <a:ext cx="2118080" cy="60638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chemeClr val="accent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chemeClr val="accent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chemeClr val="accent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𝐸</m:t>
                          </m:r>
                        </m:sub>
                      </m:sSub>
                    </m:oMath>
                  </a14:m>
                  <a:r>
                    <a:rPr lang="bn-BD" sz="3200" dirty="0" smtClean="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rPr>
                    <a:t>=</a:t>
                  </a:r>
                  <a:r>
                    <a:rPr lang="en-US" sz="3200" dirty="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chemeClr val="accent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chemeClr val="accent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chemeClr val="accent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𝐵</m:t>
                          </m:r>
                        </m:sub>
                      </m:sSub>
                    </m:oMath>
                  </a14:m>
                  <a:r>
                    <a:rPr lang="bn-BD" sz="3200" dirty="0" smtClean="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rPr>
                    <a:t>+</a:t>
                  </a:r>
                  <a:r>
                    <a:rPr lang="en-US" sz="3200" dirty="0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a:rPr>
                    <a:t>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solidFill>
                                <a:schemeClr val="accent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chemeClr val="accent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accent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𝑐</m:t>
                          </m:r>
                          <m:r>
                            <a:rPr lang="bn-BD" sz="3200" b="0" i="1" smtClean="0">
                              <a:solidFill>
                                <a:schemeClr val="accent2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,</m:t>
                          </m:r>
                        </m:sub>
                      </m:sSub>
                    </m:oMath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58" name="Rectangle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800" y="5029200"/>
                  <a:ext cx="2118080" cy="60638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9091" b="-3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844800" y="4938692"/>
                  <a:ext cx="1916743" cy="9489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4400" i="1" smtClean="0">
                          <a:latin typeface="Cambria Math"/>
                          <a:ea typeface="Cambria Math"/>
                        </a:rPr>
                        <m:t>∝</m:t>
                      </m:r>
                      <m:r>
                        <a:rPr lang="en-US" sz="4400" b="0" i="1" smtClean="0">
                          <a:latin typeface="Cambria Math"/>
                          <a:ea typeface="Cambria Math"/>
                        </a:rPr>
                        <m:t>=</m:t>
                      </m:r>
                      <m:box>
                        <m:boxPr>
                          <m:ctrlPr>
                            <a:rPr lang="en-US" sz="4400" b="0" i="1" smtClean="0">
                              <a:latin typeface="Cambria Math"/>
                              <a:ea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4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4400" i="1">
                                      <a:solidFill>
                                        <a:schemeClr val="accent2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4400" i="1">
                                      <a:solidFill>
                                        <a:schemeClr val="accent2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4400" i="1">
                                      <a:solidFill>
                                        <a:schemeClr val="accent2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/>
                                    </a:rPr>
                                    <m:t>𝑐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4400" i="1">
                                      <a:solidFill>
                                        <a:schemeClr val="accent2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4400" i="1">
                                      <a:solidFill>
                                        <a:schemeClr val="accent2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4400" i="1">
                                      <a:solidFill>
                                        <a:schemeClr val="accent2">
                                          <a:lumMod val="20000"/>
                                          <a:lumOff val="80000"/>
                                        </a:schemeClr>
                                      </a:solidFill>
                                      <a:latin typeface="Cambria Math"/>
                                    </a:rPr>
                                    <m:t>𝐸</m:t>
                                  </m:r>
                                </m:sub>
                              </m:sSub>
                            </m:den>
                          </m:f>
                        </m:e>
                      </m:box>
                    </m:oMath>
                  </a14:m>
                  <a:r>
                    <a:rPr lang="bn-BD" sz="4400" dirty="0" smtClean="0"/>
                    <a:t> </a:t>
                  </a:r>
                  <a:r>
                    <a:rPr lang="en-US" sz="4400" dirty="0" smtClean="0"/>
                    <a:t>,</a:t>
                  </a:r>
                  <a:endParaRPr lang="en-US" sz="44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4800" y="4938692"/>
                  <a:ext cx="1916743" cy="94891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t="-13548" r="-11746" b="-1806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4456962" y="4873584"/>
                  <a:ext cx="1922001" cy="99860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=</m:t>
                        </m:r>
                        <m:box>
                          <m:boxPr>
                            <m:ctrlPr>
                              <a:rPr lang="en-US" sz="4400" b="0" i="1" smtClean="0">
                                <a:latin typeface="Cambria Math"/>
                                <a:ea typeface="Cambria Math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sz="44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4400" i="1">
                                        <a:solidFill>
                                          <a:schemeClr val="accent2">
                                            <a:lumMod val="20000"/>
                                            <a:lumOff val="80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400" i="1">
                                        <a:solidFill>
                                          <a:schemeClr val="accent2">
                                            <a:lumMod val="20000"/>
                                            <a:lumOff val="8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4400" i="1">
                                        <a:solidFill>
                                          <a:schemeClr val="accent2">
                                            <a:lumMod val="20000"/>
                                            <a:lumOff val="8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𝑐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4400" i="1">
                                        <a:solidFill>
                                          <a:schemeClr val="accent2">
                                            <a:lumMod val="20000"/>
                                            <a:lumOff val="80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4400" i="1">
                                        <a:solidFill>
                                          <a:schemeClr val="accent2">
                                            <a:lumMod val="20000"/>
                                            <a:lumOff val="8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sz="4400" b="0" i="1" smtClean="0">
                                        <a:solidFill>
                                          <a:schemeClr val="accent2">
                                            <a:lumMod val="20000"/>
                                            <a:lumOff val="80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𝐵</m:t>
                                    </m:r>
                                  </m:sub>
                                </m:sSub>
                              </m:den>
                            </m:f>
                          </m:e>
                        </m:box>
                      </m:oMath>
                    </m:oMathPara>
                  </a14:m>
                  <a:endParaRPr lang="en-US" sz="4400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6962" y="4873584"/>
                  <a:ext cx="1922001" cy="99860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35281" y="5765800"/>
                <a:ext cx="8427720" cy="9730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8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bn-BD" sz="2800" dirty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=ই</a:t>
                </a:r>
                <a:r>
                  <a:rPr lang="bn-BD" sz="28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মিটার কারেন্ট,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/>
                      </a:rPr>
                      <m:t>   </m:t>
                    </m:r>
                    <m:sSub>
                      <m:sSub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8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bn-BD" sz="2800" b="0" i="0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bn-BD" sz="28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rPr>
                      <m:t>বেস কারে</m:t>
                    </m:r>
                    <m:r>
                      <m:rPr>
                        <m:nor/>
                      </m:rPr>
                      <a:rPr lang="bn-BD" sz="2800" i="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rPr>
                      <m:t>ন্ট</m:t>
                    </m:r>
                    <m:r>
                      <m:rPr>
                        <m:nor/>
                      </m:rPr>
                      <a:rPr lang="bn-BD" sz="2800" i="0" dirty="0" smtClean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rPr>
                      <m:t>,  </m:t>
                    </m:r>
                    <m:sSub>
                      <m:sSub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8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bn-BD" sz="2800" b="0" i="1">
                            <a:solidFill>
                              <a:schemeClr val="bg1"/>
                            </a:solidFill>
                            <a:latin typeface="Cambria Math"/>
                          </a:rPr>
                          <m:t>,</m:t>
                        </m:r>
                      </m:sub>
                    </m:sSub>
                  </m:oMath>
                </a14:m>
                <a:r>
                  <a:rPr lang="bn-BD" sz="28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=কালেক্টর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bn-BD" sz="2800" dirty="0">
                        <a:solidFill>
                          <a:schemeClr val="bg1"/>
                        </a:solidFill>
                        <a:latin typeface="NikoshBAN" pitchFamily="2" charset="0"/>
                        <a:cs typeface="NikoshBAN" pitchFamily="2" charset="0"/>
                      </a:rPr>
                      <m:t>কারেন্ট</m:t>
                    </m:r>
                  </m:oMath>
                </a14:m>
                <a:endParaRPr lang="bn-BD" sz="28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i="1">
                        <a:latin typeface="Cambria Math"/>
                        <a:ea typeface="Cambria Math"/>
                      </a:rPr>
                      <m:t>∝</m:t>
                    </m:r>
                  </m:oMath>
                </a14:m>
                <a:r>
                  <a:rPr lang="bn-BD" sz="28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 ও </a:t>
                </a:r>
                <a14:m>
                  <m:oMath xmlns:m="http://schemas.openxmlformats.org/officeDocument/2006/math">
                    <m:r>
                      <a:rPr lang="bn-BD" sz="28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lang="bn-BD" sz="28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 হলো </a:t>
                </a:r>
                <a:r>
                  <a:rPr lang="bn-BD" sz="2800" dirty="0" smtClean="0">
                    <a:solidFill>
                      <a:schemeClr val="bg2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ট্রা</a:t>
                </a:r>
                <a:r>
                  <a:rPr lang="bn-IN" sz="2800" dirty="0" smtClean="0">
                    <a:solidFill>
                      <a:schemeClr val="bg2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ন</a:t>
                </a:r>
                <a:r>
                  <a:rPr lang="bn-BD" sz="2800" dirty="0" smtClean="0">
                    <a:solidFill>
                      <a:schemeClr val="bg2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জিস্টর প্যারামিটার</a:t>
                </a:r>
                <a:r>
                  <a:rPr lang="bn-IN" sz="2800" dirty="0" smtClean="0">
                    <a:solidFill>
                      <a:schemeClr val="bg2">
                        <a:lumMod val="50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। </a:t>
                </a:r>
                <a:endParaRPr lang="en-US" sz="28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1" y="5765800"/>
                <a:ext cx="8427720" cy="973023"/>
              </a:xfrm>
              <a:prstGeom prst="rect">
                <a:avLst/>
              </a:prstGeom>
              <a:blipFill rotWithShape="1">
                <a:blip r:embed="rId6"/>
                <a:stretch>
                  <a:fillRect t="-3774" b="-18239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8261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8922" y="89014"/>
            <a:ext cx="322895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কাজ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31760" y="2135860"/>
            <a:ext cx="9112239" cy="1482845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1761" y="2295266"/>
                <a:ext cx="8883639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BD" sz="4000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একটি ট্রান্সজিস্টরের</a:t>
                </a:r>
                <a14:m>
                  <m:oMath xmlns:m="http://schemas.openxmlformats.org/officeDocument/2006/math">
                    <m:r>
                      <a:rPr lang="bn-BD" sz="4000" b="0" i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Shonar Bangla" pitchFamily="34" charset="0"/>
                      </a:rPr>
                      <m:t> </m:t>
                    </m:r>
                    <m:r>
                      <a:rPr lang="bn-BD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Shonar Bangla" pitchFamily="34" charset="0"/>
                      </a:rPr>
                      <m:t>∝=</m:t>
                    </m:r>
                    <m:r>
                      <a:rPr lang="en-US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Shonar Bangla" pitchFamily="34" charset="0"/>
                      </a:rPr>
                      <m:t>.</m:t>
                    </m:r>
                    <m:r>
                      <a:rPr lang="en-US" sz="4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Shonar Bangla" pitchFamily="34" charset="0"/>
                      </a:rPr>
                      <m:t>𝟗𝟖</m:t>
                    </m:r>
                    <m:r>
                      <m:rPr>
                        <m:nor/>
                      </m:rPr>
                      <a:rPr lang="bn-IN" sz="4000" b="1" i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Shonar Bangla" pitchFamily="34" charset="0"/>
                      </a:rPr>
                      <m:t> </m:t>
                    </m:r>
                    <m:r>
                      <a:rPr lang="bn-IN" sz="4000" b="0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Shonar Bangla" pitchFamily="34" charset="0"/>
                      </a:rPr>
                      <m:t>এ</m:t>
                    </m:r>
                    <m:r>
                      <a:rPr lang="bn-BD" sz="4000" b="0" i="1" dirty="0" smtClean="0">
                        <a:solidFill>
                          <a:schemeClr val="bg1"/>
                        </a:solidFill>
                        <a:latin typeface="Cambria Math"/>
                        <a:cs typeface="Shonar Bangla" pitchFamily="34" charset="0"/>
                      </a:rPr>
                      <m:t>বং</m:t>
                    </m:r>
                    <m:sSub>
                      <m:sSubPr>
                        <m:ctrlPr>
                          <a:rPr lang="en-US" sz="40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40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bn-BD" sz="4000" dirty="0" smtClean="0">
                    <a:solidFill>
                      <a:schemeClr val="bg1"/>
                    </a:solidFill>
                  </a:rPr>
                  <a:t>=</a:t>
                </a:r>
                <a:r>
                  <a:rPr lang="en-US" sz="4000" dirty="0" smtClean="0">
                    <a:solidFill>
                      <a:schemeClr val="bg1"/>
                    </a:solidFill>
                  </a:rPr>
                  <a:t>1.5 </a:t>
                </a:r>
                <a:r>
                  <a:rPr lang="bn-BD" sz="4000" b="1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হলে</a:t>
                </a:r>
                <a:endParaRPr lang="bn-BD" sz="40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40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𝐶</m:t>
                        </m:r>
                      </m:sub>
                    </m:sSub>
                    <m:sSub>
                      <m:sSubPr>
                        <m:ctrlPr>
                          <a:rPr lang="en-US" sz="40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bn-BD" sz="4000" b="0" i="1" dirty="0" smtClean="0">
                            <a:solidFill>
                              <a:schemeClr val="bg1"/>
                            </a:solidFill>
                            <a:latin typeface="Cambria Math"/>
                            <a:cs typeface="Shonar Bangla" pitchFamily="34" charset="0"/>
                          </a:rPr>
                          <m:t>ও</m:t>
                        </m:r>
                        <m:r>
                          <a:rPr lang="en-US" sz="40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40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bn-BD" sz="4000" b="1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কত?</a:t>
                </a:r>
                <a:r>
                  <a:rPr lang="bn-IN" sz="4000" b="1" dirty="0" smtClean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bn-BD" sz="40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61" y="2295266"/>
                <a:ext cx="8883639" cy="1323439"/>
              </a:xfrm>
              <a:prstGeom prst="rect">
                <a:avLst/>
              </a:prstGeom>
              <a:blipFill rotWithShape="1">
                <a:blip r:embed="rId2"/>
                <a:stretch>
                  <a:fillRect l="-2401" t="-11060" b="-19816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620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43000" y="381000"/>
            <a:ext cx="6629400" cy="9906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60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ট্রা</a:t>
            </a:r>
            <a:r>
              <a:rPr lang="bn-IN" sz="60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60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জিস্টরের ব্যবহার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2057400"/>
            <a:ext cx="8382000" cy="4191000"/>
          </a:xfrm>
          <a:prstGeom prst="round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BD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eriod"/>
            </a:pP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অ্যামপ্লিফায়ার বা বিবর্ধক হিসেবে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eriod" startAt="2"/>
            </a:pP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সুইচ হিসেবে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eriod" startAt="2"/>
            </a:pPr>
            <a:r>
              <a:rPr lang="bn-BD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লজিক গেট হিসে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 । </a:t>
            </a:r>
            <a:endParaRPr lang="bn-BD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eriod" startAt="2"/>
            </a:pPr>
            <a:endParaRPr lang="bn-BD" sz="2800" b="1" dirty="0" smtClean="0">
              <a:solidFill>
                <a:schemeClr val="tx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9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21334" y="71121"/>
            <a:ext cx="8177531" cy="5334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অ্যামপ্লিফায়ার বা বিবর্ধক </a:t>
            </a:r>
            <a:r>
              <a:rPr lang="bn-BD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ট্রা</a:t>
            </a:r>
            <a:r>
              <a:rPr lang="bn-IN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জিস্টরের ব্যবহার</a:t>
            </a:r>
            <a:r>
              <a:rPr lang="bn-IN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ঃ 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8900" y="41910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400" dirty="0">
                <a:latin typeface="NikoshBAN" pitchFamily="2" charset="0"/>
                <a:cs typeface="NikoshBAN" pitchFamily="2" charset="0"/>
              </a:rPr>
              <a:t>ধনাত্মক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অর্ধচক্রের জন্য ইমিটার-বেস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ফরওয়ার্ড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বায়াস এবং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R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এর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across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এ প্রচুর কারেন্ট পাওয়া যায় এবং ঋনাত্মক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অর্ধচক্রের জন্য ইমিটার-বেস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রিভার্স বায়াস হওয়ায়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R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এর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across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কারেন্ট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কমে যায়। ঋনাত্মকভাবে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কমে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যাওয়া মানে বিপরীত ভাবে বেড়ে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যাওয়া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এভাবে ট্রা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ন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জিস্টর দূর্বল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Signal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কে সবল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Signal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 পরিণত করে। আর এটিই হলো অ্যামপ্লিফিকেশন বা বিবর্ধন।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66697" y="1148138"/>
            <a:ext cx="2689970" cy="2557543"/>
            <a:chOff x="566697" y="1148138"/>
            <a:chExt cx="2689970" cy="2557543"/>
          </a:xfrm>
        </p:grpSpPr>
        <p:grpSp>
          <p:nvGrpSpPr>
            <p:cNvPr id="52" name="Group 51"/>
            <p:cNvGrpSpPr/>
            <p:nvPr/>
          </p:nvGrpSpPr>
          <p:grpSpPr>
            <a:xfrm>
              <a:off x="685800" y="2291137"/>
              <a:ext cx="523191" cy="682023"/>
              <a:chOff x="1901946" y="3996657"/>
              <a:chExt cx="523191" cy="682023"/>
            </a:xfrm>
          </p:grpSpPr>
          <p:sp>
            <p:nvSpPr>
              <p:cNvPr id="50" name="Arc 49"/>
              <p:cNvSpPr/>
              <p:nvPr/>
            </p:nvSpPr>
            <p:spPr>
              <a:xfrm>
                <a:off x="1901946" y="3996657"/>
                <a:ext cx="507951" cy="682023"/>
              </a:xfrm>
              <a:prstGeom prst="arc">
                <a:avLst>
                  <a:gd name="adj1" fmla="val 10135790"/>
                  <a:gd name="adj2" fmla="val 0"/>
                </a:avLst>
              </a:prstGeom>
              <a:ln w="571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>
                <a:off x="1917186" y="4343400"/>
                <a:ext cx="507951" cy="0"/>
              </a:xfrm>
              <a:prstGeom prst="line">
                <a:avLst/>
              </a:prstGeom>
              <a:ln w="5715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 rot="10800000">
              <a:off x="1221788" y="2331352"/>
              <a:ext cx="523191" cy="682023"/>
              <a:chOff x="1901946" y="3996657"/>
              <a:chExt cx="523191" cy="682023"/>
            </a:xfrm>
          </p:grpSpPr>
          <p:sp>
            <p:nvSpPr>
              <p:cNvPr id="54" name="Arc 53"/>
              <p:cNvSpPr/>
              <p:nvPr/>
            </p:nvSpPr>
            <p:spPr>
              <a:xfrm>
                <a:off x="1901946" y="3996657"/>
                <a:ext cx="507951" cy="682023"/>
              </a:xfrm>
              <a:prstGeom prst="arc">
                <a:avLst>
                  <a:gd name="adj1" fmla="val 10135790"/>
                  <a:gd name="adj2" fmla="val 0"/>
                </a:avLst>
              </a:prstGeom>
              <a:ln w="571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>
                <a:off x="1917186" y="4343400"/>
                <a:ext cx="507951" cy="0"/>
              </a:xfrm>
              <a:prstGeom prst="line">
                <a:avLst/>
              </a:prstGeom>
              <a:ln w="5715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" name="Down Arrow 55"/>
            <p:cNvSpPr/>
            <p:nvPr/>
          </p:nvSpPr>
          <p:spPr>
            <a:xfrm>
              <a:off x="762000" y="1600200"/>
              <a:ext cx="535988" cy="64429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Down Arrow 58"/>
            <p:cNvSpPr/>
            <p:nvPr/>
          </p:nvSpPr>
          <p:spPr>
            <a:xfrm rot="6310194">
              <a:off x="1955447" y="2470043"/>
              <a:ext cx="463398" cy="77482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66697" y="1148138"/>
              <a:ext cx="240510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ধনাত্মক অর্ধচক্র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939775" y="3182461"/>
              <a:ext cx="231689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2800" dirty="0">
                  <a:latin typeface="NikoshBAN" pitchFamily="2" charset="0"/>
                  <a:cs typeface="NikoshBAN" pitchFamily="2" charset="0"/>
                </a:rPr>
                <a:t>ঋ</a:t>
              </a:r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নাত্মক অর্ধচক্র</a:t>
              </a:r>
              <a:r>
                <a:rPr lang="bn-IN" sz="28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569005" y="1178022"/>
            <a:ext cx="5270195" cy="2585004"/>
            <a:chOff x="3569005" y="1178022"/>
            <a:chExt cx="5270195" cy="2585004"/>
          </a:xfrm>
        </p:grpSpPr>
        <p:grpSp>
          <p:nvGrpSpPr>
            <p:cNvPr id="42" name="Group 41"/>
            <p:cNvGrpSpPr/>
            <p:nvPr/>
          </p:nvGrpSpPr>
          <p:grpSpPr>
            <a:xfrm>
              <a:off x="3569005" y="1178022"/>
              <a:ext cx="5270195" cy="2585004"/>
              <a:chOff x="3569005" y="1178022"/>
              <a:chExt cx="5270195" cy="2585004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3919867" y="1178022"/>
                <a:ext cx="3785985" cy="2585004"/>
                <a:chOff x="1351081" y="766898"/>
                <a:chExt cx="5049719" cy="3347902"/>
              </a:xfrm>
            </p:grpSpPr>
            <p:grpSp>
              <p:nvGrpSpPr>
                <p:cNvPr id="4" name="Group 3"/>
                <p:cNvGrpSpPr/>
                <p:nvPr/>
              </p:nvGrpSpPr>
              <p:grpSpPr>
                <a:xfrm>
                  <a:off x="1351081" y="766898"/>
                  <a:ext cx="2839919" cy="2966901"/>
                  <a:chOff x="507492" y="1562100"/>
                  <a:chExt cx="3433253" cy="3657600"/>
                </a:xfrm>
              </p:grpSpPr>
              <p:grpSp>
                <p:nvGrpSpPr>
                  <p:cNvPr id="16" name="Group 15"/>
                  <p:cNvGrpSpPr/>
                  <p:nvPr/>
                </p:nvGrpSpPr>
                <p:grpSpPr>
                  <a:xfrm>
                    <a:off x="507492" y="1562100"/>
                    <a:ext cx="2971800" cy="3657600"/>
                    <a:chOff x="533400" y="1066800"/>
                    <a:chExt cx="2971800" cy="3657600"/>
                  </a:xfrm>
                </p:grpSpPr>
                <p:grpSp>
                  <p:nvGrpSpPr>
                    <p:cNvPr id="20" name="Group 19"/>
                    <p:cNvGrpSpPr/>
                    <p:nvPr/>
                  </p:nvGrpSpPr>
                  <p:grpSpPr>
                    <a:xfrm>
                      <a:off x="1905000" y="1981200"/>
                      <a:ext cx="1600200" cy="1600200"/>
                      <a:chOff x="1905000" y="1981200"/>
                      <a:chExt cx="1600200" cy="1600200"/>
                    </a:xfrm>
                  </p:grpSpPr>
                  <p:sp>
                    <p:nvSpPr>
                      <p:cNvPr id="24" name="Oval 23"/>
                      <p:cNvSpPr/>
                      <p:nvPr/>
                    </p:nvSpPr>
                    <p:spPr>
                      <a:xfrm>
                        <a:off x="1905000" y="1981200"/>
                        <a:ext cx="1600200" cy="1600200"/>
                      </a:xfrm>
                      <a:prstGeom prst="ellipse">
                        <a:avLst/>
                      </a:prstGeom>
                      <a:noFill/>
                      <a:ln w="57150">
                        <a:solidFill>
                          <a:srgbClr val="00FF0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cxnSp>
                    <p:nvCxnSpPr>
                      <p:cNvPr id="25" name="Straight Connector 24"/>
                      <p:cNvCxnSpPr/>
                      <p:nvPr/>
                    </p:nvCxnSpPr>
                    <p:spPr>
                      <a:xfrm>
                        <a:off x="2249424" y="2325624"/>
                        <a:ext cx="0" cy="990600"/>
                      </a:xfrm>
                      <a:prstGeom prst="line">
                        <a:avLst/>
                      </a:prstGeom>
                      <a:ln w="57150">
                        <a:solidFill>
                          <a:srgbClr val="00FF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6" name="Straight Connector 25"/>
                      <p:cNvCxnSpPr/>
                      <p:nvPr/>
                    </p:nvCxnSpPr>
                    <p:spPr>
                      <a:xfrm flipV="1">
                        <a:off x="2249424" y="2057400"/>
                        <a:ext cx="798576" cy="533400"/>
                      </a:xfrm>
                      <a:prstGeom prst="line">
                        <a:avLst/>
                      </a:prstGeom>
                      <a:ln w="57150">
                        <a:solidFill>
                          <a:srgbClr val="00FF0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7" name="Straight Arrow Connector 26"/>
                      <p:cNvCxnSpPr/>
                      <p:nvPr/>
                    </p:nvCxnSpPr>
                    <p:spPr>
                      <a:xfrm>
                        <a:off x="2249424" y="2971800"/>
                        <a:ext cx="798576" cy="533400"/>
                      </a:xfrm>
                      <a:prstGeom prst="straightConnector1">
                        <a:avLst/>
                      </a:prstGeom>
                      <a:ln w="57150">
                        <a:solidFill>
                          <a:srgbClr val="00FF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21" name="Straight Connector 20"/>
                    <p:cNvCxnSpPr/>
                    <p:nvPr/>
                  </p:nvCxnSpPr>
                  <p:spPr>
                    <a:xfrm>
                      <a:off x="533400" y="2781300"/>
                      <a:ext cx="1716024" cy="39624"/>
                    </a:xfrm>
                    <a:prstGeom prst="line">
                      <a:avLst/>
                    </a:prstGeom>
                    <a:ln w="57150">
                      <a:solidFill>
                        <a:srgbClr val="00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Connector 21"/>
                    <p:cNvCxnSpPr/>
                    <p:nvPr/>
                  </p:nvCxnSpPr>
                  <p:spPr>
                    <a:xfrm flipV="1">
                      <a:off x="3048000" y="1066800"/>
                      <a:ext cx="0" cy="990600"/>
                    </a:xfrm>
                    <a:prstGeom prst="line">
                      <a:avLst/>
                    </a:prstGeom>
                    <a:ln w="57150">
                      <a:solidFill>
                        <a:srgbClr val="00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Connector 22"/>
                    <p:cNvCxnSpPr/>
                    <p:nvPr/>
                  </p:nvCxnSpPr>
                  <p:spPr>
                    <a:xfrm>
                      <a:off x="3048000" y="3505200"/>
                      <a:ext cx="0" cy="1219200"/>
                    </a:xfrm>
                    <a:prstGeom prst="line">
                      <a:avLst/>
                    </a:prstGeom>
                    <a:ln w="57150">
                      <a:solidFill>
                        <a:srgbClr val="00FF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3111882" y="3811524"/>
                    <a:ext cx="828863" cy="11302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4000" b="1" dirty="0"/>
                      <a:t>E</a:t>
                    </a:r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905121" y="3457579"/>
                    <a:ext cx="1424794" cy="11302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bn-BD" sz="4000" b="1" dirty="0" smtClean="0"/>
                      <a:t>  </a:t>
                    </a:r>
                    <a:r>
                      <a:rPr lang="en-US" sz="4000" b="1" dirty="0" smtClean="0"/>
                      <a:t>B</a:t>
                    </a:r>
                    <a:endParaRPr lang="en-US" sz="4000" b="1" dirty="0"/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1637743" y="1618488"/>
                    <a:ext cx="1385456" cy="113023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4000" b="1" dirty="0" smtClean="0"/>
                      <a:t>C</a:t>
                    </a:r>
                    <a:endParaRPr lang="en-US" sz="4000" b="1" dirty="0"/>
                  </a:p>
                </p:txBody>
              </p:sp>
            </p:grpSp>
            <p:cxnSp>
              <p:nvCxnSpPr>
                <p:cNvPr id="5" name="Straight Connector 4"/>
                <p:cNvCxnSpPr/>
                <p:nvPr/>
              </p:nvCxnSpPr>
              <p:spPr>
                <a:xfrm>
                  <a:off x="2286000" y="3505200"/>
                  <a:ext cx="0" cy="457200"/>
                </a:xfrm>
                <a:prstGeom prst="line">
                  <a:avLst/>
                </a:prstGeom>
                <a:ln w="571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Straight Connector 5"/>
                <p:cNvCxnSpPr/>
                <p:nvPr/>
              </p:nvCxnSpPr>
              <p:spPr>
                <a:xfrm>
                  <a:off x="2060811" y="3351902"/>
                  <a:ext cx="18564" cy="762898"/>
                </a:xfrm>
                <a:prstGeom prst="line">
                  <a:avLst/>
                </a:prstGeom>
                <a:ln w="571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2286000" y="3688080"/>
                  <a:ext cx="1145108" cy="0"/>
                </a:xfrm>
                <a:prstGeom prst="line">
                  <a:avLst/>
                </a:prstGeom>
                <a:ln w="571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Connector 7"/>
                <p:cNvCxnSpPr/>
                <p:nvPr/>
              </p:nvCxnSpPr>
              <p:spPr>
                <a:xfrm>
                  <a:off x="1351081" y="2173703"/>
                  <a:ext cx="0" cy="1465304"/>
                </a:xfrm>
                <a:prstGeom prst="line">
                  <a:avLst/>
                </a:prstGeom>
                <a:ln w="571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flipH="1">
                  <a:off x="1351081" y="3657600"/>
                  <a:ext cx="709731" cy="0"/>
                </a:xfrm>
                <a:prstGeom prst="line">
                  <a:avLst/>
                </a:prstGeom>
                <a:ln w="571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3429000" y="3688080"/>
                  <a:ext cx="1524000" cy="45720"/>
                </a:xfrm>
                <a:prstGeom prst="line">
                  <a:avLst/>
                </a:prstGeom>
                <a:ln w="571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5181600" y="3351902"/>
                  <a:ext cx="0" cy="762898"/>
                </a:xfrm>
                <a:prstGeom prst="line">
                  <a:avLst/>
                </a:prstGeom>
                <a:ln w="571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/>
                <p:cNvCxnSpPr/>
                <p:nvPr/>
              </p:nvCxnSpPr>
              <p:spPr>
                <a:xfrm>
                  <a:off x="4953000" y="3505200"/>
                  <a:ext cx="0" cy="533400"/>
                </a:xfrm>
                <a:prstGeom prst="line">
                  <a:avLst/>
                </a:prstGeom>
                <a:ln w="571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/>
                <p:cNvCxnSpPr/>
                <p:nvPr/>
              </p:nvCxnSpPr>
              <p:spPr>
                <a:xfrm>
                  <a:off x="3432022" y="766898"/>
                  <a:ext cx="2968778" cy="45740"/>
                </a:xfrm>
                <a:prstGeom prst="line">
                  <a:avLst/>
                </a:prstGeom>
                <a:ln w="571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6400800" y="812638"/>
                  <a:ext cx="0" cy="2844962"/>
                </a:xfrm>
                <a:prstGeom prst="line">
                  <a:avLst/>
                </a:prstGeom>
                <a:ln w="571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5181600" y="3688080"/>
                  <a:ext cx="1219200" cy="0"/>
                </a:xfrm>
                <a:prstGeom prst="line">
                  <a:avLst/>
                </a:prstGeom>
                <a:ln w="571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oup 39"/>
              <p:cNvGrpSpPr/>
              <p:nvPr/>
            </p:nvGrpSpPr>
            <p:grpSpPr>
              <a:xfrm>
                <a:off x="3569005" y="2479131"/>
                <a:ext cx="875224" cy="827246"/>
                <a:chOff x="481136" y="4400074"/>
                <a:chExt cx="875224" cy="827246"/>
              </a:xfrm>
            </p:grpSpPr>
            <p:sp>
              <p:nvSpPr>
                <p:cNvPr id="39" name="Oval 38"/>
                <p:cNvSpPr/>
                <p:nvPr/>
              </p:nvSpPr>
              <p:spPr>
                <a:xfrm>
                  <a:off x="481136" y="4400074"/>
                  <a:ext cx="875224" cy="827246"/>
                </a:xfrm>
                <a:prstGeom prst="ellipse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" name="Group 28"/>
                <p:cNvGrpSpPr/>
                <p:nvPr/>
              </p:nvGrpSpPr>
              <p:grpSpPr>
                <a:xfrm>
                  <a:off x="666606" y="4498133"/>
                  <a:ext cx="512443" cy="682023"/>
                  <a:chOff x="1400945" y="3998549"/>
                  <a:chExt cx="1390794" cy="682023"/>
                </a:xfrm>
              </p:grpSpPr>
              <p:grpSp>
                <p:nvGrpSpPr>
                  <p:cNvPr id="30" name="Group 29"/>
                  <p:cNvGrpSpPr/>
                  <p:nvPr/>
                </p:nvGrpSpPr>
                <p:grpSpPr>
                  <a:xfrm>
                    <a:off x="1400945" y="3998549"/>
                    <a:ext cx="1378601" cy="682023"/>
                    <a:chOff x="1524000" y="4343400"/>
                    <a:chExt cx="1828800" cy="914400"/>
                  </a:xfrm>
                </p:grpSpPr>
                <p:sp>
                  <p:nvSpPr>
                    <p:cNvPr id="32" name="Arc 31"/>
                    <p:cNvSpPr/>
                    <p:nvPr/>
                  </p:nvSpPr>
                  <p:spPr>
                    <a:xfrm>
                      <a:off x="1524000" y="4343400"/>
                      <a:ext cx="914400" cy="914400"/>
                    </a:xfrm>
                    <a:prstGeom prst="arc">
                      <a:avLst>
                        <a:gd name="adj1" fmla="val 10135790"/>
                        <a:gd name="adj2" fmla="val 0"/>
                      </a:avLst>
                    </a:prstGeom>
                    <a:ln w="57150"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" name="Arc 32"/>
                    <p:cNvSpPr/>
                    <p:nvPr/>
                  </p:nvSpPr>
                  <p:spPr>
                    <a:xfrm flipV="1">
                      <a:off x="2438400" y="4343400"/>
                      <a:ext cx="914400" cy="914400"/>
                    </a:xfrm>
                    <a:prstGeom prst="arc">
                      <a:avLst>
                        <a:gd name="adj1" fmla="val 10135790"/>
                        <a:gd name="adj2" fmla="val 0"/>
                      </a:avLst>
                    </a:prstGeom>
                    <a:ln w="57150"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31" name="Straight Connector 30"/>
                  <p:cNvCxnSpPr/>
                  <p:nvPr/>
                </p:nvCxnSpPr>
                <p:spPr>
                  <a:xfrm>
                    <a:off x="1413137" y="4351752"/>
                    <a:ext cx="1378602" cy="0"/>
                  </a:xfrm>
                  <a:prstGeom prst="line">
                    <a:avLst/>
                  </a:prstGeom>
                  <a:ln w="57150">
                    <a:solidFill>
                      <a:schemeClr val="accent5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41" name="Group 40"/>
              <p:cNvGrpSpPr/>
              <p:nvPr/>
            </p:nvGrpSpPr>
            <p:grpSpPr>
              <a:xfrm>
                <a:off x="8125074" y="1600200"/>
                <a:ext cx="714126" cy="1878092"/>
                <a:chOff x="5762874" y="4352910"/>
                <a:chExt cx="714126" cy="1878092"/>
              </a:xfrm>
            </p:grpSpPr>
            <p:sp>
              <p:nvSpPr>
                <p:cNvPr id="37" name="Arc 36"/>
                <p:cNvSpPr/>
                <p:nvPr/>
              </p:nvSpPr>
              <p:spPr>
                <a:xfrm>
                  <a:off x="6135371" y="4352910"/>
                  <a:ext cx="341629" cy="1878092"/>
                </a:xfrm>
                <a:prstGeom prst="arc">
                  <a:avLst>
                    <a:gd name="adj1" fmla="val 10135790"/>
                    <a:gd name="adj2" fmla="val 0"/>
                  </a:avLst>
                </a:prstGeom>
                <a:ln w="571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Arc 37"/>
                <p:cNvSpPr/>
                <p:nvPr/>
              </p:nvSpPr>
              <p:spPr>
                <a:xfrm flipV="1">
                  <a:off x="5762874" y="4352910"/>
                  <a:ext cx="341629" cy="1878092"/>
                </a:xfrm>
                <a:prstGeom prst="arc">
                  <a:avLst>
                    <a:gd name="adj1" fmla="val 10135790"/>
                    <a:gd name="adj2" fmla="val 0"/>
                  </a:avLst>
                </a:prstGeom>
                <a:ln w="5715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5778502" y="5310288"/>
                  <a:ext cx="683258" cy="0"/>
                </a:xfrm>
                <a:prstGeom prst="line">
                  <a:avLst/>
                </a:prstGeom>
                <a:ln w="57150">
                  <a:solidFill>
                    <a:schemeClr val="accent5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Freeform 43"/>
              <p:cNvSpPr/>
              <p:nvPr/>
            </p:nvSpPr>
            <p:spPr>
              <a:xfrm rot="5400000">
                <a:off x="7173456" y="2203488"/>
                <a:ext cx="1295400" cy="359687"/>
              </a:xfrm>
              <a:custGeom>
                <a:avLst/>
                <a:gdLst>
                  <a:gd name="connsiteX0" fmla="*/ 0 w 1295400"/>
                  <a:gd name="connsiteY0" fmla="*/ 213360 h 359687"/>
                  <a:gd name="connsiteX1" fmla="*/ 365760 w 1295400"/>
                  <a:gd name="connsiteY1" fmla="*/ 198120 h 359687"/>
                  <a:gd name="connsiteX2" fmla="*/ 381000 w 1295400"/>
                  <a:gd name="connsiteY2" fmla="*/ 213360 h 359687"/>
                  <a:gd name="connsiteX3" fmla="*/ 518160 w 1295400"/>
                  <a:gd name="connsiteY3" fmla="*/ 30480 h 359687"/>
                  <a:gd name="connsiteX4" fmla="*/ 594360 w 1295400"/>
                  <a:gd name="connsiteY4" fmla="*/ 243840 h 359687"/>
                  <a:gd name="connsiteX5" fmla="*/ 762000 w 1295400"/>
                  <a:gd name="connsiteY5" fmla="*/ 0 h 359687"/>
                  <a:gd name="connsiteX6" fmla="*/ 822960 w 1295400"/>
                  <a:gd name="connsiteY6" fmla="*/ 243840 h 359687"/>
                  <a:gd name="connsiteX7" fmla="*/ 975360 w 1295400"/>
                  <a:gd name="connsiteY7" fmla="*/ 15240 h 359687"/>
                  <a:gd name="connsiteX8" fmla="*/ 1051560 w 1295400"/>
                  <a:gd name="connsiteY8" fmla="*/ 289560 h 359687"/>
                  <a:gd name="connsiteX9" fmla="*/ 1188720 w 1295400"/>
                  <a:gd name="connsiteY9" fmla="*/ 76200 h 359687"/>
                  <a:gd name="connsiteX10" fmla="*/ 1234440 w 1295400"/>
                  <a:gd name="connsiteY10" fmla="*/ 335280 h 359687"/>
                  <a:gd name="connsiteX11" fmla="*/ 1234440 w 1295400"/>
                  <a:gd name="connsiteY11" fmla="*/ 350520 h 359687"/>
                  <a:gd name="connsiteX12" fmla="*/ 1219200 w 1295400"/>
                  <a:gd name="connsiteY12" fmla="*/ 350520 h 359687"/>
                  <a:gd name="connsiteX13" fmla="*/ 1295400 w 1295400"/>
                  <a:gd name="connsiteY13" fmla="*/ 320040 h 3596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95400" h="359687">
                    <a:moveTo>
                      <a:pt x="0" y="213360"/>
                    </a:moveTo>
                    <a:lnTo>
                      <a:pt x="365760" y="198120"/>
                    </a:lnTo>
                    <a:cubicBezTo>
                      <a:pt x="429260" y="198120"/>
                      <a:pt x="355600" y="241300"/>
                      <a:pt x="381000" y="213360"/>
                    </a:cubicBezTo>
                    <a:cubicBezTo>
                      <a:pt x="406400" y="185420"/>
                      <a:pt x="482600" y="25400"/>
                      <a:pt x="518160" y="30480"/>
                    </a:cubicBezTo>
                    <a:cubicBezTo>
                      <a:pt x="553720" y="35560"/>
                      <a:pt x="553720" y="248920"/>
                      <a:pt x="594360" y="243840"/>
                    </a:cubicBezTo>
                    <a:cubicBezTo>
                      <a:pt x="635000" y="238760"/>
                      <a:pt x="723900" y="0"/>
                      <a:pt x="762000" y="0"/>
                    </a:cubicBezTo>
                    <a:cubicBezTo>
                      <a:pt x="800100" y="0"/>
                      <a:pt x="787400" y="241300"/>
                      <a:pt x="822960" y="243840"/>
                    </a:cubicBezTo>
                    <a:cubicBezTo>
                      <a:pt x="858520" y="246380"/>
                      <a:pt x="937260" y="7620"/>
                      <a:pt x="975360" y="15240"/>
                    </a:cubicBezTo>
                    <a:cubicBezTo>
                      <a:pt x="1013460" y="22860"/>
                      <a:pt x="1016000" y="279400"/>
                      <a:pt x="1051560" y="289560"/>
                    </a:cubicBezTo>
                    <a:cubicBezTo>
                      <a:pt x="1087120" y="299720"/>
                      <a:pt x="1158240" y="68580"/>
                      <a:pt x="1188720" y="76200"/>
                    </a:cubicBezTo>
                    <a:cubicBezTo>
                      <a:pt x="1219200" y="83820"/>
                      <a:pt x="1226820" y="289560"/>
                      <a:pt x="1234440" y="335280"/>
                    </a:cubicBezTo>
                    <a:cubicBezTo>
                      <a:pt x="1242060" y="381000"/>
                      <a:pt x="1236980" y="347980"/>
                      <a:pt x="1234440" y="350520"/>
                    </a:cubicBezTo>
                    <a:cubicBezTo>
                      <a:pt x="1231900" y="353060"/>
                      <a:pt x="1209040" y="355600"/>
                      <a:pt x="1219200" y="350520"/>
                    </a:cubicBezTo>
                    <a:cubicBezTo>
                      <a:pt x="1229360" y="345440"/>
                      <a:pt x="1262380" y="332740"/>
                      <a:pt x="1295400" y="320040"/>
                    </a:cubicBezTo>
                  </a:path>
                </a:pathLst>
              </a:custGeom>
              <a:ln w="5715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Rectangle 33"/>
            <p:cNvSpPr/>
            <p:nvPr/>
          </p:nvSpPr>
          <p:spPr>
            <a:xfrm>
              <a:off x="7230138" y="2370217"/>
              <a:ext cx="39946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Shonar Bangla" pitchFamily="34" charset="0"/>
                  <a:cs typeface="Shonar Bangla" pitchFamily="34" charset="0"/>
                </a:rPr>
                <a:t>R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3868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9915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সুইচ</a:t>
            </a:r>
            <a:r>
              <a:rPr lang="bn-BD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হিসেবে ট্রা</a:t>
            </a:r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জিস্টরের ব্যবহার</a:t>
            </a:r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2400" y="838200"/>
                <a:ext cx="5181600" cy="4314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 smtClean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ক্রিয়াঃ  জানি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FF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>
                            <a:solidFill>
                              <a:srgbClr val="00FF00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3200" b="0" i="1">
                            <a:solidFill>
                              <a:srgbClr val="00FF00"/>
                            </a:solidFill>
                            <a:latin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bn-BD" sz="3200" dirty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3200" dirty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FF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>
                            <a:solidFill>
                              <a:srgbClr val="00FF00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3200" b="0" i="1">
                            <a:solidFill>
                              <a:srgbClr val="00FF00"/>
                            </a:solidFill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bn-BD" sz="3200" dirty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+</a:t>
                </a:r>
                <a:r>
                  <a:rPr lang="en-US" sz="3200" dirty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FF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>
                            <a:solidFill>
                              <a:srgbClr val="00FF00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3200" b="0" i="1">
                            <a:solidFill>
                              <a:srgbClr val="00FF00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bn-BD" sz="3200" b="0" i="1">
                            <a:solidFill>
                              <a:srgbClr val="00FF00"/>
                            </a:solidFill>
                            <a:latin typeface="Cambria Math"/>
                          </a:rPr>
                          <m:t>,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………….(i)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>
                        <a:solidFill>
                          <a:srgbClr val="00FF00"/>
                        </a:solidFill>
                        <a:latin typeface="Cambria Math"/>
                        <a:ea typeface="Cambria Math"/>
                      </a:rPr>
                      <m:t>∝=</m:t>
                    </m:r>
                    <m:box>
                      <m:boxPr>
                        <m:ctrlPr>
                          <a:rPr lang="en-US" sz="3200" i="1">
                            <a:solidFill>
                              <a:srgbClr val="00FF00"/>
                            </a:solidFill>
                            <a:latin typeface="Cambria Math"/>
                            <a:ea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3200" i="1">
                                <a:solidFill>
                                  <a:srgbClr val="00FF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3200" b="0" i="1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  <m:t>𝑐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3200" b="0" i="1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  <m:t>𝐸</m:t>
                                </m:r>
                              </m:sub>
                            </m:sSub>
                          </m:den>
                        </m:f>
                      </m:e>
                    </m:box>
                  </m:oMath>
                </a14:m>
                <a:r>
                  <a:rPr lang="en-US" sz="3200" dirty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 ………….(</a:t>
                </a:r>
                <a:r>
                  <a:rPr lang="en-US" sz="3200" dirty="0" smtClean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ii)</a:t>
                </a:r>
                <a:endParaRPr lang="en-US" sz="3200" i="1" dirty="0" smtClean="0">
                  <a:solidFill>
                    <a:srgbClr val="00FF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i="1">
                        <a:solidFill>
                          <a:srgbClr val="00FF00"/>
                        </a:solidFill>
                        <a:latin typeface="Cambria Math"/>
                        <a:ea typeface="Cambria Math"/>
                      </a:rPr>
                      <m:t>𝛽</m:t>
                    </m:r>
                    <m:r>
                      <a:rPr lang="en-US" sz="3200" b="0" i="1">
                        <a:solidFill>
                          <a:srgbClr val="00FF00"/>
                        </a:solidFill>
                        <a:latin typeface="Cambria Math"/>
                        <a:ea typeface="Cambria Math"/>
                      </a:rPr>
                      <m:t>=</m:t>
                    </m:r>
                    <m:box>
                      <m:boxPr>
                        <m:ctrlPr>
                          <a:rPr lang="en-US" sz="3200" i="1">
                            <a:solidFill>
                              <a:srgbClr val="00FF00"/>
                            </a:solidFill>
                            <a:latin typeface="Cambria Math"/>
                            <a:ea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3200" i="1">
                                <a:solidFill>
                                  <a:srgbClr val="00FF0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3200" b="0" i="1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  <m:t>𝑐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sz="3200" b="0" i="1">
                                    <a:solidFill>
                                      <a:srgbClr val="00FF00"/>
                                    </a:solidFill>
                                    <a:latin typeface="Cambria Math"/>
                                  </a:rPr>
                                  <m:t>𝐵</m:t>
                                </m:r>
                              </m:sub>
                            </m:sSub>
                          </m:den>
                        </m:f>
                      </m:e>
                    </m:box>
                  </m:oMath>
                </a14:m>
                <a:r>
                  <a:rPr lang="en-US" sz="3200" dirty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 ………….(</a:t>
                </a:r>
                <a:r>
                  <a:rPr lang="en-US" sz="3200" dirty="0" smtClean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iii)</a:t>
                </a:r>
                <a:endParaRPr lang="en-US" sz="3200" dirty="0">
                  <a:solidFill>
                    <a:srgbClr val="00FF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** </a:t>
                </a:r>
                <a:r>
                  <a:rPr lang="bn-BD" sz="3200" dirty="0" smtClean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যখন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FF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>
                            <a:solidFill>
                              <a:srgbClr val="00FF00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3200" b="0" i="1">
                            <a:solidFill>
                              <a:srgbClr val="00FF00"/>
                            </a:solidFill>
                            <a:latin typeface="Cambria Math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bn-BD" sz="3200" dirty="0" smtClean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3200" dirty="0" smtClean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0 </a:t>
                </a:r>
                <a:r>
                  <a:rPr lang="bn-BD" sz="3200" dirty="0" smtClean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তখন</a:t>
                </a:r>
                <a:r>
                  <a:rPr lang="en-US" sz="3200" dirty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FF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>
                            <a:solidFill>
                              <a:srgbClr val="00FF00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FF00"/>
                            </a:solidFill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bn-BD" sz="3200" dirty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3200" dirty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0 </a:t>
                </a:r>
                <a:endParaRPr lang="en-US" sz="3200" dirty="0" smtClean="0">
                  <a:solidFill>
                    <a:srgbClr val="00FF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3200" dirty="0" smtClean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তখন</a:t>
                </a:r>
                <a:r>
                  <a:rPr lang="en-US" sz="3200" dirty="0" smtClean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rgbClr val="00FF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00FF00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00FF00"/>
                            </a:solidFill>
                            <a:latin typeface="Cambria Math"/>
                          </a:rPr>
                          <m:t>𝑐𝑐</m:t>
                        </m:r>
                      </m:sub>
                    </m:sSub>
                  </m:oMath>
                </a14:m>
                <a:r>
                  <a:rPr lang="bn-BD" sz="3200" dirty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3200" dirty="0" smtClean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এর সমগ্র অংশ </a:t>
                </a:r>
                <a:r>
                  <a:rPr lang="en-US" sz="3200" dirty="0" smtClean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E-C </a:t>
                </a:r>
                <a:r>
                  <a:rPr lang="bn-BD" sz="3200" dirty="0" smtClean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এর </a:t>
                </a:r>
                <a:r>
                  <a:rPr lang="en-US" sz="3200" dirty="0" smtClean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across </a:t>
                </a:r>
                <a:r>
                  <a:rPr lang="bn-BD" sz="3200" dirty="0" smtClean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এ পাওয়া যাওয়ায় </a:t>
                </a:r>
                <a:r>
                  <a:rPr lang="en-US" sz="3200" dirty="0" smtClean="0">
                    <a:solidFill>
                      <a:srgbClr val="00FF00"/>
                    </a:solidFill>
                    <a:latin typeface="NikoshBAN" pitchFamily="2" charset="0"/>
                    <a:cs typeface="NikoshBAN" pitchFamily="2" charset="0"/>
                  </a:rPr>
                  <a:t>LED=OFF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838200"/>
                <a:ext cx="5181600" cy="4314579"/>
              </a:xfrm>
              <a:prstGeom prst="rect">
                <a:avLst/>
              </a:prstGeom>
              <a:blipFill rotWithShape="1">
                <a:blip r:embed="rId2"/>
                <a:stretch>
                  <a:fillRect l="-2941" t="-1697" b="-3678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228600" y="5037311"/>
                <a:ext cx="8534400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** </a:t>
                </a:r>
                <a:r>
                  <a:rPr lang="bn-BD" sz="28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যখন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𝐵</m:t>
                        </m:r>
                        <m:r>
                          <a:rPr lang="bn-BD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en-US" sz="2800" b="0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bn-BD" sz="28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আছে তখন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sz="2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bn-BD" sz="28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আছে </a:t>
                </a:r>
                <a:endParaRPr lang="en-US" sz="28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BD" sz="28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তখন</a:t>
                </a:r>
                <a:r>
                  <a:rPr lang="en-US" sz="28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E-C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rgbClr val="FF0000"/>
                        </a:solidFill>
                        <a:latin typeface="Cambria Math"/>
                      </a:rPr>
                      <m:t>short</m:t>
                    </m:r>
                    <m:r>
                      <a:rPr lang="en-US" sz="2800" b="0" i="0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28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হওয়ায়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ground </a:t>
                </a:r>
                <a:r>
                  <a:rPr lang="bn-BD" sz="28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LED </a:t>
                </a:r>
                <a:r>
                  <a:rPr lang="bn-BD" sz="28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এর নিচে আসবে </a:t>
                </a:r>
                <a:r>
                  <a:rPr lang="bn-BD" sz="28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তখন</a:t>
                </a:r>
                <a:r>
                  <a:rPr lang="en-US" sz="28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𝑐𝑐</m:t>
                        </m:r>
                      </m:sub>
                    </m:sSub>
                  </m:oMath>
                </a14:m>
                <a:r>
                  <a:rPr lang="bn-BD" sz="28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এর সমগ্র অংশ </a:t>
                </a:r>
                <a:r>
                  <a:rPr lang="bn-BD" sz="28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LED</a:t>
                </a:r>
                <a:r>
                  <a:rPr lang="bn-BD" sz="28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উভয় পাশে </a:t>
                </a:r>
                <a:r>
                  <a:rPr lang="bn-BD" sz="28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পাওয়া যাওয়ায়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LED=ON</a:t>
                </a:r>
                <a:endParaRPr lang="en-US" sz="28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5037311"/>
                <a:ext cx="8534400" cy="1384995"/>
              </a:xfrm>
              <a:prstGeom prst="rect">
                <a:avLst/>
              </a:prstGeom>
              <a:blipFill rotWithShape="1">
                <a:blip r:embed="rId3"/>
                <a:stretch>
                  <a:fillRect l="-1500" t="-3509" r="-2357" b="-11404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5499100" y="1443315"/>
            <a:ext cx="3352800" cy="3401259"/>
            <a:chOff x="5486400" y="1295400"/>
            <a:chExt cx="3352800" cy="3401259"/>
          </a:xfrm>
        </p:grpSpPr>
        <p:pic>
          <p:nvPicPr>
            <p:cNvPr id="2051" name="Picture 3" descr="C:\Users\Sreyoshi Bhowmick\Desktop\animtransitorswtch.gif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6400" y="1295400"/>
              <a:ext cx="3352800" cy="34012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6946837" y="1981200"/>
                  <a:ext cx="584326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46837" y="1981200"/>
                  <a:ext cx="584326" cy="52322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6172200" y="3021429"/>
                  <a:ext cx="599138" cy="5232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80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2200" y="3021429"/>
                  <a:ext cx="599138" cy="52322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190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96" y="1685091"/>
            <a:ext cx="8458201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প্রশ্ন-১</a:t>
            </a:r>
            <a:r>
              <a:rPr lang="bn-BD" sz="36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ট্রা</a:t>
            </a:r>
            <a:r>
              <a:rPr lang="bn-IN" sz="36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36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জিস্টর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5898" y="2951326"/>
            <a:ext cx="8432799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প্রশ্ন-২</a:t>
            </a:r>
            <a:r>
              <a:rPr lang="bn-BD" sz="3600" b="1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ট্রা</a:t>
            </a:r>
            <a:r>
              <a:rPr lang="bn-IN" sz="36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36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জিস্টর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কয় ধরণের</a:t>
            </a:r>
            <a:r>
              <a:rPr lang="bn-BD" sz="36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bn-IN" sz="3600" b="1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2093" y="4267200"/>
            <a:ext cx="8800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প্রশ্ন-৩ </a:t>
            </a:r>
            <a:r>
              <a:rPr lang="bn-BD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ট্রা</a:t>
            </a:r>
            <a:r>
              <a:rPr lang="bn-IN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জিস্টর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কিভাবে বায়াসিং করা হয়?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36391" y="5391834"/>
            <a:ext cx="877570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প্রশ্ন-৪ 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ট্রা</a:t>
            </a:r>
            <a:r>
              <a:rPr lang="bn-IN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জিস্টর কি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 হিসেবে ব্যবহৃত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ব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লো।</a:t>
            </a:r>
            <a:r>
              <a:rPr lang="bn-IN" sz="2800" b="1" dirty="0" smtClean="0">
                <a:solidFill>
                  <a:schemeClr val="bg1"/>
                </a:solidFill>
                <a:latin typeface="Shonar Bangla" pitchFamily="34" charset="0"/>
                <a:cs typeface="Shonar Bangla" pitchFamily="34" charset="0"/>
              </a:rPr>
              <a:t> 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060633" y="1654314"/>
            <a:ext cx="1847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800613" y="152400"/>
            <a:ext cx="30833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42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3" grpId="0" animBg="1"/>
      <p:bldP spid="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32068" y="533400"/>
            <a:ext cx="36512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Shonar Bangla" pitchFamily="34" charset="0"/>
                <a:cs typeface="Shonar Bangla" pitchFamily="34" charset="0"/>
              </a:rPr>
              <a:t>  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1981200"/>
            <a:ext cx="883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ট্রানজিস্টরের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বেস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কারেন্ট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১০৫মাইক্রো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অ্যাম্পিয়ার,কালেক্টর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কারনেট২০.৫মিমি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অ্যাম্পিয়ার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এমিটর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কারেন্ট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বিবর্ধক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গুনক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বাহির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18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841500"/>
            <a:ext cx="7427871" cy="470898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আসলাম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আলী</a:t>
            </a:r>
            <a:endParaRPr lang="en-US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পদার্থবিজ্ঞান </a:t>
            </a:r>
            <a:r>
              <a:rPr lang="bn-BD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বিভাগ</a:t>
            </a:r>
          </a:p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নন্দনগাছি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চারঘাট,রাজশাহী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bn-IN" sz="60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মোবাইলঃ০১৬১৪৫৪৯৮০২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63728" y="609600"/>
            <a:ext cx="38876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উপস্থাপনায়ঃ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32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71800" y="609600"/>
            <a:ext cx="2285999" cy="76944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400" dirty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ধন্যবাদ</a:t>
            </a:r>
            <a:endParaRPr lang="en-US" sz="4400" dirty="0">
              <a:solidFill>
                <a:srgbClr val="FF0000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91608"/>
            <a:ext cx="8610599" cy="499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26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3499" y="3051"/>
            <a:ext cx="53113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6000" cap="none" spc="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</a:t>
            </a:r>
            <a:r>
              <a:rPr lang="bn-IN" sz="6000" cap="none" spc="0" dirty="0" smtClean="0">
                <a:ln w="1143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চিতিঃ </a:t>
            </a:r>
            <a:endParaRPr lang="en-US" sz="6000" cap="none" spc="0" dirty="0">
              <a:ln w="11430"/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838200"/>
            <a:ext cx="77724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দ্বাদশ শ্রেণি </a:t>
            </a:r>
            <a:endParaRPr lang="bn-IN" sz="60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পদার্থবিজ্ঞান</a:t>
            </a:r>
            <a:r>
              <a:rPr lang="bn-IN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২য় পত্র </a:t>
            </a:r>
            <a:endParaRPr lang="en-US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800" y="2763812"/>
            <a:ext cx="73152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bn-BD" sz="4000" b="1" dirty="0" smtClean="0">
                <a:ln w="11430"/>
                <a:solidFill>
                  <a:srgbClr val="FFC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honar Bangla" pitchFamily="34" charset="0"/>
                <a:cs typeface="Shonar Bangla" pitchFamily="34" charset="0"/>
              </a:rPr>
              <a:t>             </a:t>
            </a:r>
            <a:r>
              <a:rPr lang="bn-BD" sz="6000" dirty="0" smtClean="0">
                <a:ln w="11430"/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BD" sz="6000" dirty="0">
                <a:ln w="11430"/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en-US" sz="6000" dirty="0">
              <a:ln w="11430"/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 smtClean="0">
                <a:ln w="11430"/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সেমিকন্ডাক্টর ও ইলে</a:t>
            </a:r>
            <a:r>
              <a:rPr lang="en-US" sz="6000" dirty="0" err="1" smtClean="0">
                <a:ln w="11430"/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ক্ট্র</a:t>
            </a:r>
            <a:r>
              <a:rPr lang="bn-BD" sz="6000" dirty="0" smtClean="0">
                <a:ln w="11430"/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নিক্স </a:t>
            </a:r>
            <a:endParaRPr lang="bn-BD" sz="6000" dirty="0">
              <a:ln w="11430"/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000" dirty="0" smtClean="0">
                <a:ln w="11430"/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bn-BD" sz="6000" dirty="0" smtClean="0">
              <a:ln w="11430"/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5016567"/>
            <a:ext cx="730548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6000" dirty="0" smtClean="0">
                <a:ln w="11430"/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SG" sz="6000" dirty="0" smtClean="0">
                <a:ln w="11430"/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4</a:t>
            </a:r>
            <a:r>
              <a:rPr lang="bn-IN" sz="6000" dirty="0" smtClean="0">
                <a:ln w="11430"/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৫মিনিট</a:t>
            </a:r>
            <a:endParaRPr lang="en-US" sz="6000" cap="none" spc="0" dirty="0">
              <a:ln w="11430"/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98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1700557" y="21103"/>
            <a:ext cx="5775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চিত্র হতে কি ধারণা পাই ?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Sreyoshi Bhowmick\Desktop\ur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397" y="1159783"/>
            <a:ext cx="2808403" cy="2254703"/>
          </a:xfrm>
          <a:prstGeom prst="rect">
            <a:avLst/>
          </a:prstGeom>
          <a:noFill/>
          <a:ln w="57150">
            <a:solidFill>
              <a:srgbClr val="07250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Sreyoshi Bhowmick\Desktop\PTAU4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" r="2722"/>
          <a:stretch/>
        </p:blipFill>
        <p:spPr bwMode="auto">
          <a:xfrm>
            <a:off x="2514600" y="1147591"/>
            <a:ext cx="3505200" cy="2254703"/>
          </a:xfrm>
          <a:prstGeom prst="rect">
            <a:avLst/>
          </a:prstGeom>
          <a:noFill/>
          <a:ln w="57150">
            <a:solidFill>
              <a:srgbClr val="07250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Sreyoshi Bhowmick\Desktop\1315127108_PG48_microphon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3000"/>
            <a:ext cx="2121408" cy="2250295"/>
          </a:xfrm>
          <a:prstGeom prst="rect">
            <a:avLst/>
          </a:prstGeom>
          <a:noFill/>
          <a:ln w="571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228600" y="5892225"/>
            <a:ext cx="26356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FF00"/>
                </a:solidFill>
              </a:rPr>
              <a:t>audio Signal</a:t>
            </a:r>
            <a:endParaRPr lang="en-US" sz="3200" dirty="0">
              <a:solidFill>
                <a:srgbClr val="00FF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66606" y="4498133"/>
            <a:ext cx="1390794" cy="682023"/>
            <a:chOff x="1400945" y="3998549"/>
            <a:chExt cx="1390794" cy="682023"/>
          </a:xfrm>
        </p:grpSpPr>
        <p:grpSp>
          <p:nvGrpSpPr>
            <p:cNvPr id="72" name="Group 71"/>
            <p:cNvGrpSpPr/>
            <p:nvPr/>
          </p:nvGrpSpPr>
          <p:grpSpPr>
            <a:xfrm>
              <a:off x="1400945" y="3998549"/>
              <a:ext cx="1378601" cy="682023"/>
              <a:chOff x="1524000" y="4343400"/>
              <a:chExt cx="1828800" cy="914400"/>
            </a:xfrm>
          </p:grpSpPr>
          <p:sp>
            <p:nvSpPr>
              <p:cNvPr id="79" name="Arc 78"/>
              <p:cNvSpPr/>
              <p:nvPr/>
            </p:nvSpPr>
            <p:spPr>
              <a:xfrm>
                <a:off x="1524000" y="4343400"/>
                <a:ext cx="914400" cy="914400"/>
              </a:xfrm>
              <a:prstGeom prst="arc">
                <a:avLst>
                  <a:gd name="adj1" fmla="val 10135790"/>
                  <a:gd name="adj2" fmla="val 0"/>
                </a:avLst>
              </a:prstGeom>
              <a:ln w="571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Arc 80"/>
              <p:cNvSpPr/>
              <p:nvPr/>
            </p:nvSpPr>
            <p:spPr>
              <a:xfrm flipV="1">
                <a:off x="2438400" y="4343400"/>
                <a:ext cx="914400" cy="914400"/>
              </a:xfrm>
              <a:prstGeom prst="arc">
                <a:avLst>
                  <a:gd name="adj1" fmla="val 10135790"/>
                  <a:gd name="adj2" fmla="val 0"/>
                </a:avLst>
              </a:prstGeom>
              <a:ln w="571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>
              <a:off x="1413137" y="4351752"/>
              <a:ext cx="1378602" cy="0"/>
            </a:xfrm>
            <a:prstGeom prst="line">
              <a:avLst/>
            </a:prstGeom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4" name="Picture 6" descr="C:\Users\Sreyoshi Bhowmick\Desktop\8dc8d062055afa560657abd7d9adfa986e85de8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95750"/>
            <a:ext cx="2152650" cy="2152650"/>
          </a:xfrm>
          <a:prstGeom prst="rect">
            <a:avLst/>
          </a:prstGeom>
          <a:noFill/>
          <a:ln w="571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extBox 81"/>
          <p:cNvSpPr txBox="1"/>
          <p:nvPr/>
        </p:nvSpPr>
        <p:spPr>
          <a:xfrm>
            <a:off x="6019800" y="6096000"/>
            <a:ext cx="26356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FF00"/>
                </a:solidFill>
              </a:rPr>
              <a:t>audio Signal</a:t>
            </a:r>
            <a:endParaRPr lang="en-US" sz="3200" dirty="0">
              <a:solidFill>
                <a:srgbClr val="00FF00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6457806" y="3836908"/>
            <a:ext cx="1390794" cy="1878092"/>
            <a:chOff x="1400945" y="3998549"/>
            <a:chExt cx="1390794" cy="682023"/>
          </a:xfrm>
        </p:grpSpPr>
        <p:grpSp>
          <p:nvGrpSpPr>
            <p:cNvPr id="85" name="Group 84"/>
            <p:cNvGrpSpPr/>
            <p:nvPr/>
          </p:nvGrpSpPr>
          <p:grpSpPr>
            <a:xfrm>
              <a:off x="1400945" y="3998549"/>
              <a:ext cx="1378601" cy="682023"/>
              <a:chOff x="1524000" y="4343400"/>
              <a:chExt cx="1828800" cy="914400"/>
            </a:xfrm>
          </p:grpSpPr>
          <p:sp>
            <p:nvSpPr>
              <p:cNvPr id="89" name="Arc 88"/>
              <p:cNvSpPr/>
              <p:nvPr/>
            </p:nvSpPr>
            <p:spPr>
              <a:xfrm>
                <a:off x="1524000" y="4343400"/>
                <a:ext cx="914400" cy="914400"/>
              </a:xfrm>
              <a:prstGeom prst="arc">
                <a:avLst>
                  <a:gd name="adj1" fmla="val 10135790"/>
                  <a:gd name="adj2" fmla="val 0"/>
                </a:avLst>
              </a:prstGeom>
              <a:ln w="571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Arc 89"/>
              <p:cNvSpPr/>
              <p:nvPr/>
            </p:nvSpPr>
            <p:spPr>
              <a:xfrm flipV="1">
                <a:off x="2438400" y="4343400"/>
                <a:ext cx="914400" cy="914400"/>
              </a:xfrm>
              <a:prstGeom prst="arc">
                <a:avLst>
                  <a:gd name="adj1" fmla="val 10135790"/>
                  <a:gd name="adj2" fmla="val 0"/>
                </a:avLst>
              </a:prstGeom>
              <a:ln w="571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7" name="Straight Connector 86"/>
            <p:cNvCxnSpPr/>
            <p:nvPr/>
          </p:nvCxnSpPr>
          <p:spPr>
            <a:xfrm>
              <a:off x="1413137" y="4351752"/>
              <a:ext cx="1378602" cy="0"/>
            </a:xfrm>
            <a:prstGeom prst="line">
              <a:avLst/>
            </a:prstGeom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6796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lowchart: Alternate Process 13"/>
          <p:cNvSpPr/>
          <p:nvPr/>
        </p:nvSpPr>
        <p:spPr>
          <a:xfrm>
            <a:off x="609600" y="2209800"/>
            <a:ext cx="8001000" cy="1828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ট্রা</a:t>
            </a:r>
            <a:r>
              <a:rPr lang="bn-IN" sz="8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80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জিস্টর</a:t>
            </a:r>
            <a:endParaRPr lang="en-US" sz="80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7842" y="-21817"/>
            <a:ext cx="50833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BD" sz="8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 </a:t>
            </a:r>
            <a:endParaRPr lang="en-US" sz="8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65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8100"/>
            <a:ext cx="4724400" cy="156966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33400" y="3547953"/>
            <a:ext cx="8077200" cy="7314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ট্রা</a:t>
            </a:r>
            <a:r>
              <a:rPr lang="bn-IN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জিস্টর বায়াসিং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 পার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...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2901622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বিভিন্ন প্রকার ট্রান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জিস্টর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চিনতে পারবে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33400" y="1943100"/>
            <a:ext cx="7924800" cy="787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ট্রান</a:t>
            </a:r>
            <a:r>
              <a:rPr lang="bn-IN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জি</a:t>
            </a:r>
            <a:r>
              <a:rPr lang="bn-BD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স্টর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 </a:t>
            </a:r>
            <a:r>
              <a:rPr lang="bn-BD" sz="36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  </a:t>
            </a:r>
            <a:r>
              <a:rPr lang="bn-BD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 </a:t>
            </a:r>
            <a:r>
              <a:rPr lang="bn-BD" sz="3600" dirty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33400" y="4495799"/>
            <a:ext cx="8153400" cy="53340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ট্রা</a:t>
            </a:r>
            <a:r>
              <a:rPr lang="bn-IN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জিস্টরের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ক্রিয়া(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Action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)ব্যাখ্যা করতে পারবে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546100" y="5308598"/>
            <a:ext cx="8382000" cy="53340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ট্রা</a:t>
            </a:r>
            <a:r>
              <a:rPr lang="bn-IN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36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জিস্টরের ব্যবহার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ব্যাখ্যা  করতে পারবে</a:t>
            </a:r>
            <a:r>
              <a:rPr lang="bn-IN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821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1" grpId="0"/>
      <p:bldP spid="30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066800" y="5489138"/>
            <a:ext cx="34336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smtClean="0">
                <a:solidFill>
                  <a:srgbClr val="FFFF66"/>
                </a:solidFill>
                <a:latin typeface="Shonar Bangla" pitchFamily="34" charset="0"/>
                <a:cs typeface="Shonar Bangla" pitchFamily="34" charset="0"/>
              </a:rPr>
              <a:t> </a:t>
            </a:r>
            <a:endParaRPr lang="en-US" sz="6000" dirty="0">
              <a:solidFill>
                <a:srgbClr val="FFFF66"/>
              </a:solidFill>
              <a:latin typeface="Shonar Bangla" pitchFamily="34" charset="0"/>
              <a:cs typeface="Shonar Bangla" pitchFamily="34" charset="0"/>
            </a:endParaRPr>
          </a:p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1046999"/>
            <a:ext cx="9144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দুটি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p-n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জ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ং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শনের কমন প্রান্ত যুক্ত করে এটি তৈরি করা হয়।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743200" y="3030916"/>
            <a:ext cx="3200400" cy="1155700"/>
            <a:chOff x="381464" y="3018216"/>
            <a:chExt cx="3200400" cy="1155700"/>
          </a:xfrm>
        </p:grpSpPr>
        <p:sp>
          <p:nvSpPr>
            <p:cNvPr id="14" name="Rectangle 13"/>
            <p:cNvSpPr/>
            <p:nvPr/>
          </p:nvSpPr>
          <p:spPr>
            <a:xfrm>
              <a:off x="381464" y="3030916"/>
              <a:ext cx="1066800" cy="1143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>
                  <a:solidFill>
                    <a:schemeClr val="bg1"/>
                  </a:solidFill>
                </a:rPr>
                <a:t>p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48264" y="3030916"/>
              <a:ext cx="1066800" cy="1143000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smtClean="0"/>
                <a:t>n</a:t>
              </a:r>
              <a:endParaRPr lang="en-US" sz="60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515064" y="3018216"/>
              <a:ext cx="1066800" cy="1143000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</a:t>
              </a:r>
              <a:endParaRPr lang="en-US" sz="6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889946" y="4972635"/>
            <a:ext cx="3200400" cy="1162834"/>
            <a:chOff x="2743200" y="5075803"/>
            <a:chExt cx="3200400" cy="1162834"/>
          </a:xfrm>
        </p:grpSpPr>
        <p:sp>
          <p:nvSpPr>
            <p:cNvPr id="31" name="Rectangle 30"/>
            <p:cNvSpPr/>
            <p:nvPr/>
          </p:nvSpPr>
          <p:spPr>
            <a:xfrm>
              <a:off x="2743200" y="5075803"/>
              <a:ext cx="1066800" cy="1143000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smtClean="0">
                  <a:solidFill>
                    <a:schemeClr val="tx1"/>
                  </a:solidFill>
                </a:rPr>
                <a:t>n</a:t>
              </a:r>
              <a:endParaRPr lang="en-US" sz="6000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876800" y="5095637"/>
              <a:ext cx="1066800" cy="1143000"/>
            </a:xfrm>
            <a:prstGeom prst="rect">
              <a:avLst/>
            </a:prstGeom>
            <a:solidFill>
              <a:srgbClr val="00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smtClean="0">
                  <a:solidFill>
                    <a:schemeClr val="tx1"/>
                  </a:solidFill>
                </a:rPr>
                <a:t>n</a:t>
              </a:r>
              <a:endParaRPr lang="en-US" sz="60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810000" y="5095637"/>
              <a:ext cx="1066800" cy="1143000"/>
            </a:xfrm>
            <a:prstGeom prst="rect">
              <a:avLst/>
            </a:prstGeom>
            <a:solidFill>
              <a:srgbClr val="FFFF66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</a:t>
              </a:r>
              <a:endParaRPr lang="en-US" sz="6000" dirty="0">
                <a:solidFill>
                  <a:schemeClr val="bg1"/>
                </a:solidFill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0" y="2262716"/>
            <a:ext cx="9144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দুটি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p-n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জ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ং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শনের কমন প্রান্ত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n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যুক্ত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করা হলে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p-n-p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পাওয়া 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4284058"/>
            <a:ext cx="9144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দুটি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p-n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জ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ং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শনের কমন প্রান্ত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p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যুক্ত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করা হলে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n-p-n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পাওয়া 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52600" y="83810"/>
            <a:ext cx="5015948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0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ট্রা</a:t>
            </a:r>
            <a:r>
              <a:rPr lang="bn-IN" sz="40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40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জিস্টর যেভাবে তৈরি হয়</a:t>
            </a:r>
            <a:r>
              <a:rPr lang="bn-IN" sz="40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62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6" grpId="0" animBg="1"/>
      <p:bldP spid="3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292"/>
            <a:ext cx="91439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ট্রা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জিস্ট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রের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সংজ্ঞাঃ দুটি </a:t>
            </a:r>
            <a:r>
              <a:rPr lang="en-US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p-n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lang="bn-IN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ং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শনের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কমন প্রান্ত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 করে </a:t>
            </a:r>
          </a:p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যে ডিভাইস তৈরি করা হয় তাকে ট্রানজিস্টর বলে।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27500" y="1229836"/>
            <a:ext cx="3042739" cy="533400"/>
            <a:chOff x="2368223" y="1943100"/>
            <a:chExt cx="3042739" cy="533400"/>
          </a:xfrm>
        </p:grpSpPr>
        <p:sp>
          <p:nvSpPr>
            <p:cNvPr id="8" name="Rectangle 7"/>
            <p:cNvSpPr/>
            <p:nvPr/>
          </p:nvSpPr>
          <p:spPr>
            <a:xfrm>
              <a:off x="2368223" y="1943100"/>
              <a:ext cx="1143762" cy="5334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7250C"/>
                  </a:solidFill>
                </a:rPr>
                <a:t>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267200" y="1943100"/>
              <a:ext cx="1143762" cy="5334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7250C"/>
                  </a:solidFill>
                </a:rPr>
                <a:t>n</a:t>
              </a:r>
              <a:endParaRPr lang="en-US" sz="2800" b="1" dirty="0">
                <a:solidFill>
                  <a:srgbClr val="07250C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505200" y="1943100"/>
              <a:ext cx="762000" cy="533400"/>
            </a:xfrm>
            <a:prstGeom prst="rect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7250C"/>
                  </a:solidFill>
                </a:rPr>
                <a:t>p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14255" y="1210985"/>
            <a:ext cx="3042739" cy="533400"/>
            <a:chOff x="2368223" y="1943100"/>
            <a:chExt cx="3042739" cy="533400"/>
          </a:xfrm>
        </p:grpSpPr>
        <p:sp>
          <p:nvSpPr>
            <p:cNvPr id="13" name="Rectangle 12"/>
            <p:cNvSpPr/>
            <p:nvPr/>
          </p:nvSpPr>
          <p:spPr>
            <a:xfrm>
              <a:off x="2368223" y="1943100"/>
              <a:ext cx="1143762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7250C"/>
                  </a:solidFill>
                </a:rPr>
                <a:t>p</a:t>
              </a:r>
              <a:endParaRPr lang="en-US" sz="2800" b="1" dirty="0">
                <a:solidFill>
                  <a:srgbClr val="07250C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267200" y="1943100"/>
              <a:ext cx="1143762" cy="533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rgbClr val="07250C"/>
                  </a:solidFill>
                </a:rPr>
                <a:t>p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05200" y="1943100"/>
              <a:ext cx="762000" cy="5334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rgbClr val="07250C"/>
                  </a:solidFill>
                </a:rPr>
                <a:t>n</a:t>
              </a:r>
              <a:endParaRPr lang="en-US" sz="2800" b="1" dirty="0">
                <a:solidFill>
                  <a:srgbClr val="07250C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59174" y="1737836"/>
            <a:ext cx="3054532" cy="624364"/>
            <a:chOff x="1016000" y="2880836"/>
            <a:chExt cx="3054532" cy="624364"/>
          </a:xfrm>
        </p:grpSpPr>
        <p:sp>
          <p:nvSpPr>
            <p:cNvPr id="18" name="TextBox 17"/>
            <p:cNvSpPr txBox="1"/>
            <p:nvPr/>
          </p:nvSpPr>
          <p:spPr>
            <a:xfrm>
              <a:off x="1016000" y="3124200"/>
              <a:ext cx="947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Emitter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77995" y="3135868"/>
              <a:ext cx="7152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Base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856738" y="3124200"/>
              <a:ext cx="1213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Collector</a:t>
              </a:r>
              <a:endParaRPr lang="en-US" dirty="0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491542" y="2880836"/>
              <a:ext cx="1946693" cy="406400"/>
              <a:chOff x="1491542" y="2880836"/>
              <a:chExt cx="1946693" cy="4064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>
                <a:off x="1491542" y="2880836"/>
                <a:ext cx="0" cy="381000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2438400" y="2880836"/>
                <a:ext cx="0" cy="381000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3438235" y="2906236"/>
                <a:ext cx="0" cy="381000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" name="Group 25"/>
          <p:cNvGrpSpPr/>
          <p:nvPr/>
        </p:nvGrpSpPr>
        <p:grpSpPr>
          <a:xfrm>
            <a:off x="4716633" y="1802368"/>
            <a:ext cx="3054532" cy="610632"/>
            <a:chOff x="1016000" y="2894568"/>
            <a:chExt cx="3054532" cy="610632"/>
          </a:xfrm>
        </p:grpSpPr>
        <p:sp>
          <p:nvSpPr>
            <p:cNvPr id="27" name="TextBox 26"/>
            <p:cNvSpPr txBox="1"/>
            <p:nvPr/>
          </p:nvSpPr>
          <p:spPr>
            <a:xfrm>
              <a:off x="1016000" y="3124200"/>
              <a:ext cx="947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Emitter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77995" y="3135868"/>
              <a:ext cx="7152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Base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856738" y="3124200"/>
              <a:ext cx="1213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Collector</a:t>
              </a:r>
              <a:endParaRPr lang="en-US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1491542" y="2894568"/>
              <a:ext cx="1946693" cy="395764"/>
              <a:chOff x="1491542" y="2894568"/>
              <a:chExt cx="1946693" cy="395764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>
                <a:off x="1491542" y="2909332"/>
                <a:ext cx="0" cy="381000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2438400" y="2909332"/>
                <a:ext cx="0" cy="381000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3438235" y="2894568"/>
                <a:ext cx="0" cy="381000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Group 41"/>
          <p:cNvGrpSpPr/>
          <p:nvPr/>
        </p:nvGrpSpPr>
        <p:grpSpPr>
          <a:xfrm>
            <a:off x="461072" y="2516594"/>
            <a:ext cx="7259140" cy="649307"/>
            <a:chOff x="355599" y="2754868"/>
            <a:chExt cx="3149601" cy="649307"/>
          </a:xfrm>
        </p:grpSpPr>
        <p:sp>
          <p:nvSpPr>
            <p:cNvPr id="41" name="Rounded Rectangle 40"/>
            <p:cNvSpPr/>
            <p:nvPr/>
          </p:nvSpPr>
          <p:spPr>
            <a:xfrm>
              <a:off x="355599" y="2754868"/>
              <a:ext cx="3108036" cy="554742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81001" y="2819400"/>
              <a:ext cx="3124199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bn-BD" sz="3200" b="1" dirty="0" smtClean="0">
                  <a:solidFill>
                    <a:schemeClr val="bg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ট্রা</a:t>
              </a:r>
              <a:r>
                <a:rPr lang="bn-IN" sz="3200" b="1" dirty="0" smtClean="0">
                  <a:solidFill>
                    <a:schemeClr val="bg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নজিস্টরের</a:t>
              </a:r>
              <a:r>
                <a:rPr lang="bn-BD" sz="3200" b="1" dirty="0" smtClean="0">
                  <a:solidFill>
                    <a:schemeClr val="bg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তিনটি অংশ -</a:t>
              </a:r>
              <a:r>
                <a:rPr lang="en-US" sz="3200" b="1" dirty="0" smtClean="0">
                  <a:solidFill>
                    <a:schemeClr val="bg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  </a:t>
              </a:r>
              <a:r>
                <a:rPr lang="en-US" sz="3200" dirty="0" smtClean="0">
                  <a:solidFill>
                    <a:schemeClr val="bg2">
                      <a:lumMod val="75000"/>
                    </a:schemeClr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endParaRPr lang="en-US" sz="3200" dirty="0">
                <a:solidFill>
                  <a:schemeClr val="bg2">
                    <a:lumMod val="75000"/>
                  </a:schemeClr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547176" y="4193569"/>
            <a:ext cx="8444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2.</a:t>
            </a:r>
            <a:r>
              <a: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Base</a:t>
            </a:r>
            <a:r>
              <a:rPr lang="bn-BD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ট্রা</a:t>
            </a:r>
            <a:r>
              <a:rPr lang="bn-IN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জিস্টরে মধ্যবর্তি অংশ হলো বেস।</a:t>
            </a:r>
            <a:r>
              <a:rPr lang="bn-BD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E-B</a:t>
            </a:r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ফরওয়ার্ড </a:t>
            </a:r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বায়াসে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থাকার ফলে  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Law resistance path </a:t>
            </a:r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সৃষ্টি হয়।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B-C</a:t>
            </a:r>
            <a:r>
              <a:rPr lang="bn-BD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রিভার্স </a:t>
            </a:r>
            <a:r>
              <a:rPr lang="bn-BD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বায়াসে</a:t>
            </a:r>
            <a:r>
              <a:rPr lang="en-US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থাকার ফলে 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High resistance </a:t>
            </a:r>
            <a:r>
              <a:rPr lang="en-US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path </a:t>
            </a:r>
            <a:r>
              <a:rPr lang="bn-BD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সৃষ্টি হয়।</a:t>
            </a:r>
            <a:r>
              <a:rPr lang="en-US" sz="2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2576" y="5393898"/>
            <a:ext cx="86360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3.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Collector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ইমিটারের  অপর প্রান্ত যা আধান সংগ্রহ করে।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7889" y="3177906"/>
            <a:ext cx="84575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Shonar Bangla" pitchFamily="34" charset="0"/>
                <a:cs typeface="Shonar Bangla" pitchFamily="34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Emitter –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ট্রা</a:t>
            </a:r>
            <a:r>
              <a:rPr lang="bn-IN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জিস্টরে একটি প্রান্তের অংশ যা ইলেকট্রণ অথবা হোল সরবরাহ করে।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একে বেসের সাথে </a:t>
            </a:r>
            <a:r>
              <a:rPr lang="bn-BD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ফরওয়ার্ড 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বায়াসে রাখতে হয়।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01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6011" y="0"/>
            <a:ext cx="51278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ট্রা</a:t>
            </a:r>
            <a:r>
              <a:rPr lang="bn-IN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জিস্টরের  প্রতীক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077" name="Group 3076"/>
          <p:cNvGrpSpPr/>
          <p:nvPr/>
        </p:nvGrpSpPr>
        <p:grpSpPr>
          <a:xfrm>
            <a:off x="957724" y="3162300"/>
            <a:ext cx="1716024" cy="2209800"/>
            <a:chOff x="507492" y="1562100"/>
            <a:chExt cx="3064773" cy="3657600"/>
          </a:xfrm>
        </p:grpSpPr>
        <p:grpSp>
          <p:nvGrpSpPr>
            <p:cNvPr id="18" name="Group 17"/>
            <p:cNvGrpSpPr/>
            <p:nvPr/>
          </p:nvGrpSpPr>
          <p:grpSpPr>
            <a:xfrm>
              <a:off x="507492" y="1562100"/>
              <a:ext cx="2971800" cy="3657600"/>
              <a:chOff x="533400" y="1066800"/>
              <a:chExt cx="2971800" cy="365760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905000" y="1981200"/>
                <a:ext cx="1600200" cy="1600200"/>
                <a:chOff x="1905000" y="1981200"/>
                <a:chExt cx="1600200" cy="1600200"/>
              </a:xfrm>
            </p:grpSpPr>
            <p:sp>
              <p:nvSpPr>
                <p:cNvPr id="3" name="Oval 2"/>
                <p:cNvSpPr/>
                <p:nvPr/>
              </p:nvSpPr>
              <p:spPr>
                <a:xfrm>
                  <a:off x="1905000" y="1981200"/>
                  <a:ext cx="1600200" cy="1600200"/>
                </a:xfrm>
                <a:prstGeom prst="ellipse">
                  <a:avLst/>
                </a:prstGeom>
                <a:noFill/>
                <a:ln w="57150">
                  <a:solidFill>
                    <a:srgbClr val="00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" name="Straight Connector 4"/>
                <p:cNvCxnSpPr/>
                <p:nvPr/>
              </p:nvCxnSpPr>
              <p:spPr>
                <a:xfrm>
                  <a:off x="2249424" y="2325624"/>
                  <a:ext cx="0" cy="990600"/>
                </a:xfrm>
                <a:prstGeom prst="line">
                  <a:avLst/>
                </a:prstGeom>
                <a:ln w="571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 flipV="1">
                  <a:off x="2249424" y="2057400"/>
                  <a:ext cx="798576" cy="533400"/>
                </a:xfrm>
                <a:prstGeom prst="line">
                  <a:avLst/>
                </a:prstGeom>
                <a:ln w="57150">
                  <a:solidFill>
                    <a:srgbClr val="00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2249424" y="2971800"/>
                  <a:ext cx="798576" cy="533400"/>
                </a:xfrm>
                <a:prstGeom prst="straightConnector1">
                  <a:avLst/>
                </a:prstGeom>
                <a:ln w="57150">
                  <a:solidFill>
                    <a:srgbClr val="00FF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" name="Straight Connector 12"/>
              <p:cNvCxnSpPr/>
              <p:nvPr/>
            </p:nvCxnSpPr>
            <p:spPr>
              <a:xfrm>
                <a:off x="533400" y="2781300"/>
                <a:ext cx="1716024" cy="39624"/>
              </a:xfrm>
              <a:prstGeom prst="line">
                <a:avLst/>
              </a:prstGeom>
              <a:ln w="5715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V="1">
                <a:off x="3048000" y="1066800"/>
                <a:ext cx="0" cy="990600"/>
              </a:xfrm>
              <a:prstGeom prst="line">
                <a:avLst/>
              </a:prstGeom>
              <a:ln w="5715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3048000" y="3505200"/>
                <a:ext cx="0" cy="1219200"/>
              </a:xfrm>
              <a:prstGeom prst="line">
                <a:avLst/>
              </a:prstGeom>
              <a:ln w="5715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76" name="TextBox 3075"/>
            <p:cNvSpPr txBox="1"/>
            <p:nvPr/>
          </p:nvSpPr>
          <p:spPr>
            <a:xfrm>
              <a:off x="3111883" y="4394954"/>
              <a:ext cx="460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/>
                <a:t>E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905122" y="3457581"/>
              <a:ext cx="4828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B</a:t>
              </a:r>
              <a:endParaRPr lang="en-US" sz="400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879093" y="1618488"/>
              <a:ext cx="1144105" cy="11716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/>
                <a:t>C</a:t>
              </a:r>
              <a:endParaRPr lang="en-US" sz="4000" b="1" dirty="0"/>
            </a:p>
          </p:txBody>
        </p:sp>
      </p:grpSp>
      <p:grpSp>
        <p:nvGrpSpPr>
          <p:cNvPr id="3078" name="Group 3077"/>
          <p:cNvGrpSpPr/>
          <p:nvPr/>
        </p:nvGrpSpPr>
        <p:grpSpPr>
          <a:xfrm>
            <a:off x="4762500" y="3200400"/>
            <a:ext cx="1714500" cy="2470824"/>
            <a:chOff x="4762500" y="1534222"/>
            <a:chExt cx="2971800" cy="401760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4762500" y="3352800"/>
              <a:ext cx="1716024" cy="39624"/>
            </a:xfrm>
            <a:prstGeom prst="line">
              <a:avLst/>
            </a:prstGeom>
            <a:ln w="5715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7277100" y="1638300"/>
              <a:ext cx="0" cy="990600"/>
            </a:xfrm>
            <a:prstGeom prst="line">
              <a:avLst/>
            </a:prstGeom>
            <a:ln w="5715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277100" y="4076700"/>
              <a:ext cx="0" cy="1219200"/>
            </a:xfrm>
            <a:prstGeom prst="line">
              <a:avLst/>
            </a:prstGeom>
            <a:ln w="57150">
              <a:solidFill>
                <a:srgbClr val="00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75" name="Group 3074"/>
            <p:cNvGrpSpPr/>
            <p:nvPr/>
          </p:nvGrpSpPr>
          <p:grpSpPr>
            <a:xfrm>
              <a:off x="6134100" y="2552700"/>
              <a:ext cx="1600200" cy="1600200"/>
              <a:chOff x="6134100" y="2552700"/>
              <a:chExt cx="1600200" cy="1600200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6134100" y="2552700"/>
                <a:ext cx="1600200" cy="1600200"/>
              </a:xfrm>
              <a:prstGeom prst="ellipse">
                <a:avLst/>
              </a:prstGeom>
              <a:noFill/>
              <a:ln w="57150"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6478524" y="2897124"/>
                <a:ext cx="0" cy="990600"/>
              </a:xfrm>
              <a:prstGeom prst="line">
                <a:avLst/>
              </a:prstGeom>
              <a:ln w="5715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V="1">
                <a:off x="6478524" y="2628900"/>
                <a:ext cx="798576" cy="533400"/>
              </a:xfrm>
              <a:prstGeom prst="line">
                <a:avLst/>
              </a:prstGeom>
              <a:ln w="5715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6478524" y="3581400"/>
                <a:ext cx="798576" cy="495300"/>
              </a:xfrm>
              <a:prstGeom prst="line">
                <a:avLst/>
              </a:prstGeom>
              <a:ln w="57150">
                <a:solidFill>
                  <a:srgbClr val="00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3" name="Straight Arrow Connector 3072"/>
              <p:cNvCxnSpPr/>
              <p:nvPr/>
            </p:nvCxnSpPr>
            <p:spPr>
              <a:xfrm flipH="1" flipV="1">
                <a:off x="6877812" y="3811524"/>
                <a:ext cx="284988" cy="188976"/>
              </a:xfrm>
              <a:prstGeom prst="straightConnector1">
                <a:avLst/>
              </a:prstGeom>
              <a:ln w="57150">
                <a:solidFill>
                  <a:srgbClr val="00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/>
            <p:cNvSpPr txBox="1"/>
            <p:nvPr/>
          </p:nvSpPr>
          <p:spPr>
            <a:xfrm>
              <a:off x="6149340" y="1534222"/>
              <a:ext cx="58541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C</a:t>
              </a:r>
              <a:endParaRPr lang="en-US" sz="40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79100" y="3687068"/>
              <a:ext cx="4828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smtClean="0"/>
                <a:t>B</a:t>
              </a:r>
              <a:endParaRPr lang="en-US" sz="40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78526" y="4400788"/>
              <a:ext cx="684275" cy="1151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/>
                <a:t>E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90137" y="5469681"/>
            <a:ext cx="3111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n</a:t>
            </a:r>
            <a:r>
              <a:rPr lang="en-US" sz="3200" dirty="0" smtClean="0"/>
              <a:t>-p-n Transistor</a:t>
            </a:r>
            <a:endParaRPr lang="en-US" sz="3200" dirty="0"/>
          </a:p>
        </p:txBody>
      </p:sp>
      <p:sp>
        <p:nvSpPr>
          <p:cNvPr id="46" name="TextBox 45"/>
          <p:cNvSpPr txBox="1"/>
          <p:nvPr/>
        </p:nvSpPr>
        <p:spPr>
          <a:xfrm>
            <a:off x="4762500" y="5562600"/>
            <a:ext cx="31422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p-n-p Transistor</a:t>
            </a:r>
            <a:endParaRPr lang="en-US" sz="3200" dirty="0"/>
          </a:p>
        </p:txBody>
      </p:sp>
      <p:pic>
        <p:nvPicPr>
          <p:cNvPr id="3080" name="Picture 3" descr="Untitled%20art%2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45" b="9655"/>
          <a:stretch/>
        </p:blipFill>
        <p:spPr bwMode="auto">
          <a:xfrm>
            <a:off x="4720236" y="1113919"/>
            <a:ext cx="3052164" cy="201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4" descr="Untitled%20art%20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348" b="12322"/>
          <a:stretch/>
        </p:blipFill>
        <p:spPr bwMode="auto">
          <a:xfrm>
            <a:off x="763047" y="1167386"/>
            <a:ext cx="2970753" cy="1880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9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" grpId="0"/>
      <p:bldP spid="4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3053</TotalTime>
  <Words>855</Words>
  <Application>Microsoft Office PowerPoint</Application>
  <PresentationFormat>On-screen Show (4:3)</PresentationFormat>
  <Paragraphs>150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Sreyoshi Bhowmick</dc:creator>
  <cp:lastModifiedBy>HP</cp:lastModifiedBy>
  <cp:revision>765</cp:revision>
  <dcterms:created xsi:type="dcterms:W3CDTF">2015-01-05T03:52:08Z</dcterms:created>
  <dcterms:modified xsi:type="dcterms:W3CDTF">2021-01-01T02:32:07Z</dcterms:modified>
</cp:coreProperties>
</file>