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90" r:id="rId2"/>
    <p:sldId id="256" r:id="rId3"/>
    <p:sldId id="310" r:id="rId4"/>
    <p:sldId id="312" r:id="rId5"/>
    <p:sldId id="260" r:id="rId6"/>
    <p:sldId id="330" r:id="rId7"/>
    <p:sldId id="314" r:id="rId8"/>
    <p:sldId id="317" r:id="rId9"/>
    <p:sldId id="321" r:id="rId10"/>
    <p:sldId id="318" r:id="rId11"/>
    <p:sldId id="323" r:id="rId12"/>
    <p:sldId id="324" r:id="rId13"/>
    <p:sldId id="320" r:id="rId14"/>
    <p:sldId id="325" r:id="rId15"/>
    <p:sldId id="268" r:id="rId16"/>
    <p:sldId id="30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>
        <p:scale>
          <a:sx n="70" d="100"/>
          <a:sy n="70" d="100"/>
        </p:scale>
        <p:origin x="8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24AB3-3F11-4240-890A-357FD2ED9BA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60E9-DDF2-4A16-938A-67C3B0F4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3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8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0197133-D91D-4BAB-8E6D-E7BE04B2E533}" type="datetimeFigureOut">
              <a:rPr lang="en-US" smtClean="0"/>
              <a:t>1/1/2021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5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458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838200"/>
            <a:ext cx="28194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828800"/>
            <a:ext cx="6172200" cy="2133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endParaRPr lang="bn-BD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931774" y="2381533"/>
                <a:ext cx="6069226" cy="78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bn-BD" sz="3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bn-BD" sz="3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𝒒𝒚</m:t>
                    </m:r>
                    <m:r>
                      <a:rPr lang="bn-BD" sz="3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bn-BD" sz="3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36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bn-BD" sz="36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rgbClr val="FFFF00"/>
                    </a:solidFill>
                  </a:rPr>
                  <a:t>এর</a:t>
                </a:r>
                <a:r>
                  <a:rPr lang="en-US" sz="36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bn-BD" sz="3600" b="1" dirty="0" smtClean="0">
                    <a:solidFill>
                      <a:srgbClr val="FFFF00"/>
                    </a:solidFill>
                  </a:rPr>
                  <a:t>সমাধান</a:t>
                </a:r>
                <a:r>
                  <a:rPr lang="en-US" sz="36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rgbClr val="FFFF00"/>
                    </a:solidFill>
                  </a:rPr>
                  <a:t>কর</a:t>
                </a:r>
                <a:r>
                  <a:rPr lang="bn-BD" sz="36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74" y="2381533"/>
                <a:ext cx="6069226" cy="786434"/>
              </a:xfrm>
              <a:prstGeom prst="rect">
                <a:avLst/>
              </a:prstGeom>
              <a:blipFill rotWithShape="0">
                <a:blip r:embed="rId3"/>
                <a:stretch>
                  <a:fillRect t="-3876" r="-1707" b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2741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447800" y="1600200"/>
                <a:ext cx="7696200" cy="5105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নিশ্চায়ক </a:t>
                </a:r>
                <a14:m>
                  <m:oMath xmlns:m="http://schemas.openxmlformats.org/officeDocument/2006/math">
                    <m:r>
                      <a:rPr lang="bn-BD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bn-BD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𝒂𝒄</m:t>
                    </m:r>
                  </m:oMath>
                </a14:m>
                <a:endPara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bn-BD" sz="1600" b="1" dirty="0" smtClean="0"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𝒂𝒄</m:t>
                    </m:r>
                  </m:oMath>
                </a14:m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&gt; ০ এবং পূর্ণবর্গ হলে, মূলদ্বয় মূলদ, বাস্তব, অসমান হবে।</a:t>
                </a:r>
              </a:p>
              <a:p>
                <a:pPr marL="514350" indent="-514350">
                  <a:lnSpc>
                    <a:spcPct val="150000"/>
                  </a:lnSpc>
                  <a:buFontTx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𝒂𝒄</m:t>
                    </m:r>
                  </m:oMath>
                </a14:m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&gt; ০ এবং পূর্ণবর্গ </a:t>
                </a:r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না হলে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মূলদ্বয় </a:t>
                </a:r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অমূলদ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বাস্তব, অসমান হবে</a:t>
                </a:r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514350" indent="-514350">
                  <a:lnSpc>
                    <a:spcPct val="150000"/>
                  </a:lnSpc>
                  <a:buFontTx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𝒂𝒄</m:t>
                    </m:r>
                  </m:oMath>
                </a14:m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 </a:t>
                </a:r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মূলদ্বয় </a:t>
                </a:r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 ও সমান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হবে।</a:t>
                </a:r>
              </a:p>
              <a:p>
                <a:pPr marL="514350" indent="-514350">
                  <a:lnSpc>
                    <a:spcPct val="150000"/>
                  </a:lnSpc>
                  <a:buFontTx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𝒂𝒄</m:t>
                    </m:r>
                  </m:oMath>
                </a14:m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&lt;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 </a:t>
                </a:r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মূলদ্বয় </a:t>
                </a:r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অবাস্তব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600200"/>
                <a:ext cx="7696200" cy="5105244"/>
              </a:xfrm>
              <a:prstGeom prst="rect">
                <a:avLst/>
              </a:prstGeom>
              <a:blipFill rotWithShape="0">
                <a:blip r:embed="rId3"/>
                <a:stretch>
                  <a:fillRect l="-1664" b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709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" y="0"/>
            <a:ext cx="9123608" cy="68580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08899" y="5960533"/>
            <a:ext cx="395510" cy="279400"/>
          </a:xfrm>
        </p:spPr>
        <p:txBody>
          <a:bodyPr/>
          <a:lstStyle/>
          <a:p>
            <a:fld id="{530AF482-5090-4822-B896-763FD71F55C5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284653"/>
            <a:ext cx="4952999" cy="584775"/>
          </a:xfrm>
          <a:prstGeom prst="rect">
            <a:avLst/>
          </a:prstGeom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/>
            <a:contourClr>
              <a:schemeClr val="accent2">
                <a:shade val="40000"/>
                <a:satMod val="15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ea typeface="Calibri" panose="020F0502020204030204" pitchFamily="34" charset="0"/>
              </a:rPr>
              <a:t>নিশ্চায়কের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Calibri" panose="020F0502020204030204" pitchFamily="34" charset="0"/>
              </a:rPr>
              <a:t>ধরণ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ea typeface="Calibri" panose="020F0502020204030204" pitchFamily="34" charset="0"/>
              </a:rPr>
              <a:t>প্রকৃতি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Calibri" panose="020F0502020204030204" pitchFamily="34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902995" y="1270477"/>
                <a:ext cx="3737562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Shonar Bangla" panose="020B0502040204020203" pitchFamily="34" charset="0"/>
                      </a:rPr>
                      <m:t>𝟓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en-US" sz="3200" b="1" dirty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</a:rPr>
                  <a:t> </a:t>
                </a:r>
                <a:endParaRPr lang="en-US" sz="3200" b="1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995" y="1270477"/>
                <a:ext cx="3737562" cy="5959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47153" y="2070087"/>
                <a:ext cx="9049247" cy="4809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Shonar Bangla" panose="020B0502040204020203" pitchFamily="34" charset="0"/>
                      </a:rPr>
                      <m:t>𝟓</m:t>
                    </m:r>
                    <m:sSup>
                      <m:s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bn-BD" sz="28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</a:rPr>
                  <a:t> কে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𝒃𝒙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𝒄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bn-BD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সাথে</m:t>
                    </m:r>
                    <m:r>
                      <a:rPr lang="bn-BD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তুলনা</m:t>
                    </m:r>
                    <m:r>
                      <a:rPr lang="bn-BD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করে</m:t>
                    </m:r>
                    <m:r>
                      <a:rPr lang="bn-BD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পাই</m:t>
                    </m:r>
                  </m:oMath>
                </a14:m>
                <a:endParaRPr lang="bn-BD" sz="2800" b="1" dirty="0" smtClean="0"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	a = 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</a:rPr>
                  <a:t>5,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	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	b 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= 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+mj-cs"/>
                  </a:rPr>
                  <a:t>2, 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	c =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+mj-cs"/>
                  </a:rPr>
                  <a:t> 5 </a:t>
                </a:r>
              </a:p>
              <a:p>
                <a:endParaRPr lang="bn-BD" sz="2800" b="1" dirty="0">
                  <a:latin typeface="NikoshBAN" panose="02000000000000000000" pitchFamily="2" charset="0"/>
                  <a:ea typeface="Calibri" panose="020F0502020204030204" pitchFamily="34" charset="0"/>
                  <a:cs typeface="+mj-cs"/>
                </a:endParaRPr>
              </a:p>
              <a:p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+mj-cs"/>
                  </a:rPr>
                  <a:t>নিশ্চায়ক 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+mj-cs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𝒂𝒄</m:t>
                    </m:r>
                  </m:oMath>
                </a14:m>
                <a:endParaRPr lang="bn-BD" sz="2800" b="1" dirty="0"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+mj-cs"/>
                  </a:rPr>
                  <a:t>	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+mj-cs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bn-BD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BD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bn-BD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− </m:t>
                    </m:r>
                  </m:oMath>
                </a14:m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+mj-cs"/>
                  </a:rPr>
                  <a:t>5)</a:t>
                </a:r>
              </a:p>
              <a:p>
                <a:r>
                  <a:rPr lang="bn-BD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+mj-cs"/>
                  </a:rPr>
                  <a:t>	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+mj-cs"/>
                  </a:rPr>
                  <a:t> = 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+mj-cs"/>
                  </a:rPr>
                  <a:t>4 + 100</a:t>
                </a:r>
              </a:p>
              <a:p>
                <a:r>
                  <a:rPr lang="bn-BD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+mj-cs"/>
                  </a:rPr>
                  <a:t>	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+mj-cs"/>
                  </a:rPr>
                  <a:t> = 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+mj-cs"/>
                  </a:rPr>
                  <a:t>104</a:t>
                </a:r>
              </a:p>
              <a:p>
                <a:endParaRPr lang="bn-BD" sz="2800" b="1" dirty="0">
                  <a:latin typeface="NikoshBAN" panose="02000000000000000000" pitchFamily="2" charset="0"/>
                  <a:ea typeface="Calibri" panose="020F0502020204030204" pitchFamily="34" charset="0"/>
                  <a:cs typeface="+mj-cs"/>
                </a:endParaRPr>
              </a:p>
              <a:p>
                <a14:m>
                  <m:oMath xmlns:m="http://schemas.openxmlformats.org/officeDocument/2006/math">
                    <m:r>
                      <a:rPr lang="bn-BD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bn-BD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𝒂𝒄</m:t>
                    </m:r>
                  </m:oMath>
                </a14:m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&gt; 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</a:rPr>
                  <a:t>0 এবং পূর্ণবর্গ নয় </a:t>
                </a:r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bn-BD" sz="28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সুতরাং মূলদ্বয় বাস্তব, অমূলদ, অসমান।</a:t>
                </a:r>
                <a:endParaRPr lang="bn-BD" sz="2800" b="1" dirty="0"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</a:rPr>
                  <a:t> </a:t>
                </a:r>
                <a:endParaRPr lang="en-US" sz="2400" b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53" y="2070087"/>
                <a:ext cx="9049247" cy="4809522"/>
              </a:xfrm>
              <a:prstGeom prst="rect">
                <a:avLst/>
              </a:prstGeom>
              <a:blipFill rotWithShape="0">
                <a:blip r:embed="rId4"/>
                <a:stretch>
                  <a:fillRect l="-141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4"/>
            <a:ext cx="8458200" cy="682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6018" y="2819400"/>
            <a:ext cx="8464217" cy="19038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524000"/>
            <a:ext cx="37338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as-IN" sz="5400" b="1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2400" y="3200400"/>
                <a:ext cx="8077200" cy="1088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𝟗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bn-BD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ea typeface="Times New Roman" panose="02020603050405020304" pitchFamily="18" charset="0"/>
                  </a:rPr>
                  <a:t> সমীকরণের সমাধান কর এবং এর নিশ্চায়কের  ধরণ ও প্রকৃতি নির্ণয় কর </a:t>
                </a:r>
                <a:r>
                  <a:rPr lang="bn-BD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।</a:t>
                </a:r>
                <a:r>
                  <a:rPr lang="bn-BD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ea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00400"/>
                <a:ext cx="8077200" cy="1088375"/>
              </a:xfrm>
              <a:prstGeom prst="rect">
                <a:avLst/>
              </a:prstGeom>
              <a:blipFill rotWithShape="0">
                <a:blip r:embed="rId3"/>
                <a:stretch>
                  <a:fillRect t="-12291" b="-19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1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19200"/>
            <a:ext cx="49530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b="1" kern="1400" spc="7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0" y="2838646"/>
                <a:ext cx="9144000" cy="709233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bn-BD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bn-BD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bn-BD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n-BD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bn-BD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bn-BD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bn-BD" sz="3200" b="1" dirty="0">
                    <a:solidFill>
                      <a:srgbClr val="FFFF00"/>
                    </a:solidFill>
                  </a:rPr>
                  <a:t>সমীকরণ হতে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200" b="1" dirty="0" smtClean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</a:rPr>
                  <a:t>এর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</a:rPr>
                  <a:t>মান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</a:rPr>
                  <a:t>বের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</a:rPr>
                  <a:t>কর</a:t>
                </a:r>
                <a:r>
                  <a:rPr lang="bn-BD" sz="32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38646"/>
                <a:ext cx="9144000" cy="709233"/>
              </a:xfrm>
              <a:prstGeom prst="rect">
                <a:avLst/>
              </a:prstGeom>
              <a:blipFill rotWithShape="0">
                <a:blip r:embed="rId3"/>
                <a:stretch>
                  <a:fillRect b="-27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3788425"/>
                <a:ext cx="9144000" cy="108837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bn-BD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bn-BD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bn-BD" sz="32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bn-BD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ea typeface="Times New Roman" panose="02020603050405020304" pitchFamily="18" charset="0"/>
                  </a:rPr>
                  <a:t>সমীকরণের নিশ্চায়কের  </a:t>
                </a:r>
                <a:r>
                  <a:rPr lang="bn-BD" sz="32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Times New Roman" panose="02020603050405020304" pitchFamily="18" charset="0"/>
                  </a:rPr>
                  <a:t>ধরণ ও প্রকৃতি নির্ণয় কর </a:t>
                </a:r>
                <a:r>
                  <a:rPr lang="bn-BD" sz="32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।</a:t>
                </a:r>
                <a:r>
                  <a:rPr lang="bn-BD" sz="32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88425"/>
                <a:ext cx="9144000" cy="1088375"/>
              </a:xfrm>
              <a:prstGeom prst="rect">
                <a:avLst/>
              </a:prstGeom>
              <a:blipFill rotWithShape="0">
                <a:blip r:embed="rId4"/>
                <a:stretch>
                  <a:fillRect l="-1461" t="-10270" r="-1129" b="-17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802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8793480" y="6355080"/>
            <a:ext cx="274320" cy="27432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8458200" y="5958840"/>
            <a:ext cx="365760" cy="36576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8458200" y="6477000"/>
            <a:ext cx="182880" cy="18288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2362200"/>
            <a:ext cx="7239000" cy="3200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00200" y="861333"/>
            <a:ext cx="5108516" cy="1348467"/>
          </a:xfrm>
          <a:prstGeom prst="horizontalScroll">
            <a:avLst>
              <a:gd name="adj" fmla="val 1487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4">
                <a:shade val="40000"/>
                <a:satMod val="15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5400" b="1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560" y="2435800"/>
            <a:ext cx="5303520" cy="6479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601" y="3321233"/>
            <a:ext cx="3467101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r="8554" b="2589"/>
          <a:stretch/>
        </p:blipFill>
        <p:spPr bwMode="auto">
          <a:xfrm>
            <a:off x="4334301" y="0"/>
            <a:ext cx="48096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791200"/>
            <a:ext cx="9144000" cy="1101436"/>
          </a:xfrm>
          <a:prstGeom prst="rect">
            <a:avLst/>
          </a:prstGeom>
          <a:solidFill>
            <a:srgbClr val="7030A0"/>
          </a:solidFill>
          <a:ln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defRPr/>
            </a:pPr>
            <a:r>
              <a:rPr lang="bn-BD" sz="6000" b="1" spc="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b="1" spc="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spc="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898901" cy="2530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0" y="3717816"/>
            <a:ext cx="4286250" cy="245438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  <a:endParaRPr lang="en-US" sz="2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 অষ্টম  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মুনাফা  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  </a:t>
            </a:r>
            <a:endParaRPr lang="bn-BD" sz="2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" y="0"/>
            <a:ext cx="8443175" cy="6172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0" y="3717816"/>
            <a:ext cx="3886200" cy="24543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u="sng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bn-BD" sz="24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মুঃ পাবলু পারভেজ </a:t>
            </a:r>
          </a:p>
          <a:p>
            <a:pPr algn="ctr"/>
            <a:r>
              <a:rPr lang="bn-BD" sz="24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4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ডনোভান সরকারি বালিকা উচ্চ </a:t>
            </a:r>
            <a:r>
              <a:rPr lang="bn-BD" sz="2400" b="1" kern="0" spc="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বিদ্যালয়, মাদারীপুর</a:t>
            </a:r>
            <a:r>
              <a:rPr lang="bn-BD" sz="24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2743200"/>
            <a:ext cx="3695700" cy="7620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spc="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00" y="0"/>
            <a:ext cx="3684000" cy="2530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" y="0"/>
            <a:ext cx="40386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15025" y="3717816"/>
            <a:ext cx="4286250" cy="245438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উচ্চতর গণিত </a:t>
            </a:r>
            <a:endParaRPr lang="en-US" sz="2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 নবম 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দ্বিঘাত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পঞ্চম </a:t>
            </a: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24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1"/>
            <a:ext cx="9144000" cy="6850039"/>
          </a:xfrm>
          <a:prstGeom prst="rect">
            <a:avLst/>
          </a:prstGeom>
        </p:spPr>
      </p:pic>
      <p:pic>
        <p:nvPicPr>
          <p:cNvPr id="8" name="Picture 4" descr="26 Different Types of Equ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035"/>
            <a:ext cx="3962400" cy="2620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1984612" y="0"/>
            <a:ext cx="5025788" cy="6205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করঃ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6091117"/>
            <a:ext cx="7162800" cy="70447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ছবিগুলোর মাধ্যমে কী দেখতে পাচ্ছি?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কোনো সমীকরণে নিশ্চায়ক কী নির্দেশ করে? - Qu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75" y="3612110"/>
            <a:ext cx="47244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6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76400" y="2209800"/>
            <a:ext cx="5638800" cy="327659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দ্বিঘাত সমীকরণের সমাধান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48" y="14006"/>
            <a:ext cx="4024952" cy="7272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spc="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endParaRPr lang="en-US" sz="4000" b="1" spc="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3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666" b="3333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-17172"/>
            <a:ext cx="4495799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u="sng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6477000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- -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bn-BD" sz="28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এক চলক বিশিষ্ট সমীকরণ কী তা বলতে </a:t>
            </a:r>
            <a:r>
              <a:rPr lang="en-US" sz="28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bn-BD" sz="28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দ্বিঘাত সমীকরণের সমাধান </a:t>
            </a:r>
            <a:r>
              <a:rPr lang="en-US" sz="28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bn-BD" sz="28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নিশ্চায়কের সূত্র বলতে পারবে এবং নিশ্চায়কের ধরণ ও প্রকৃতি ব্যাখ্যা করতে পারবে। </a:t>
            </a:r>
            <a:endParaRPr lang="en-US" sz="2800" b="1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869713" y="1445209"/>
                <a:ext cx="5404573" cy="721801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𝒂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𝒃𝒙</m:t>
                      </m:r>
                      <m:r>
                        <a:rPr lang="en-US" sz="4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𝒄</m:t>
                      </m:r>
                      <m:r>
                        <a:rPr lang="en-US" sz="4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𝟎</m:t>
                      </m:r>
                    </m:oMath>
                  </m:oMathPara>
                </a14:m>
                <a:endParaRPr lang="en-US" sz="4000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713" y="1445209"/>
                <a:ext cx="5404573" cy="721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81000" y="2724593"/>
                <a:ext cx="8001000" cy="3648371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bn-BD" sz="3200" dirty="0" smtClean="0"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ea typeface="Calibri" panose="020F0502020204030204" pitchFamily="34" charset="0"/>
                    <a:cs typeface="NikoshBAN" panose="02000000000000000000" pitchFamily="2" charset="0"/>
                  </a:rPr>
                  <a:t>ইহা এক </a:t>
                </a:r>
                <a:r>
                  <a:rPr lang="bn-BD" sz="3200" b="1" dirty="0">
                    <a:ea typeface="Calibri" panose="020F0502020204030204" pitchFamily="34" charset="0"/>
                    <a:cs typeface="NikoshBAN" panose="02000000000000000000" pitchFamily="2" charset="0"/>
                  </a:rPr>
                  <a:t>চলক বিশিষ্ট দ্বিঘাত </a:t>
                </a:r>
                <a:r>
                  <a:rPr lang="bn-BD" sz="3200" b="1" dirty="0" smtClean="0">
                    <a:ea typeface="Calibri" panose="020F0502020204030204" pitchFamily="34" charset="0"/>
                    <a:cs typeface="NikoshBAN" panose="02000000000000000000" pitchFamily="2" charset="0"/>
                  </a:rPr>
                  <a:t>সমীকরণ। </a:t>
                </a:r>
              </a:p>
              <a:p>
                <a:pPr lvl="1"/>
                <a:r>
                  <a:rPr lang="bn-BD" sz="3200" b="1" dirty="0" smtClean="0"/>
                  <a:t>এখানে</a:t>
                </a:r>
                <a:r>
                  <a:rPr lang="bn-BD" sz="3200" b="1" dirty="0" smtClean="0"/>
                  <a:t>	</a:t>
                </a:r>
                <a:endParaRPr lang="bn-BD" sz="3200" b="1" dirty="0" smtClean="0"/>
              </a:p>
              <a:p>
                <a:pPr marL="1828800" lvl="3" indent="-4572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bn-BD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r>
                  <a:rPr lang="bn-BD" sz="3200" b="1" dirty="0"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cs typeface="NikoshBAN" panose="02000000000000000000" pitchFamily="2" charset="0"/>
                  </a:rPr>
                  <a:t>হলো একটি চলক </a:t>
                </a:r>
                <a:endParaRPr lang="bn-BD" sz="3200" b="1" dirty="0" smtClean="0"/>
              </a:p>
              <a:p>
                <a:pPr marL="1828800" lvl="3" indent="-4572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r>
                  <a:rPr lang="bn-BD" sz="3200" b="1" dirty="0" smtClean="0">
                    <a:cs typeface="NikoshBAN" panose="02000000000000000000" pitchFamily="2" charset="0"/>
                  </a:rPr>
                  <a:t> হলো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3200" b="1" dirty="0" smtClean="0">
                    <a:cs typeface="NikoshBAN" panose="02000000000000000000" pitchFamily="2" charset="0"/>
                  </a:rPr>
                  <a:t> এর সহগ</a:t>
                </a:r>
              </a:p>
              <a:p>
                <a:pPr marL="1828800" lvl="3" indent="-4572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𝒃</m:t>
                    </m:r>
                  </m:oMath>
                </a14:m>
                <a:r>
                  <a:rPr lang="bn-BD" sz="3200" b="1" dirty="0" smtClean="0">
                    <a:cs typeface="NikoshBAN" panose="02000000000000000000" pitchFamily="2" charset="0"/>
                  </a:rPr>
                  <a:t> </a:t>
                </a:r>
                <a:r>
                  <a:rPr lang="bn-BD" sz="3200" b="1" dirty="0">
                    <a:cs typeface="NikoshBAN" panose="02000000000000000000" pitchFamily="2" charset="0"/>
                  </a:rPr>
                  <a:t>হলো</a:t>
                </a:r>
                <a:r>
                  <a:rPr lang="bn-BD" sz="3200" b="1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r>
                  <a:rPr lang="bn-BD" sz="3200" b="1" dirty="0" smtClean="0">
                    <a:cs typeface="NikoshBAN" panose="02000000000000000000" pitchFamily="2" charset="0"/>
                  </a:rPr>
                  <a:t> </a:t>
                </a:r>
                <a:r>
                  <a:rPr lang="bn-BD" sz="3200" b="1" dirty="0">
                    <a:cs typeface="NikoshBAN" panose="02000000000000000000" pitchFamily="2" charset="0"/>
                  </a:rPr>
                  <a:t>এর </a:t>
                </a:r>
                <a:r>
                  <a:rPr lang="bn-BD" sz="3200" b="1" dirty="0" smtClean="0">
                    <a:cs typeface="NikoshBAN" panose="02000000000000000000" pitchFamily="2" charset="0"/>
                  </a:rPr>
                  <a:t>সহগ</a:t>
                </a:r>
              </a:p>
              <a:p>
                <a:pPr marL="1828800" lvl="3" indent="-4572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𝒄</m:t>
                    </m:r>
                  </m:oMath>
                </a14:m>
                <a:r>
                  <a:rPr lang="bn-BD" sz="3200" b="1" dirty="0" smtClean="0">
                    <a:cs typeface="NikoshBAN" panose="02000000000000000000" pitchFamily="2" charset="0"/>
                  </a:rPr>
                  <a:t> হলো ধ্রুবক </a:t>
                </a:r>
                <a:endParaRPr lang="bn-BD" sz="3200" b="1" dirty="0">
                  <a:cs typeface="NikoshBAN" panose="02000000000000000000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bn-BD" sz="3200" b="1" dirty="0" smtClean="0">
                    <a:ea typeface="Calibri" panose="020F0502020204030204" pitchFamily="34" charset="0"/>
                    <a:cs typeface="NikoshBAN" panose="02000000000000000000" pitchFamily="2" charset="0"/>
                  </a:rPr>
                  <a:t>দ্বিঘাত </a:t>
                </a:r>
                <a:r>
                  <a:rPr lang="bn-BD" sz="3200" b="1" dirty="0" smtClean="0">
                    <a:ea typeface="Calibri" panose="020F0502020204030204" pitchFamily="34" charset="0"/>
                    <a:cs typeface="NikoshBAN" panose="02000000000000000000" pitchFamily="2" charset="0"/>
                  </a:rPr>
                  <a:t>সমীকরণের মূল </a:t>
                </a:r>
                <a14:m>
                  <m:oMath xmlns:m="http://schemas.openxmlformats.org/officeDocument/2006/math">
                    <m:r>
                      <a:rPr lang="bn-BD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bn-BD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200" b="1" dirty="0" smtClean="0">
                    <a:ea typeface="Calibri" panose="020F0502020204030204" pitchFamily="34" charset="0"/>
                    <a:cs typeface="NikoshBAN" panose="02000000000000000000" pitchFamily="2" charset="0"/>
                  </a:rPr>
                  <a:t>টি</a:t>
                </a:r>
                <a:endParaRPr lang="bn-BD" sz="3200" b="1" dirty="0"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24593"/>
                <a:ext cx="8001000" cy="3648371"/>
              </a:xfrm>
              <a:prstGeom prst="rect">
                <a:avLst/>
              </a:prstGeom>
              <a:blipFill rotWithShape="0">
                <a:blip r:embed="rId5"/>
                <a:stretch>
                  <a:fillRect l="-1440" t="-1653" b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89105"/>
            <a:ext cx="9144000" cy="120032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দ্বিঘাত সমীকরণ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 হল দুই মাত্রার বহুপদী সমীকরণ যার সাধারণ রূপ: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9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8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88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3994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0" y="291778"/>
            <a:ext cx="3824288" cy="851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0" y="3239608"/>
                <a:ext cx="7544270" cy="154907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b="1" dirty="0"/>
                  <a:t> </a:t>
                </a:r>
                <a:r>
                  <a:rPr lang="bn-BD" sz="3600" b="1" dirty="0" smtClean="0"/>
                  <a:t>সমীকরণ </a:t>
                </a:r>
                <a:r>
                  <a:rPr lang="bn-BD" sz="3600" b="1" dirty="0" smtClean="0"/>
                  <a:t>হতে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/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600" b="1" dirty="0"/>
                  <a:t> </a:t>
                </a:r>
                <a:r>
                  <a:rPr lang="en-US" sz="3600" b="1" dirty="0" err="1"/>
                  <a:t>এর</a:t>
                </a:r>
                <a:r>
                  <a:rPr lang="en-US" sz="3600" b="1" dirty="0"/>
                  <a:t> </a:t>
                </a:r>
                <a:r>
                  <a:rPr lang="en-US" sz="3600" b="1" dirty="0" err="1"/>
                  <a:t>মান</a:t>
                </a:r>
                <a:r>
                  <a:rPr lang="en-US" sz="3600" b="1" dirty="0"/>
                  <a:t> </a:t>
                </a:r>
                <a:r>
                  <a:rPr lang="en-US" sz="3600" b="1" dirty="0" err="1"/>
                  <a:t>বের</a:t>
                </a:r>
                <a:r>
                  <a:rPr lang="en-US" sz="3600" b="1" dirty="0"/>
                  <a:t> </a:t>
                </a:r>
                <a:r>
                  <a:rPr lang="en-US" sz="3600" b="1" dirty="0" err="1" smtClean="0"/>
                  <a:t>কর</a:t>
                </a: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39608"/>
                <a:ext cx="7544270" cy="1549078"/>
              </a:xfrm>
              <a:prstGeom prst="rect">
                <a:avLst/>
              </a:prstGeom>
              <a:blipFill rotWithShape="0">
                <a:blip r:embed="rId3"/>
                <a:stretch>
                  <a:fillRect l="-2005" r="-1043" b="-12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35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4" y="0"/>
            <a:ext cx="9167884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667000" y="838200"/>
                <a:ext cx="6477000" cy="601980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𝒂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𝒃𝒙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𝒄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𝟎</m:t>
                      </m:r>
                    </m:oMath>
                  </m:oMathPara>
                </a14:m>
                <a:endParaRPr lang="bn-BD" sz="2400" b="1" dirty="0" smtClean="0"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400" b="1" dirty="0" smtClean="0">
                    <a:latin typeface="NikoshBAN" panose="02000000000000000000" pitchFamily="2" charset="0"/>
                    <a:ea typeface="Times New Roman" panose="02020603050405020304" pitchFamily="18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bn-BD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𝒃𝒙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𝒄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bn-BD" sz="2400" b="1" dirty="0" smtClean="0"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r>
                  <a:rPr lang="bn-BD" sz="24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bn-BD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𝒂𝒙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num>
                      <m:den>
                        <m: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sz="2400" b="1" dirty="0"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(</m:t>
                    </m:r>
                    <m:f>
                      <m:fPr>
                        <m:ctrlP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num>
                      <m:den>
                        <m: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(</m:t>
                    </m:r>
                    <m:f>
                      <m:fPr>
                        <m:ctrlP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num>
                      <m:den>
                        <m: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𝒂𝒄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bn-BD" sz="2400" b="1" dirty="0" smtClean="0">
                  <a:cs typeface="NikoshBAN" panose="02000000000000000000" pitchFamily="2" charset="0"/>
                </a:endParaRPr>
              </a:p>
              <a:p>
                <a:r>
                  <a:rPr lang="bn-BD" sz="24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bn-BD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bn-BD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bn-BD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bn-BD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𝒂𝒄</m:t>
                    </m:r>
                  </m:oMath>
                </a14:m>
                <a:endParaRPr lang="bn-BD" sz="2400" b="1" dirty="0" smtClean="0"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r>
                  <a:rPr lang="bn-BD" sz="24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bn-BD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bn-BD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𝒂𝒄</m:t>
                        </m:r>
                      </m:num>
                      <m:den>
                        <m: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</m:oMath>
                </a14:m>
                <a:endParaRPr lang="bn-BD" sz="2400" b="1" dirty="0" smtClean="0"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r>
                  <a:rPr lang="bn-BD" sz="24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num>
                      <m:den>
                        <m: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bn-BD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bn-BD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BD" sz="24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bn-BD" sz="24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bn-BD" sz="24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𝒂𝒄</m:t>
                            </m:r>
                          </m:num>
                          <m:den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endParaRPr lang="bn-BD" sz="2400" b="1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24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bn-BD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bn-BD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=−</m:t>
                    </m:r>
                    <m:f>
                      <m:fPr>
                        <m:ctrlP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num>
                      <m:den>
                        <m: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bn-BD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bn-BD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BD" sz="24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bn-BD" sz="24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bn-BD" sz="24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𝒂𝒄</m:t>
                            </m:r>
                          </m:num>
                          <m:den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endParaRPr lang="bn-BD" sz="2400" b="1" dirty="0" smtClean="0"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r>
                  <a:rPr lang="bn-BD" sz="24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bn-BD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bn-BD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bn-BD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bn-BD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bn-BD" sz="24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bn-BD" sz="24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bn-BD" sz="24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bn-BD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𝒂𝒄</m:t>
                            </m:r>
                          </m:e>
                        </m:rad>
                      </m:num>
                      <m:den>
                        <m:r>
                          <a:rPr lang="bn-BD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bn-BD" sz="2400" b="1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𝒙</m:t>
                      </m:r>
                      <m:r>
                        <a:rPr lang="bn-BD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bn-BD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bn-BD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  <m:r>
                            <a:rPr lang="bn-B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bn-BD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bn-BD" sz="2400" b="1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BD" sz="2400" b="1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bn-BD" sz="2400" b="1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bn-BD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  <m:r>
                                <a:rPr lang="bn-BD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𝒂𝒄</m:t>
                              </m:r>
                            </m:e>
                          </m:rad>
                        </m:num>
                        <m:den>
                          <m:r>
                            <a:rPr lang="bn-BD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NikoshBAN" panose="02000000000000000000" pitchFamily="2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b="1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	নিশ্চায়ক </a:t>
                </a:r>
                <a14:m>
                  <m:oMath xmlns:m="http://schemas.openxmlformats.org/officeDocument/2006/math">
                    <m:r>
                      <a:rPr lang="bn-BD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bn-BD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bn-BD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bn-BD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𝒂𝒄</m:t>
                    </m:r>
                  </m:oMath>
                </a14:m>
                <a:endParaRPr lang="bn-BD" sz="2400" b="1" dirty="0"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838200"/>
                <a:ext cx="6477000" cy="6019800"/>
              </a:xfrm>
              <a:prstGeom prst="rect">
                <a:avLst/>
              </a:prstGeom>
              <a:blipFill rotWithShape="0">
                <a:blip r:embed="rId3"/>
                <a:stretch>
                  <a:fillRect l="-1123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905000" y="0"/>
                <a:ext cx="7239000" cy="8382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𝒂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𝒃𝒙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𝒄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bn-BD" sz="32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32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সমাধান</m:t>
                    </m:r>
                  </m:oMath>
                </a14:m>
                <a:r>
                  <a:rPr lang="en-US" sz="2800" b="1" dirty="0" smtClean="0">
                    <a:latin typeface="NikoshBAN" panose="02000000000000000000" pitchFamily="2" charset="0"/>
                    <a:ea typeface="Times New Roman" panose="02020603050405020304" pitchFamily="18" charset="0"/>
                  </a:rPr>
                  <a:t> </a:t>
                </a:r>
                <a:endParaRPr lang="en-US" sz="2800" b="1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0"/>
                <a:ext cx="7239000" cy="838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22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2478</TotalTime>
  <Words>131</Words>
  <Application>Microsoft Office PowerPoint</Application>
  <PresentationFormat>On-screen Show (4:3)</PresentationFormat>
  <Paragraphs>75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Nikosh</vt:lpstr>
      <vt:lpstr>NikoshBAN</vt:lpstr>
      <vt:lpstr>Shonar Bangla</vt:lpstr>
      <vt:lpstr>Times New Roman</vt:lpstr>
      <vt:lpstr>Vrinda</vt:lpstr>
      <vt:lpstr>Wingdings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808</cp:revision>
  <dcterms:created xsi:type="dcterms:W3CDTF">2020-09-29T11:07:56Z</dcterms:created>
  <dcterms:modified xsi:type="dcterms:W3CDTF">2021-01-01T12:34:14Z</dcterms:modified>
</cp:coreProperties>
</file>