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60" r:id="rId4"/>
    <p:sldId id="262" r:id="rId5"/>
    <p:sldId id="259" r:id="rId6"/>
    <p:sldId id="261" r:id="rId7"/>
    <p:sldId id="264" r:id="rId8"/>
    <p:sldId id="263" r:id="rId9"/>
    <p:sldId id="265" r:id="rId10"/>
    <p:sldId id="267" r:id="rId11"/>
    <p:sldId id="268" r:id="rId12"/>
    <p:sldId id="266" r:id="rId13"/>
    <p:sldId id="269" r:id="rId14"/>
    <p:sldId id="270" r:id="rId15"/>
    <p:sldId id="271" r:id="rId16"/>
    <p:sldId id="272" r:id="rId17"/>
    <p:sldId id="273" r:id="rId18"/>
    <p:sldId id="274" r:id="rId19"/>
    <p:sldId id="275" r:id="rId20"/>
    <p:sldId id="285" r:id="rId21"/>
    <p:sldId id="286" r:id="rId22"/>
    <p:sldId id="276" r:id="rId23"/>
    <p:sldId id="277" r:id="rId24"/>
    <p:sldId id="287" r:id="rId25"/>
    <p:sldId id="288" r:id="rId26"/>
    <p:sldId id="278" r:id="rId27"/>
    <p:sldId id="279" r:id="rId28"/>
    <p:sldId id="280" r:id="rId29"/>
    <p:sldId id="281" r:id="rId30"/>
    <p:sldId id="284" r:id="rId31"/>
    <p:sldId id="283"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A03C62-330F-4EC3-91D5-07250631F7E3}" type="datetimeFigureOut">
              <a:rPr lang="en-US" smtClean="0"/>
              <a:pPr/>
              <a:t>12/4/2020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E02EC-2C63-4708-A4F7-4A51395CCA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EA6C01-2BC4-47A4-89FE-B181AD6F2674}"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A6C01-2BC4-47A4-89FE-B181AD6F2674}"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A6C01-2BC4-47A4-89FE-B181AD6F2674}"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A6C01-2BC4-47A4-89FE-B181AD6F2674}"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EA6C01-2BC4-47A4-89FE-B181AD6F2674}"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EA6C01-2BC4-47A4-89FE-B181AD6F2674}"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EA6C01-2BC4-47A4-89FE-B181AD6F2674}" type="datetimeFigureOut">
              <a:rPr lang="en-US" smtClean="0"/>
              <a:pPr/>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EA6C01-2BC4-47A4-89FE-B181AD6F2674}" type="datetimeFigureOut">
              <a:rPr lang="en-US" smtClean="0"/>
              <a:pPr/>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A6C01-2BC4-47A4-89FE-B181AD6F2674}" type="datetimeFigureOut">
              <a:rPr lang="en-US" smtClean="0"/>
              <a:pPr/>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EA6C01-2BC4-47A4-89FE-B181AD6F2674}"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EA6C01-2BC4-47A4-89FE-B181AD6F2674}"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84FCF-6E31-401E-8C40-673F58F9C1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A6C01-2BC4-47A4-89FE-B181AD6F2674}" type="datetimeFigureOut">
              <a:rPr lang="en-US" smtClean="0"/>
              <a:pPr/>
              <a:t>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84FCF-6E31-401E-8C40-673F58F9C1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hyperlink" Target="mailto:shakhawath747@gamil.com" TargetMode="Externa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14400"/>
          </a:xfrm>
          <a:prstGeom prst="rect">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dirty="0" err="1" smtClean="0"/>
              <a:t>আজকের</a:t>
            </a:r>
            <a:r>
              <a:rPr lang="en-US" sz="3600" dirty="0" smtClean="0"/>
              <a:t> </a:t>
            </a:r>
            <a:r>
              <a:rPr lang="en-US" sz="3600" dirty="0" err="1" smtClean="0"/>
              <a:t>ক্লাসে</a:t>
            </a:r>
            <a:r>
              <a:rPr lang="en-US" sz="3600" dirty="0" smtClean="0"/>
              <a:t> </a:t>
            </a:r>
            <a:r>
              <a:rPr lang="en-US" sz="3600" dirty="0" err="1" smtClean="0"/>
              <a:t>সবাইকে</a:t>
            </a:r>
            <a:r>
              <a:rPr lang="en-US" sz="3600" dirty="0" smtClean="0"/>
              <a:t> </a:t>
            </a:r>
            <a:endParaRPr lang="en-US" sz="3600"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5105400"/>
            <a:ext cx="4648200" cy="1752600"/>
          </a:xfrm>
          <a:prstGeom prst="rect">
            <a:avLst/>
          </a:prstGeom>
          <a:noFill/>
        </p:spPr>
      </p:pic>
      <p:pic>
        <p:nvPicPr>
          <p:cNvPr id="1028" name="Picture 4" descr="C:\Users\sagor khan\Downloads\a130.jpg"/>
          <p:cNvPicPr>
            <a:picLocks noChangeAspect="1" noChangeArrowheads="1"/>
          </p:cNvPicPr>
          <p:nvPr/>
        </p:nvPicPr>
        <p:blipFill>
          <a:blip r:embed="rId2"/>
          <a:srcRect/>
          <a:stretch>
            <a:fillRect/>
          </a:stretch>
        </p:blipFill>
        <p:spPr bwMode="auto">
          <a:xfrm flipH="1">
            <a:off x="4343400" y="4953000"/>
            <a:ext cx="4800600" cy="1905000"/>
          </a:xfrm>
          <a:prstGeom prst="rect">
            <a:avLst/>
          </a:prstGeom>
          <a:noFill/>
        </p:spPr>
      </p:pic>
      <p:pic>
        <p:nvPicPr>
          <p:cNvPr id="1029" name="Picture 5" descr="C:\Users\sagor khan\Downloads\a119.jpg"/>
          <p:cNvPicPr>
            <a:picLocks noChangeAspect="1" noChangeArrowheads="1"/>
          </p:cNvPicPr>
          <p:nvPr/>
        </p:nvPicPr>
        <p:blipFill>
          <a:blip r:embed="rId3"/>
          <a:srcRect/>
          <a:stretch>
            <a:fillRect/>
          </a:stretch>
        </p:blipFill>
        <p:spPr bwMode="auto">
          <a:xfrm>
            <a:off x="0" y="1066800"/>
            <a:ext cx="2324100" cy="1971675"/>
          </a:xfrm>
          <a:prstGeom prst="rect">
            <a:avLst/>
          </a:prstGeom>
          <a:noFill/>
        </p:spPr>
      </p:pic>
      <p:pic>
        <p:nvPicPr>
          <p:cNvPr id="1030" name="Picture 6" descr="C:\Users\sagor khan\Downloads\a119.jpg"/>
          <p:cNvPicPr>
            <a:picLocks noChangeAspect="1" noChangeArrowheads="1"/>
          </p:cNvPicPr>
          <p:nvPr/>
        </p:nvPicPr>
        <p:blipFill>
          <a:blip r:embed="rId3"/>
          <a:srcRect/>
          <a:stretch>
            <a:fillRect/>
          </a:stretch>
        </p:blipFill>
        <p:spPr bwMode="auto">
          <a:xfrm>
            <a:off x="6819900" y="990600"/>
            <a:ext cx="2324100" cy="1971675"/>
          </a:xfrm>
          <a:prstGeom prst="rect">
            <a:avLst/>
          </a:prstGeom>
          <a:noFill/>
        </p:spPr>
      </p:pic>
      <p:pic>
        <p:nvPicPr>
          <p:cNvPr id="1031" name="Picture 7" descr="C:\Users\sagor khan\Downloads\a193.jpg"/>
          <p:cNvPicPr>
            <a:picLocks noChangeAspect="1" noChangeArrowheads="1"/>
          </p:cNvPicPr>
          <p:nvPr/>
        </p:nvPicPr>
        <p:blipFill>
          <a:blip r:embed="rId4"/>
          <a:srcRect/>
          <a:stretch>
            <a:fillRect/>
          </a:stretch>
        </p:blipFill>
        <p:spPr bwMode="auto">
          <a:xfrm>
            <a:off x="3200400" y="1371600"/>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2" name="Picture 8" descr="C:\Users\sagor khan\Downloads\a193.jpg"/>
          <p:cNvPicPr>
            <a:picLocks noChangeAspect="1" noChangeArrowheads="1"/>
          </p:cNvPicPr>
          <p:nvPr/>
        </p:nvPicPr>
        <p:blipFill>
          <a:blip r:embed="rId4"/>
          <a:srcRect/>
          <a:stretch>
            <a:fillRect/>
          </a:stretch>
        </p:blipFill>
        <p:spPr bwMode="auto">
          <a:xfrm>
            <a:off x="457200" y="3276600"/>
            <a:ext cx="2466975" cy="184785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pic>
        <p:nvPicPr>
          <p:cNvPr id="1033" name="Picture 9" descr="C:\Users\sagor khan\Downloads\a193.jpg"/>
          <p:cNvPicPr>
            <a:picLocks noChangeAspect="1" noChangeArrowheads="1"/>
          </p:cNvPicPr>
          <p:nvPr/>
        </p:nvPicPr>
        <p:blipFill>
          <a:blip r:embed="rId4"/>
          <a:srcRect/>
          <a:stretch>
            <a:fillRect/>
          </a:stretch>
        </p:blipFill>
        <p:spPr bwMode="auto">
          <a:xfrm>
            <a:off x="3581400" y="4419600"/>
            <a:ext cx="2466975" cy="184785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pic>
        <p:nvPicPr>
          <p:cNvPr id="1034" name="Picture 10" descr="C:\Users\sagor khan\Downloads\a193.jpg"/>
          <p:cNvPicPr>
            <a:picLocks noChangeAspect="1" noChangeArrowheads="1"/>
          </p:cNvPicPr>
          <p:nvPr/>
        </p:nvPicPr>
        <p:blipFill>
          <a:blip r:embed="rId4"/>
          <a:srcRect/>
          <a:stretch>
            <a:fillRect/>
          </a:stretch>
        </p:blipFill>
        <p:spPr bwMode="auto">
          <a:xfrm>
            <a:off x="6248400" y="3048000"/>
            <a:ext cx="2466975" cy="184785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12" name="TextBox 11"/>
          <p:cNvSpPr txBox="1"/>
          <p:nvPr/>
        </p:nvSpPr>
        <p:spPr>
          <a:xfrm>
            <a:off x="3657600" y="1676400"/>
            <a:ext cx="1143000" cy="1323439"/>
          </a:xfrm>
          <a:prstGeom prst="rect">
            <a:avLst/>
          </a:prstGeom>
          <a:noFill/>
        </p:spPr>
        <p:txBody>
          <a:bodyPr wrap="square" rtlCol="0">
            <a:spAutoFit/>
          </a:bodyPr>
          <a:lstStyle/>
          <a:p>
            <a:r>
              <a:rPr lang="bn-IN" sz="8000" dirty="0" smtClean="0">
                <a:solidFill>
                  <a:srgbClr val="FFFF00"/>
                </a:solidFill>
              </a:rPr>
              <a:t>স্বা</a:t>
            </a:r>
            <a:endParaRPr lang="en-US" sz="8000" dirty="0">
              <a:solidFill>
                <a:srgbClr val="FFFF00"/>
              </a:solidFill>
            </a:endParaRPr>
          </a:p>
        </p:txBody>
      </p:sp>
      <p:sp>
        <p:nvSpPr>
          <p:cNvPr id="13" name="TextBox 12"/>
          <p:cNvSpPr txBox="1"/>
          <p:nvPr/>
        </p:nvSpPr>
        <p:spPr>
          <a:xfrm>
            <a:off x="914400" y="3505200"/>
            <a:ext cx="1295400" cy="1323439"/>
          </a:xfrm>
          <a:prstGeom prst="rect">
            <a:avLst/>
          </a:prstGeom>
          <a:noFill/>
        </p:spPr>
        <p:txBody>
          <a:bodyPr wrap="square" rtlCol="0">
            <a:spAutoFit/>
          </a:bodyPr>
          <a:lstStyle/>
          <a:p>
            <a:r>
              <a:rPr lang="bn-IN" sz="8000" dirty="0" smtClean="0">
                <a:solidFill>
                  <a:srgbClr val="FF0000"/>
                </a:solidFill>
              </a:rPr>
              <a:t>গ </a:t>
            </a:r>
            <a:endParaRPr lang="en-US" sz="8000" dirty="0">
              <a:solidFill>
                <a:srgbClr val="FF0000"/>
              </a:solidFill>
            </a:endParaRPr>
          </a:p>
        </p:txBody>
      </p:sp>
      <p:sp>
        <p:nvSpPr>
          <p:cNvPr id="14" name="TextBox 13"/>
          <p:cNvSpPr txBox="1"/>
          <p:nvPr/>
        </p:nvSpPr>
        <p:spPr>
          <a:xfrm>
            <a:off x="4114800" y="4724400"/>
            <a:ext cx="1066800" cy="1323439"/>
          </a:xfrm>
          <a:prstGeom prst="rect">
            <a:avLst/>
          </a:prstGeom>
          <a:noFill/>
        </p:spPr>
        <p:txBody>
          <a:bodyPr wrap="square" rtlCol="0">
            <a:spAutoFit/>
          </a:bodyPr>
          <a:lstStyle/>
          <a:p>
            <a:r>
              <a:rPr lang="bn-IN" sz="8000" dirty="0" smtClean="0">
                <a:solidFill>
                  <a:srgbClr val="FF0000"/>
                </a:solidFill>
              </a:rPr>
              <a:t>ত</a:t>
            </a:r>
            <a:r>
              <a:rPr lang="bn-IN" sz="8000" dirty="0" smtClean="0"/>
              <a:t> </a:t>
            </a:r>
            <a:endParaRPr lang="en-US" sz="8000" dirty="0"/>
          </a:p>
        </p:txBody>
      </p:sp>
      <p:sp>
        <p:nvSpPr>
          <p:cNvPr id="15" name="TextBox 14"/>
          <p:cNvSpPr txBox="1"/>
          <p:nvPr/>
        </p:nvSpPr>
        <p:spPr>
          <a:xfrm>
            <a:off x="6781800" y="3429000"/>
            <a:ext cx="1295400" cy="1323439"/>
          </a:xfrm>
          <a:prstGeom prst="rect">
            <a:avLst/>
          </a:prstGeom>
          <a:noFill/>
        </p:spPr>
        <p:txBody>
          <a:bodyPr wrap="square" rtlCol="0">
            <a:spAutoFit/>
          </a:bodyPr>
          <a:lstStyle/>
          <a:p>
            <a:r>
              <a:rPr lang="bn-IN" sz="8000" dirty="0" smtClean="0">
                <a:solidFill>
                  <a:srgbClr val="FFFF00"/>
                </a:solidFill>
              </a:rPr>
              <a:t>ম</a:t>
            </a:r>
            <a:endParaRPr lang="en-US" sz="8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wedge">
                                      <p:cBhvr>
                                        <p:cTn id="7" dur="2000"/>
                                        <p:tgtEl>
                                          <p:spTgt spid="1031"/>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wedge">
                                      <p:cBhvr>
                                        <p:cTn id="12" dur="2000"/>
                                        <p:tgtEl>
                                          <p:spTgt spid="1032"/>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1033"/>
                                        </p:tgtEl>
                                        <p:attrNameLst>
                                          <p:attrName>style.visibility</p:attrName>
                                        </p:attrNameLst>
                                      </p:cBhvr>
                                      <p:to>
                                        <p:strVal val="visible"/>
                                      </p:to>
                                    </p:set>
                                    <p:animEffect transition="in" filter="fade">
                                      <p:cBhvr>
                                        <p:cTn id="17" dur="2000"/>
                                        <p:tgtEl>
                                          <p:spTgt spid="1033"/>
                                        </p:tgtEl>
                                      </p:cBhvr>
                                    </p:animEffect>
                                    <p:anim calcmode="lin" valueType="num">
                                      <p:cBhvr>
                                        <p:cTn id="18" dur="2000" fill="hold"/>
                                        <p:tgtEl>
                                          <p:spTgt spid="1033"/>
                                        </p:tgtEl>
                                        <p:attrNameLst>
                                          <p:attrName>style.rotation</p:attrName>
                                        </p:attrNameLst>
                                      </p:cBhvr>
                                      <p:tavLst>
                                        <p:tav tm="0">
                                          <p:val>
                                            <p:fltVal val="720"/>
                                          </p:val>
                                        </p:tav>
                                        <p:tav tm="100000">
                                          <p:val>
                                            <p:fltVal val="0"/>
                                          </p:val>
                                        </p:tav>
                                      </p:tavLst>
                                    </p:anim>
                                    <p:anim calcmode="lin" valueType="num">
                                      <p:cBhvr>
                                        <p:cTn id="19" dur="2000" fill="hold"/>
                                        <p:tgtEl>
                                          <p:spTgt spid="1033"/>
                                        </p:tgtEl>
                                        <p:attrNameLst>
                                          <p:attrName>ppt_h</p:attrName>
                                        </p:attrNameLst>
                                      </p:cBhvr>
                                      <p:tavLst>
                                        <p:tav tm="0">
                                          <p:val>
                                            <p:fltVal val="0"/>
                                          </p:val>
                                        </p:tav>
                                        <p:tav tm="100000">
                                          <p:val>
                                            <p:strVal val="#ppt_h"/>
                                          </p:val>
                                        </p:tav>
                                      </p:tavLst>
                                    </p:anim>
                                    <p:anim calcmode="lin" valueType="num">
                                      <p:cBhvr>
                                        <p:cTn id="20" dur="2000" fill="hold"/>
                                        <p:tgtEl>
                                          <p:spTgt spid="1033"/>
                                        </p:tgtEl>
                                        <p:attrNameLst>
                                          <p:attrName>ppt_w</p:attrName>
                                        </p:attrNameLst>
                                      </p:cBhvr>
                                      <p:tavLst>
                                        <p:tav tm="0">
                                          <p:val>
                                            <p:fltVal val="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1034"/>
                                        </p:tgtEl>
                                        <p:attrNameLst>
                                          <p:attrName>style.visibility</p:attrName>
                                        </p:attrNameLst>
                                      </p:cBhvr>
                                      <p:to>
                                        <p:strVal val="visible"/>
                                      </p:to>
                                    </p:set>
                                    <p:anim calcmode="lin" valueType="num">
                                      <p:cBhvr>
                                        <p:cTn id="25" dur="500" fill="hold"/>
                                        <p:tgtEl>
                                          <p:spTgt spid="1034"/>
                                        </p:tgtEl>
                                        <p:attrNameLst>
                                          <p:attrName>ppt_w</p:attrName>
                                        </p:attrNameLst>
                                      </p:cBhvr>
                                      <p:tavLst>
                                        <p:tav tm="0">
                                          <p:val>
                                            <p:strVal val="#ppt_w*0.05"/>
                                          </p:val>
                                        </p:tav>
                                        <p:tav tm="100000">
                                          <p:val>
                                            <p:strVal val="#ppt_w"/>
                                          </p:val>
                                        </p:tav>
                                      </p:tavLst>
                                    </p:anim>
                                    <p:anim calcmode="lin" valueType="num">
                                      <p:cBhvr>
                                        <p:cTn id="26" dur="500" fill="hold"/>
                                        <p:tgtEl>
                                          <p:spTgt spid="1034"/>
                                        </p:tgtEl>
                                        <p:attrNameLst>
                                          <p:attrName>ppt_h</p:attrName>
                                        </p:attrNameLst>
                                      </p:cBhvr>
                                      <p:tavLst>
                                        <p:tav tm="0">
                                          <p:val>
                                            <p:strVal val="#ppt_h"/>
                                          </p:val>
                                        </p:tav>
                                        <p:tav tm="100000">
                                          <p:val>
                                            <p:strVal val="#ppt_h"/>
                                          </p:val>
                                        </p:tav>
                                      </p:tavLst>
                                    </p:anim>
                                    <p:anim calcmode="lin" valueType="num">
                                      <p:cBhvr>
                                        <p:cTn id="27" dur="500" fill="hold"/>
                                        <p:tgtEl>
                                          <p:spTgt spid="1034"/>
                                        </p:tgtEl>
                                        <p:attrNameLst>
                                          <p:attrName>ppt_x</p:attrName>
                                        </p:attrNameLst>
                                      </p:cBhvr>
                                      <p:tavLst>
                                        <p:tav tm="0">
                                          <p:val>
                                            <p:strVal val="#ppt_x-.2"/>
                                          </p:val>
                                        </p:tav>
                                        <p:tav tm="100000">
                                          <p:val>
                                            <p:strVal val="#ppt_x"/>
                                          </p:val>
                                        </p:tav>
                                      </p:tavLst>
                                    </p:anim>
                                    <p:anim calcmode="lin" valueType="num">
                                      <p:cBhvr>
                                        <p:cTn id="28" dur="500" fill="hold"/>
                                        <p:tgtEl>
                                          <p:spTgt spid="1034"/>
                                        </p:tgtEl>
                                        <p:attrNameLst>
                                          <p:attrName>ppt_y</p:attrName>
                                        </p:attrNameLst>
                                      </p:cBhvr>
                                      <p:tavLst>
                                        <p:tav tm="0">
                                          <p:val>
                                            <p:strVal val="#ppt_y"/>
                                          </p:val>
                                        </p:tav>
                                        <p:tav tm="100000">
                                          <p:val>
                                            <p:strVal val="#ppt_y"/>
                                          </p:val>
                                        </p:tav>
                                      </p:tavLst>
                                    </p:anim>
                                    <p:animEffect transition="in" filter="fade">
                                      <p:cBhvr>
                                        <p:cTn id="29" dur="5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82000" cy="914400"/>
          </a:xfrm>
          <a:prstGeom prst="rect">
            <a:avLst/>
          </a:prstGeom>
          <a:solidFill>
            <a:srgbClr val="FFFF00"/>
          </a:solidFill>
          <a:effectLst>
            <a:outerShdw blurRad="76200" dir="13500000" sy="23000" kx="1200000" algn="br" rotWithShape="0">
              <a:prstClr val="black">
                <a:alpha val="2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i="1" dirty="0" smtClean="0">
                <a:solidFill>
                  <a:schemeClr val="tx1"/>
                </a:solidFill>
              </a:rPr>
              <a:t>নিচের চিত্রটি লক্ষ কর </a:t>
            </a:r>
            <a:endParaRPr lang="en-US" sz="3200" i="1" dirty="0">
              <a:solidFill>
                <a:schemeClr val="tx1"/>
              </a:solidFill>
            </a:endParaRPr>
          </a:p>
        </p:txBody>
      </p:sp>
      <p:sp>
        <p:nvSpPr>
          <p:cNvPr id="3" name="Rectangle 2"/>
          <p:cNvSpPr/>
          <p:nvPr/>
        </p:nvSpPr>
        <p:spPr>
          <a:xfrm>
            <a:off x="228600" y="1295400"/>
            <a:ext cx="8686800" cy="3886200"/>
          </a:xfrm>
          <a:prstGeom prst="rect">
            <a:avLst/>
          </a:prstGeom>
          <a:solidFill>
            <a:srgbClr val="92D050"/>
          </a:solidFill>
          <a:ln>
            <a:solidFill>
              <a:srgbClr val="FF0000"/>
            </a:solid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667000" y="1524000"/>
            <a:ext cx="4419600" cy="3276600"/>
          </a:xfrm>
          <a:prstGeom prst="rect">
            <a:avLst/>
          </a:prstGeom>
          <a:ln>
            <a:solidFill>
              <a:srgbClr val="FF0000"/>
            </a:solidFill>
          </a:ln>
          <a:scene3d>
            <a:camera prst="orthographicFront"/>
            <a:lightRig rig="threePt" dir="t"/>
          </a:scene3d>
          <a:sp3d>
            <a:bevelT w="114300" prst="artDeco"/>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355.jpg"/>
          <p:cNvPicPr>
            <a:picLocks noChangeAspect="1" noChangeArrowheads="1"/>
          </p:cNvPicPr>
          <p:nvPr/>
        </p:nvPicPr>
        <p:blipFill>
          <a:blip r:embed="rId2"/>
          <a:srcRect/>
          <a:stretch>
            <a:fillRect/>
          </a:stretch>
        </p:blipFill>
        <p:spPr bwMode="auto">
          <a:xfrm>
            <a:off x="3505200" y="1752600"/>
            <a:ext cx="2743200" cy="2590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scene3d>
            <a:camera prst="orthographicFront"/>
            <a:lightRig rig="threePt" dir="t"/>
          </a:scene3d>
          <a:sp3d>
            <a:bevelT w="114300" prst="artDeco"/>
          </a:sp3d>
        </p:spPr>
      </p:pic>
      <p:sp>
        <p:nvSpPr>
          <p:cNvPr id="6" name="Rounded Rectangle 5"/>
          <p:cNvSpPr/>
          <p:nvPr/>
        </p:nvSpPr>
        <p:spPr>
          <a:xfrm>
            <a:off x="381000" y="2819400"/>
            <a:ext cx="2286000" cy="1143000"/>
          </a:xfrm>
          <a:prstGeom prst="roundRect">
            <a:avLst/>
          </a:prstGeom>
          <a:solidFill>
            <a:srgbClr val="FF0000"/>
          </a:solidFill>
          <a:ln>
            <a:solidFill>
              <a:schemeClr val="tx1"/>
            </a:solidFill>
          </a:ln>
          <a:scene3d>
            <a:camera prst="isometricBottomDown"/>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বুধ </a:t>
            </a:r>
            <a:endParaRPr lang="en-US" sz="3200" dirty="0"/>
          </a:p>
        </p:txBody>
      </p:sp>
      <p:pic>
        <p:nvPicPr>
          <p:cNvPr id="1027" name="Picture 3" descr="C:\Users\sagor khan\Downloads\a132.jpg"/>
          <p:cNvPicPr>
            <a:picLocks noChangeAspect="1" noChangeArrowheads="1"/>
          </p:cNvPicPr>
          <p:nvPr/>
        </p:nvPicPr>
        <p:blipFill>
          <a:blip r:embed="rId3"/>
          <a:srcRect/>
          <a:stretch>
            <a:fillRect/>
          </a:stretch>
        </p:blipFill>
        <p:spPr bwMode="auto">
          <a:xfrm>
            <a:off x="0" y="5181600"/>
            <a:ext cx="9144000" cy="1676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anim calcmode="lin" valueType="num">
                                      <p:cBhvr>
                                        <p:cTn id="16" dur="2000" fill="hold"/>
                                        <p:tgtEl>
                                          <p:spTgt spid="6"/>
                                        </p:tgtEl>
                                        <p:attrNameLst>
                                          <p:attrName>ppt_w</p:attrName>
                                        </p:attrNameLst>
                                      </p:cBhvr>
                                      <p:tavLst>
                                        <p:tav tm="0" fmla="#ppt_w*sin(2.5*pi*$)">
                                          <p:val>
                                            <p:fltVal val="0"/>
                                          </p:val>
                                        </p:tav>
                                        <p:tav tm="100000">
                                          <p:val>
                                            <p:fltVal val="1"/>
                                          </p:val>
                                        </p:tav>
                                      </p:tavLst>
                                    </p:anim>
                                    <p:anim calcmode="lin" valueType="num">
                                      <p:cBhvr>
                                        <p:cTn id="1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914400"/>
          </a:xfrm>
          <a:prstGeom prst="rect">
            <a:avLst/>
          </a:prstGeom>
          <a:blipFill>
            <a:blip r:embed="rId2"/>
            <a:tile tx="0" ty="0" sx="100000" sy="100000" flip="none" algn="tl"/>
          </a:blip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1371600"/>
            <a:ext cx="8915400" cy="3352800"/>
          </a:xfrm>
          <a:prstGeom prst="rect">
            <a:avLst/>
          </a:prstGeom>
          <a:solidFill>
            <a:schemeClr val="accent3"/>
          </a:solidFill>
          <a:ln>
            <a:solidFill>
              <a:srgbClr val="FF0000"/>
            </a:solid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1676400" y="1600200"/>
            <a:ext cx="5943600" cy="2743200"/>
          </a:xfrm>
          <a:prstGeom prst="roundRect">
            <a:avLst/>
          </a:prstGeom>
          <a:ln>
            <a:solidFill>
              <a:srgbClr val="FF0000"/>
            </a:solidFill>
          </a:ln>
          <a:scene3d>
            <a:camera prst="perspectiveAbove"/>
            <a:lightRig rig="threePt" dir="t"/>
          </a:scene3d>
          <a:sp3d>
            <a:bevelT w="114300" prst="artDeco"/>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বুধ সূর্যের সবচেয়ে কাছের গ্রহ। এতে কোনো বায়ুমন্ডল নেই। </a:t>
            </a:r>
            <a:endParaRPr lang="en-US" sz="2800" dirty="0"/>
          </a:p>
        </p:txBody>
      </p:sp>
      <p:sp>
        <p:nvSpPr>
          <p:cNvPr id="5" name="Oval 4"/>
          <p:cNvSpPr/>
          <p:nvPr/>
        </p:nvSpPr>
        <p:spPr>
          <a:xfrm>
            <a:off x="3276600" y="228600"/>
            <a:ext cx="2667000" cy="914400"/>
          </a:xfrm>
          <a:prstGeom prst="ellipse">
            <a:avLst/>
          </a:prstGeom>
          <a:solidFill>
            <a:schemeClr val="accent6"/>
          </a:solidFill>
          <a:effectLst>
            <a:reflection blurRad="6350" stA="50000" endA="300" endPos="55500" dist="508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b="1" dirty="0" smtClean="0"/>
              <a:t>বুধ </a:t>
            </a:r>
            <a:endParaRPr lang="en-US" sz="3600" b="1" dirty="0"/>
          </a:p>
        </p:txBody>
      </p:sp>
      <p:pic>
        <p:nvPicPr>
          <p:cNvPr id="1026" name="Picture 2" descr="C:\Users\sagor khan\Downloads\a132.jpg"/>
          <p:cNvPicPr>
            <a:picLocks noChangeAspect="1" noChangeArrowheads="1"/>
          </p:cNvPicPr>
          <p:nvPr/>
        </p:nvPicPr>
        <p:blipFill>
          <a:blip r:embed="rId3"/>
          <a:srcRect/>
          <a:stretch>
            <a:fillRect/>
          </a:stretch>
        </p:blipFill>
        <p:spPr bwMode="auto">
          <a:xfrm>
            <a:off x="0" y="4876800"/>
            <a:ext cx="8915400" cy="198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914400"/>
          </a:xfrm>
          <a:prstGeom prst="rect">
            <a:avLst/>
          </a:prstGeom>
          <a:solidFill>
            <a:srgbClr val="FFFF00"/>
          </a:solidFill>
          <a:effectLst>
            <a:glow rad="139700">
              <a:schemeClr val="accent2">
                <a:satMod val="175000"/>
                <a:alpha val="40000"/>
              </a:schemeClr>
            </a:glow>
            <a:outerShdw blurRad="76200" dist="12700" dir="8100000" sy="-23000" kx="800400" algn="br" rotWithShape="0">
              <a:prstClr val="black">
                <a:alpha val="2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একক কাজ </a:t>
            </a:r>
            <a:endParaRPr lang="en-US" sz="3200" dirty="0"/>
          </a:p>
        </p:txBody>
      </p:sp>
      <p:sp>
        <p:nvSpPr>
          <p:cNvPr id="3" name="Rectangle 2"/>
          <p:cNvSpPr/>
          <p:nvPr/>
        </p:nvSpPr>
        <p:spPr>
          <a:xfrm>
            <a:off x="152400" y="1371600"/>
            <a:ext cx="8839200" cy="3886200"/>
          </a:xfrm>
          <a:prstGeom prst="rect">
            <a:avLst/>
          </a:prstGeom>
          <a:solidFill>
            <a:schemeClr val="accent6"/>
          </a:solidFill>
          <a:ln>
            <a:noFill/>
          </a:ln>
          <a:effectLst>
            <a:glow rad="101600">
              <a:schemeClr val="tx1">
                <a:alpha val="6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304800" y="1600200"/>
            <a:ext cx="3657600" cy="2590800"/>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Content Placeholder 7" descr="IMG_8773.JPG"/>
          <p:cNvPicPr>
            <a:picLocks noChangeAspect="1"/>
          </p:cNvPicPr>
          <p:nvPr/>
        </p:nvPicPr>
        <p:blipFill>
          <a:blip r:embed="rId2" cstate="print"/>
          <a:stretch>
            <a:fillRect/>
          </a:stretch>
        </p:blipFill>
        <p:spPr>
          <a:xfrm>
            <a:off x="838200" y="1600200"/>
            <a:ext cx="3276600" cy="2590800"/>
          </a:xfrm>
          <a:prstGeom prst="ellipse">
            <a:avLst/>
          </a:prstGeom>
          <a:ln w="63500" cap="rnd">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7" name="Rectangle 6"/>
          <p:cNvSpPr/>
          <p:nvPr/>
        </p:nvSpPr>
        <p:spPr>
          <a:xfrm>
            <a:off x="4953000" y="1524000"/>
            <a:ext cx="3733800" cy="3429000"/>
          </a:xfrm>
          <a:prstGeom prst="rect">
            <a:avLst/>
          </a:prstGeom>
          <a:effectLst>
            <a:glow rad="101600">
              <a:schemeClr val="accent2">
                <a:satMod val="175000"/>
                <a:alpha val="40000"/>
              </a:schemeClr>
            </a:glow>
            <a:reflection blurRad="6350" stA="50000" endA="300" endPos="55500" dist="508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solidFill>
                  <a:srgbClr val="002060"/>
                </a:solidFill>
              </a:rPr>
              <a:t>সূর্যের গঠন </a:t>
            </a:r>
            <a:r>
              <a:rPr lang="bn-IN" sz="3600" smtClean="0">
                <a:solidFill>
                  <a:srgbClr val="002060"/>
                </a:solidFill>
              </a:rPr>
              <a:t>বর্ণনা কর? </a:t>
            </a:r>
            <a:endParaRPr lang="en-US" sz="3600" dirty="0">
              <a:solidFill>
                <a:srgbClr val="002060"/>
              </a:solidFill>
            </a:endParaRPr>
          </a:p>
        </p:txBody>
      </p:sp>
      <p:pic>
        <p:nvPicPr>
          <p:cNvPr id="1028" name="Picture 4" descr="C:\Users\sagor khan\Downloads\a132.jpg"/>
          <p:cNvPicPr>
            <a:picLocks noChangeAspect="1" noChangeArrowheads="1"/>
          </p:cNvPicPr>
          <p:nvPr/>
        </p:nvPicPr>
        <p:blipFill>
          <a:blip r:embed="rId3"/>
          <a:srcRect/>
          <a:stretch>
            <a:fillRect/>
          </a:stretch>
        </p:blipFill>
        <p:spPr bwMode="auto">
          <a:xfrm>
            <a:off x="0" y="5257800"/>
            <a:ext cx="9144000"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anim calcmode="lin" valueType="num">
                                      <p:cBhvr>
                                        <p:cTn id="14" dur="2000" fill="hold"/>
                                        <p:tgtEl>
                                          <p:spTgt spid="2"/>
                                        </p:tgtEl>
                                        <p:attrNameLst>
                                          <p:attrName>ppt_w</p:attrName>
                                        </p:attrNameLst>
                                      </p:cBhvr>
                                      <p:tavLst>
                                        <p:tav tm="0" fmla="#ppt_w*sin(2.5*pi*$)">
                                          <p:val>
                                            <p:fltVal val="0"/>
                                          </p:val>
                                        </p:tav>
                                        <p:tav tm="100000">
                                          <p:val>
                                            <p:fltVal val="1"/>
                                          </p:val>
                                        </p:tav>
                                      </p:tavLst>
                                    </p:anim>
                                    <p:anim calcmode="lin" valueType="num">
                                      <p:cBhvr>
                                        <p:cTn id="15"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 presetClass="exit" presetSubtype="4" fill="hold" grpId="0" nodeType="clickEffect">
                                  <p:stCondLst>
                                    <p:cond delay="0"/>
                                  </p:stCondLst>
                                  <p:childTnLst>
                                    <p:anim calcmode="lin" valueType="num">
                                      <p:cBhvr additive="base">
                                        <p:cTn id="19" dur="500"/>
                                        <p:tgtEl>
                                          <p:spTgt spid="7"/>
                                        </p:tgtEl>
                                        <p:attrNameLst>
                                          <p:attrName>ppt_x</p:attrName>
                                        </p:attrNameLst>
                                      </p:cBhvr>
                                      <p:tavLst>
                                        <p:tav tm="0">
                                          <p:val>
                                            <p:strVal val="ppt_x"/>
                                          </p:val>
                                        </p:tav>
                                        <p:tav tm="100000">
                                          <p:val>
                                            <p:strVal val="ppt_x"/>
                                          </p:val>
                                        </p:tav>
                                      </p:tavLst>
                                    </p:anim>
                                    <p:anim calcmode="lin" valueType="num">
                                      <p:cBhvr additive="base">
                                        <p:cTn id="20" dur="500"/>
                                        <p:tgtEl>
                                          <p:spTgt spid="7"/>
                                        </p:tgtEl>
                                        <p:attrNameLst>
                                          <p:attrName>ppt_y</p:attrName>
                                        </p:attrNameLst>
                                      </p:cBhvr>
                                      <p:tavLst>
                                        <p:tav tm="0">
                                          <p:val>
                                            <p:strVal val="ppt_y"/>
                                          </p:val>
                                        </p:tav>
                                        <p:tav tm="100000">
                                          <p:val>
                                            <p:strVal val="1+ppt_h/2"/>
                                          </p:val>
                                        </p:tav>
                                      </p:tavLst>
                                    </p:anim>
                                    <p:set>
                                      <p:cBhvr>
                                        <p:cTn id="2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914400"/>
          </a:xfrm>
          <a:prstGeom prst="rect">
            <a:avLst/>
          </a:prstGeom>
          <a:solidFill>
            <a:schemeClr val="accent3"/>
          </a:solidFill>
          <a:ln>
            <a:solidFill>
              <a:srgbClr val="FF0000"/>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 y="1524000"/>
            <a:ext cx="8686800" cy="4114800"/>
          </a:xfrm>
          <a:prstGeom prst="rect">
            <a:avLst/>
          </a:prstGeom>
          <a:solidFill>
            <a:srgbClr val="FFFF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rPr>
              <a:t>সূর্য অন্যান্য নক্ষত্রের মতো জ্বলন্ত একটি গ্যাসপিন্ড।এই জ্বলন্ত গ্যাসপিন্ডে রয়েছে মূলত হাইড্রোজেন ও হিলয়াম গ্যাস। হাইড্রোজেন গ্যাসের পরমানু পরস্পরের সাথে যুক্ত হয়ে হিলিয়াম পরমানুতে পরিণত হয়। এ প্রক্রিয়ায় প্রচুর শক্তি উৎপন্ন হয়।এ শক্তি তাপ ও আলোকশক্তি হিসেবে সৌরজগতে ছড়িয়ে পড়ে।এভাবেই সূর্যের কাছ থেকে আমরা তাপ ও আলো পেয়ে থাকি। সূর্য মাঝারি আকারের একটি নক্ষত্র ।তারপরো এটি পৃথিবীর তু</a:t>
            </a:r>
            <a:r>
              <a:rPr lang="en-US" sz="2000" dirty="0" err="1" smtClean="0">
                <a:solidFill>
                  <a:schemeClr val="tx1"/>
                </a:solidFill>
              </a:rPr>
              <a:t>লনায়</a:t>
            </a:r>
            <a:r>
              <a:rPr lang="en-US" sz="2000" dirty="0" smtClean="0">
                <a:solidFill>
                  <a:schemeClr val="tx1"/>
                </a:solidFill>
              </a:rPr>
              <a:t>  ল</a:t>
            </a:r>
            <a:r>
              <a:rPr lang="bn-IN" sz="2000" dirty="0" smtClean="0">
                <a:solidFill>
                  <a:schemeClr val="tx1"/>
                </a:solidFill>
              </a:rPr>
              <a:t>ক্ষ  লক্ষ গুন বড়। সূর্য পৃথিবী থেকে প্রায় ১৫ কিলোমিটার দূরে অবস্থিত ।তাই পৃথিবী থেকে আমরা সূর্যকে এত ছোট দেখি।</a:t>
            </a:r>
            <a:r>
              <a:rPr lang="bn-IN" dirty="0" smtClean="0">
                <a:solidFill>
                  <a:schemeClr val="tx1"/>
                </a:solidFill>
              </a:rPr>
              <a:t> </a:t>
            </a:r>
          </a:p>
        </p:txBody>
      </p:sp>
      <p:sp>
        <p:nvSpPr>
          <p:cNvPr id="4" name="Rounded Rectangle 3"/>
          <p:cNvSpPr/>
          <p:nvPr/>
        </p:nvSpPr>
        <p:spPr>
          <a:xfrm>
            <a:off x="2133600" y="381000"/>
            <a:ext cx="5334000" cy="7620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উত্তর </a:t>
            </a:r>
            <a:endParaRPr lang="en-US" sz="3200" dirty="0"/>
          </a:p>
        </p:txBody>
      </p:sp>
      <p:pic>
        <p:nvPicPr>
          <p:cNvPr id="1026" name="Picture 2" descr="C:\Users\sagor khan\Downloads\a132.jpg"/>
          <p:cNvPicPr>
            <a:picLocks noChangeAspect="1" noChangeArrowheads="1"/>
          </p:cNvPicPr>
          <p:nvPr/>
        </p:nvPicPr>
        <p:blipFill>
          <a:blip r:embed="rId2"/>
          <a:srcRect/>
          <a:stretch>
            <a:fillRect/>
          </a:stretch>
        </p:blipFill>
        <p:spPr bwMode="auto">
          <a:xfrm>
            <a:off x="0" y="5562600"/>
            <a:ext cx="9144000" cy="1295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914400"/>
          </a:xfrm>
          <a:prstGeom prst="rect">
            <a:avLst/>
          </a:prstGeom>
          <a:blipFill>
            <a:blip r:embed="rId2"/>
            <a:tile tx="0" ty="0" sx="100000" sy="100000" flip="none" algn="tl"/>
          </a:blip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rPr>
              <a:t>নিচের চিত্রটি লক্ষ কর </a:t>
            </a:r>
            <a:endParaRPr lang="en-US" sz="3600" b="1" dirty="0">
              <a:solidFill>
                <a:schemeClr val="tx1"/>
              </a:solidFill>
            </a:endParaRPr>
          </a:p>
        </p:txBody>
      </p:sp>
      <p:sp>
        <p:nvSpPr>
          <p:cNvPr id="3" name="Rectangle 2"/>
          <p:cNvSpPr/>
          <p:nvPr/>
        </p:nvSpPr>
        <p:spPr>
          <a:xfrm>
            <a:off x="304800" y="1371600"/>
            <a:ext cx="8534400" cy="4191000"/>
          </a:xfrm>
          <a:prstGeom prst="rect">
            <a:avLst/>
          </a:prstGeom>
          <a:solidFill>
            <a:srgbClr val="92D050"/>
          </a:solidFill>
          <a:ln>
            <a:solidFill>
              <a:srgbClr val="FF0000"/>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a132.jpg"/>
          <p:cNvPicPr>
            <a:picLocks noChangeAspect="1" noChangeArrowheads="1"/>
          </p:cNvPicPr>
          <p:nvPr/>
        </p:nvPicPr>
        <p:blipFill>
          <a:blip r:embed="rId3"/>
          <a:srcRect/>
          <a:stretch>
            <a:fillRect/>
          </a:stretch>
        </p:blipFill>
        <p:spPr bwMode="auto">
          <a:xfrm>
            <a:off x="0" y="5562600"/>
            <a:ext cx="9144000" cy="1295400"/>
          </a:xfrm>
          <a:prstGeom prst="rect">
            <a:avLst/>
          </a:prstGeom>
          <a:noFill/>
        </p:spPr>
      </p:pic>
      <p:sp>
        <p:nvSpPr>
          <p:cNvPr id="5" name="Rounded Rectangle 4"/>
          <p:cNvSpPr/>
          <p:nvPr/>
        </p:nvSpPr>
        <p:spPr>
          <a:xfrm>
            <a:off x="4648200" y="1676400"/>
            <a:ext cx="3733800" cy="3276600"/>
          </a:xfrm>
          <a:prstGeom prst="roundRect">
            <a:avLst/>
          </a:prstGeom>
          <a:ln>
            <a:solidFill>
              <a:srgbClr val="FF000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7" name="Picture 3" descr="C:\Users\sagor khan\Downloads\a356.jpg"/>
          <p:cNvPicPr>
            <a:picLocks noChangeAspect="1" noChangeArrowheads="1"/>
          </p:cNvPicPr>
          <p:nvPr/>
        </p:nvPicPr>
        <p:blipFill>
          <a:blip r:embed="rId4"/>
          <a:srcRect/>
          <a:stretch>
            <a:fillRect/>
          </a:stretch>
        </p:blipFill>
        <p:spPr bwMode="auto">
          <a:xfrm>
            <a:off x="4648200" y="1600200"/>
            <a:ext cx="3810000" cy="34290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10" name="Flowchart: Sequential Access Storage 9"/>
          <p:cNvSpPr/>
          <p:nvPr/>
        </p:nvSpPr>
        <p:spPr>
          <a:xfrm>
            <a:off x="1219200" y="2286000"/>
            <a:ext cx="2514600" cy="2057400"/>
          </a:xfrm>
          <a:prstGeom prst="flowChartMagneticTape">
            <a:avLst/>
          </a:prstGeom>
          <a:blipFill>
            <a:blip r:embed="rId2"/>
            <a:tile tx="0" ty="0" sx="100000" sy="100000" flip="none" algn="tl"/>
          </a:blipFill>
          <a:ln>
            <a:solidFill>
              <a:srgbClr val="FF0000"/>
            </a:solidFill>
          </a:ln>
          <a:scene3d>
            <a:camera prst="isometricOffAxis2Left"/>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US" sz="4800" dirty="0" err="1" smtClean="0"/>
              <a:t>শুক্র</a:t>
            </a:r>
            <a:r>
              <a:rPr lang="en-US" sz="4800" dirty="0" smtClean="0"/>
              <a:t>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500" fill="hold"/>
                                        <p:tgtEl>
                                          <p:spTgt spid="1027"/>
                                        </p:tgtEl>
                                        <p:attrNameLst>
                                          <p:attrName>ppt_w</p:attrName>
                                        </p:attrNameLst>
                                      </p:cBhvr>
                                      <p:tavLst>
                                        <p:tav tm="0">
                                          <p:val>
                                            <p:fltVal val="0"/>
                                          </p:val>
                                        </p:tav>
                                        <p:tav tm="100000">
                                          <p:val>
                                            <p:strVal val="#ppt_w"/>
                                          </p:val>
                                        </p:tav>
                                      </p:tavLst>
                                    </p:anim>
                                    <p:anim calcmode="lin" valueType="num">
                                      <p:cBhvr>
                                        <p:cTn id="8" dur="500" fill="hold"/>
                                        <p:tgtEl>
                                          <p:spTgt spid="1027"/>
                                        </p:tgtEl>
                                        <p:attrNameLst>
                                          <p:attrName>ppt_h</p:attrName>
                                        </p:attrNameLst>
                                      </p:cBhvr>
                                      <p:tavLst>
                                        <p:tav tm="0">
                                          <p:val>
                                            <p:fltVal val="0"/>
                                          </p:val>
                                        </p:tav>
                                        <p:tav tm="100000">
                                          <p:val>
                                            <p:strVal val="#ppt_h"/>
                                          </p:val>
                                        </p:tav>
                                      </p:tavLst>
                                    </p:anim>
                                    <p:animEffect transition="in" filter="fade">
                                      <p:cBhvr>
                                        <p:cTn id="9" dur="500"/>
                                        <p:tgtEl>
                                          <p:spTgt spid="1027"/>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10"/>
                                        </p:tgtEl>
                                        <p:attrNameLst>
                                          <p:attrName>style.visibility</p:attrName>
                                        </p:attrNameLst>
                                      </p:cBhvr>
                                      <p:to>
                                        <p:strVal val="visible"/>
                                      </p:to>
                                    </p:set>
                                    <p:animEffect transition="in" filter="fade">
                                      <p:cBhvr>
                                        <p:cTn id="14" dur="2000"/>
                                        <p:tgtEl>
                                          <p:spTgt spid="10"/>
                                        </p:tgtEl>
                                      </p:cBhvr>
                                    </p:animEffect>
                                    <p:anim calcmode="lin" valueType="num">
                                      <p:cBhvr>
                                        <p:cTn id="15" dur="2000" fill="hold"/>
                                        <p:tgtEl>
                                          <p:spTgt spid="10"/>
                                        </p:tgtEl>
                                        <p:attrNameLst>
                                          <p:attrName>ppt_w</p:attrName>
                                        </p:attrNameLst>
                                      </p:cBhvr>
                                      <p:tavLst>
                                        <p:tav tm="0" fmla="#ppt_w*sin(2.5*pi*$)">
                                          <p:val>
                                            <p:fltVal val="0"/>
                                          </p:val>
                                        </p:tav>
                                        <p:tav tm="100000">
                                          <p:val>
                                            <p:fltVal val="1"/>
                                          </p:val>
                                        </p:tav>
                                      </p:tavLst>
                                    </p:anim>
                                    <p:anim calcmode="lin" valueType="num">
                                      <p:cBhvr>
                                        <p:cTn id="16"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914400"/>
          </a:xfrm>
          <a:prstGeom prst="rect">
            <a:avLst/>
          </a:prstGeom>
          <a:solidFill>
            <a:srgbClr val="FFFF00"/>
          </a:solidFill>
          <a:ln>
            <a:solidFill>
              <a:srgbClr val="FF0000"/>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rgbClr val="002060"/>
                </a:solidFill>
              </a:rPr>
              <a:t>শুক্র </a:t>
            </a:r>
            <a:endParaRPr lang="en-US" sz="4400" dirty="0">
              <a:solidFill>
                <a:srgbClr val="002060"/>
              </a:solidFill>
            </a:endParaRPr>
          </a:p>
        </p:txBody>
      </p:sp>
      <p:sp>
        <p:nvSpPr>
          <p:cNvPr id="3" name="Rectangle 2"/>
          <p:cNvSpPr/>
          <p:nvPr/>
        </p:nvSpPr>
        <p:spPr>
          <a:xfrm>
            <a:off x="304800" y="1371600"/>
            <a:ext cx="8534400" cy="3886200"/>
          </a:xfrm>
          <a:prstGeom prst="rect">
            <a:avLst/>
          </a:prstGeom>
          <a:blipFill>
            <a:blip r:embed="rId2"/>
            <a:tile tx="0" ty="0" sx="100000" sy="100000" flip="none" algn="tl"/>
          </a:blipFill>
          <a:ln>
            <a:solidFill>
              <a:srgbClr val="FF0000"/>
            </a:solidFill>
          </a:ln>
          <a:scene3d>
            <a:camera prst="obliqueBottom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rPr>
              <a:t>পৃথিবী থেকে সন্ধ্যায় পশ্চিম আকাশে সন্ধ্যাতারা এবং ভোরবেলায় শুকতারা রুপে যে তারাটি দেখা যায়,সেটি কোনো নক্ষত্র নয়। এটি আসলে সৃর্যের একটি গ্রহ,যার নাম শুক্র। সূ্র্যের আলো এ গ্রহের উপরে পড়ে। তাই আমরা একে আলোকিত দেখি। </a:t>
            </a:r>
            <a:endParaRPr lang="en-US" sz="2800" dirty="0">
              <a:solidFill>
                <a:schemeClr val="tx1"/>
              </a:solidFill>
            </a:endParaRPr>
          </a:p>
        </p:txBody>
      </p:sp>
      <p:pic>
        <p:nvPicPr>
          <p:cNvPr id="4" name="Picture 4" descr="C:\Users\sagor khan\Downloads\a132.jpg"/>
          <p:cNvPicPr>
            <a:picLocks noChangeAspect="1" noChangeArrowheads="1"/>
          </p:cNvPicPr>
          <p:nvPr/>
        </p:nvPicPr>
        <p:blipFill>
          <a:blip r:embed="rId3"/>
          <a:srcRect/>
          <a:stretch>
            <a:fillRect/>
          </a:stretch>
        </p:blipFill>
        <p:spPr bwMode="auto">
          <a:xfrm>
            <a:off x="0" y="5257800"/>
            <a:ext cx="9144000"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edge">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914400"/>
          </a:xfrm>
          <a:prstGeom prst="rect">
            <a:avLst/>
          </a:prstGeom>
          <a:blipFill>
            <a:blip r:embed="rId2"/>
            <a:tile tx="0" ty="0" sx="100000" sy="100000" flip="none" algn="tl"/>
          </a:blipFill>
          <a:ln>
            <a:solidFill>
              <a:srgbClr val="FF0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i="1" dirty="0" smtClean="0">
                <a:solidFill>
                  <a:schemeClr val="tx1"/>
                </a:solidFill>
              </a:rPr>
              <a:t>নিচের চিত্রটি লক্ষ কর </a:t>
            </a:r>
            <a:endParaRPr lang="en-US" sz="4000" i="1" dirty="0">
              <a:solidFill>
                <a:schemeClr val="tx1"/>
              </a:solidFill>
            </a:endParaRPr>
          </a:p>
        </p:txBody>
      </p:sp>
      <p:sp>
        <p:nvSpPr>
          <p:cNvPr id="3" name="Rectangle 2"/>
          <p:cNvSpPr/>
          <p:nvPr/>
        </p:nvSpPr>
        <p:spPr>
          <a:xfrm>
            <a:off x="0" y="1143000"/>
            <a:ext cx="8686800" cy="4114800"/>
          </a:xfrm>
          <a:prstGeom prst="rect">
            <a:avLst/>
          </a:prstGeom>
          <a:blipFill>
            <a:blip r:embed="rId3"/>
            <a:tile tx="0" ty="0" sx="100000" sy="100000" flip="none" algn="tl"/>
          </a:blip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প </a:t>
            </a:r>
            <a:endParaRPr lang="en-US" dirty="0"/>
          </a:p>
        </p:txBody>
      </p:sp>
      <p:pic>
        <p:nvPicPr>
          <p:cNvPr id="4" name="Picture 4" descr="C:\Users\sagor khan\Downloads\a132.jpg"/>
          <p:cNvPicPr>
            <a:picLocks noChangeAspect="1" noChangeArrowheads="1"/>
          </p:cNvPicPr>
          <p:nvPr/>
        </p:nvPicPr>
        <p:blipFill>
          <a:blip r:embed="rId4"/>
          <a:srcRect/>
          <a:stretch>
            <a:fillRect/>
          </a:stretch>
        </p:blipFill>
        <p:spPr bwMode="auto">
          <a:xfrm>
            <a:off x="0" y="5410200"/>
            <a:ext cx="9144000" cy="1447800"/>
          </a:xfrm>
          <a:prstGeom prst="rect">
            <a:avLst/>
          </a:prstGeom>
          <a:noFill/>
        </p:spPr>
      </p:pic>
      <p:sp>
        <p:nvSpPr>
          <p:cNvPr id="7" name="Rectangle 6"/>
          <p:cNvSpPr/>
          <p:nvPr/>
        </p:nvSpPr>
        <p:spPr>
          <a:xfrm>
            <a:off x="685800" y="1676400"/>
            <a:ext cx="3505200" cy="3352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2" descr="C:\Users\sagor khan\Downloads\a359.jpg"/>
          <p:cNvPicPr>
            <a:picLocks noChangeAspect="1" noChangeArrowheads="1"/>
          </p:cNvPicPr>
          <p:nvPr/>
        </p:nvPicPr>
        <p:blipFill>
          <a:blip r:embed="rId5"/>
          <a:srcRect/>
          <a:stretch>
            <a:fillRect/>
          </a:stretch>
        </p:blipFill>
        <p:spPr bwMode="auto">
          <a:xfrm>
            <a:off x="838200" y="1752600"/>
            <a:ext cx="3124200" cy="3200400"/>
          </a:xfrm>
          <a:prstGeom prst="rect">
            <a:avLst/>
          </a:prstGeom>
          <a:noFill/>
          <a:ln>
            <a:solidFill>
              <a:srgbClr val="FF0000"/>
            </a:solidFill>
          </a:ln>
        </p:spPr>
      </p:pic>
      <p:sp>
        <p:nvSpPr>
          <p:cNvPr id="10" name="Donut 9"/>
          <p:cNvSpPr/>
          <p:nvPr/>
        </p:nvSpPr>
        <p:spPr>
          <a:xfrm>
            <a:off x="5334000" y="1676400"/>
            <a:ext cx="2971800" cy="2895600"/>
          </a:xfrm>
          <a:prstGeom prst="donut">
            <a:avLst/>
          </a:prstGeom>
          <a:ln>
            <a:solidFill>
              <a:srgbClr val="FF0000"/>
            </a:solidFill>
          </a:ln>
          <a:scene3d>
            <a:camera prst="orthographicFront"/>
            <a:lightRig rig="threePt" dir="t"/>
          </a:scene3d>
          <a:sp3d>
            <a:bevelT prst="convex"/>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sp>
        <p:nvSpPr>
          <p:cNvPr id="11" name="TextBox 10"/>
          <p:cNvSpPr txBox="1"/>
          <p:nvPr/>
        </p:nvSpPr>
        <p:spPr>
          <a:xfrm>
            <a:off x="6096000" y="2667000"/>
            <a:ext cx="1524000" cy="646331"/>
          </a:xfrm>
          <a:prstGeom prst="rect">
            <a:avLst/>
          </a:prstGeom>
          <a:noFill/>
        </p:spPr>
        <p:txBody>
          <a:bodyPr wrap="square" rtlCol="0">
            <a:spAutoFit/>
          </a:bodyPr>
          <a:lstStyle/>
          <a:p>
            <a:r>
              <a:rPr lang="bn-IN" sz="3600" dirty="0" smtClean="0"/>
              <a:t>পৃথিবী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 calcmode="lin" valueType="num">
                                      <p:cBhvr>
                                        <p:cTn id="19" dur="500" fill="hold"/>
                                        <p:tgtEl>
                                          <p:spTgt spid="11"/>
                                        </p:tgtEl>
                                        <p:attrNameLst>
                                          <p:attrName>style.rotation</p:attrName>
                                        </p:attrNameLst>
                                      </p:cBhvr>
                                      <p:tavLst>
                                        <p:tav tm="0">
                                          <p:val>
                                            <p:fltVal val="360"/>
                                          </p:val>
                                        </p:tav>
                                        <p:tav tm="100000">
                                          <p:val>
                                            <p:fltVal val="0"/>
                                          </p:val>
                                        </p:tav>
                                      </p:tavLst>
                                    </p:anim>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914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8600" y="1295400"/>
            <a:ext cx="8763000" cy="4114800"/>
          </a:xfrm>
          <a:prstGeom prst="rect">
            <a:avLst/>
          </a:prstGeom>
          <a:solidFill>
            <a:srgbClr val="92D050"/>
          </a:solidFill>
          <a:ln>
            <a:solidFill>
              <a:srgbClr val="FF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410200"/>
            <a:ext cx="9144000" cy="1447800"/>
          </a:xfrm>
          <a:prstGeom prst="rect">
            <a:avLst/>
          </a:prstGeom>
          <a:noFill/>
        </p:spPr>
      </p:pic>
      <p:sp>
        <p:nvSpPr>
          <p:cNvPr id="5" name="Rounded Rectangle 4"/>
          <p:cNvSpPr/>
          <p:nvPr/>
        </p:nvSpPr>
        <p:spPr>
          <a:xfrm>
            <a:off x="2209800" y="304800"/>
            <a:ext cx="5638800" cy="762000"/>
          </a:xfrm>
          <a:prstGeom prst="roundRect">
            <a:avLst/>
          </a:prstGeom>
          <a:ln>
            <a:solidFill>
              <a:srgbClr val="FF0000"/>
            </a:solidFill>
          </a:ln>
          <a:scene3d>
            <a:camera prst="orthographicFront"/>
            <a:lightRig rig="threePt" dir="t"/>
          </a:scene3d>
          <a:sp3d>
            <a:bevelT w="139700" prst="cross"/>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পৃথিবী </a:t>
            </a:r>
            <a:endParaRPr lang="en-US" sz="4000" dirty="0"/>
          </a:p>
        </p:txBody>
      </p:sp>
      <p:sp>
        <p:nvSpPr>
          <p:cNvPr id="6" name="Rounded Rectangle 5"/>
          <p:cNvSpPr/>
          <p:nvPr/>
        </p:nvSpPr>
        <p:spPr>
          <a:xfrm>
            <a:off x="609600" y="1600200"/>
            <a:ext cx="8001000" cy="3200400"/>
          </a:xfrm>
          <a:prstGeom prst="round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bn-IN" sz="2800" dirty="0" smtClean="0">
                <a:solidFill>
                  <a:schemeClr val="tx1"/>
                </a:solidFill>
              </a:rPr>
              <a:t>কেবল পৃথিবীতেই জীবনের জন্য উপযোগী উপকরণ ও পরিবেশ রয়েছে। পৃথিবী সূর্য থেকে দূরত্বের দিক দিয়ে তৃতীয় গ্রহ।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458200" cy="914400"/>
          </a:xfrm>
          <a:prstGeom prst="rect">
            <a:avLst/>
          </a:prstGeom>
          <a:solidFill>
            <a:schemeClr val="accent6"/>
          </a:solidFill>
          <a:ln>
            <a:solidFill>
              <a:schemeClr val="tx1"/>
            </a:solid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rPr>
              <a:t>নিচের চিত্রটি লক্ষ কর </a:t>
            </a:r>
            <a:endParaRPr lang="en-US" sz="3600" b="1" dirty="0">
              <a:solidFill>
                <a:schemeClr val="tx1"/>
              </a:solidFill>
            </a:endParaRPr>
          </a:p>
        </p:txBody>
      </p:sp>
      <p:sp>
        <p:nvSpPr>
          <p:cNvPr id="3" name="Rectangle 2"/>
          <p:cNvSpPr/>
          <p:nvPr/>
        </p:nvSpPr>
        <p:spPr>
          <a:xfrm>
            <a:off x="0" y="1143000"/>
            <a:ext cx="9144000" cy="4572000"/>
          </a:xfrm>
          <a:prstGeom prst="rect">
            <a:avLst/>
          </a:prstGeom>
          <a:solidFill>
            <a:srgbClr val="92D050"/>
          </a:solidFill>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85800" y="1676400"/>
            <a:ext cx="4191000" cy="3352800"/>
          </a:xfrm>
          <a:prstGeom prst="rect">
            <a:avLst/>
          </a:prstGeom>
          <a:scene3d>
            <a:camera prst="perspectiveHeroicExtremeRightFacing"/>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361.jpg"/>
          <p:cNvPicPr>
            <a:picLocks noChangeAspect="1" noChangeArrowheads="1"/>
          </p:cNvPicPr>
          <p:nvPr/>
        </p:nvPicPr>
        <p:blipFill>
          <a:blip r:embed="rId2"/>
          <a:srcRect/>
          <a:stretch>
            <a:fillRect/>
          </a:stretch>
        </p:blipFill>
        <p:spPr bwMode="auto">
          <a:xfrm>
            <a:off x="609600" y="1600200"/>
            <a:ext cx="3581400" cy="31242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6" name="Oval 5"/>
          <p:cNvSpPr/>
          <p:nvPr/>
        </p:nvSpPr>
        <p:spPr>
          <a:xfrm>
            <a:off x="6705600" y="2057400"/>
            <a:ext cx="2209800" cy="2362200"/>
          </a:xfrm>
          <a:prstGeom prst="ellipse">
            <a:avLst/>
          </a:prstGeom>
          <a:ln>
            <a:solidFill>
              <a:srgbClr val="FF0000"/>
            </a:solidFill>
          </a:ln>
          <a:scene3d>
            <a:camera prst="orthographicFront"/>
            <a:lightRig rig="threePt" dir="t"/>
          </a:scene3d>
          <a:sp3d>
            <a:bevelT w="139700" h="139700" prst="divot"/>
          </a:sp3d>
        </p:spPr>
        <p:style>
          <a:lnRef idx="2">
            <a:schemeClr val="accent2"/>
          </a:lnRef>
          <a:fillRef idx="1">
            <a:schemeClr val="lt1"/>
          </a:fillRef>
          <a:effectRef idx="0">
            <a:schemeClr val="accent2"/>
          </a:effectRef>
          <a:fontRef idx="minor">
            <a:schemeClr val="dk1"/>
          </a:fontRef>
        </p:style>
        <p:txBody>
          <a:bodyPr rtlCol="0" anchor="ctr"/>
          <a:lstStyle/>
          <a:p>
            <a:pPr algn="ctr"/>
            <a:r>
              <a:rPr lang="bn-IN" sz="4000" dirty="0" smtClean="0"/>
              <a:t>মঙ্গল </a:t>
            </a:r>
            <a:endParaRPr lang="en-US" sz="4000" dirty="0"/>
          </a:p>
        </p:txBody>
      </p:sp>
      <p:pic>
        <p:nvPicPr>
          <p:cNvPr id="7" name="Picture 4" descr="C:\Users\sagor khan\Downloads\a132.jpg"/>
          <p:cNvPicPr>
            <a:picLocks noChangeAspect="1" noChangeArrowheads="1"/>
          </p:cNvPicPr>
          <p:nvPr/>
        </p:nvPicPr>
        <p:blipFill>
          <a:blip r:embed="rId3"/>
          <a:srcRect/>
          <a:stretch>
            <a:fillRect/>
          </a:stretch>
        </p:blipFill>
        <p:spPr bwMode="auto">
          <a:xfrm>
            <a:off x="0" y="5715000"/>
            <a:ext cx="91440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4)">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228600"/>
            <a:ext cx="8991600" cy="91440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rPr>
              <a:t>মঙ্গল </a:t>
            </a:r>
            <a:endParaRPr lang="en-US" sz="4000" dirty="0">
              <a:solidFill>
                <a:schemeClr val="tx1"/>
              </a:solidFill>
            </a:endParaRPr>
          </a:p>
        </p:txBody>
      </p:sp>
      <p:sp>
        <p:nvSpPr>
          <p:cNvPr id="3" name="Rectangle 2"/>
          <p:cNvSpPr/>
          <p:nvPr/>
        </p:nvSpPr>
        <p:spPr>
          <a:xfrm>
            <a:off x="0" y="1295400"/>
            <a:ext cx="9144000" cy="4267200"/>
          </a:xfrm>
          <a:prstGeom prst="rect">
            <a:avLst/>
          </a:prstGeom>
          <a:solidFill>
            <a:schemeClr val="accent3"/>
          </a:solidFill>
          <a:ln>
            <a:solidFill>
              <a:srgbClr val="FF0000"/>
            </a:solid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5" name="Rectangle 4"/>
          <p:cNvSpPr/>
          <p:nvPr/>
        </p:nvSpPr>
        <p:spPr>
          <a:xfrm>
            <a:off x="381000" y="1752600"/>
            <a:ext cx="8458200" cy="297180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bn-IN" sz="2400" dirty="0" smtClean="0"/>
              <a:t>মঙ্গলকে কখনো কখনো লাল গ্রহ বলা হয় কারণ এর পৃষ্ঠা লাল রঙের। এর পৃষ্ঠা ধুলিময় এবং খুবই পাতলা বায়ুমন্ডল রয়েছে।মঙ্গলের মাটির নিচে পানি থাকার সম্ভাবনা আছে বলে বিজ্ঞানীরা এখন মনে করেন।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edge">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rgbClr val="FF0000"/>
            </a:solidFill>
          </a:ln>
        </p:spPr>
        <p:txBody>
          <a:bodyPr/>
          <a:lstStyle/>
          <a:p>
            <a:r>
              <a:rPr lang="en-US" dirty="0" err="1" smtClean="0"/>
              <a:t>শিক্ষক</a:t>
            </a:r>
            <a:r>
              <a:rPr lang="en-US" dirty="0" smtClean="0"/>
              <a:t> </a:t>
            </a:r>
            <a:r>
              <a:rPr lang="en-US" sz="2800" dirty="0" err="1" smtClean="0">
                <a:solidFill>
                  <a:srgbClr val="002060"/>
                </a:solidFill>
              </a:rPr>
              <a:t>পরিচিতি</a:t>
            </a:r>
            <a:r>
              <a:rPr lang="en-US" sz="2800" dirty="0" smtClean="0">
                <a:solidFill>
                  <a:srgbClr val="002060"/>
                </a:solidFill>
              </a:rPr>
              <a:t> </a:t>
            </a:r>
            <a:endParaRPr lang="en-US" sz="2800" dirty="0">
              <a:solidFill>
                <a:srgbClr val="002060"/>
              </a:solidFill>
            </a:endParaRPr>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5638800"/>
            <a:ext cx="4267200" cy="1219200"/>
          </a:xfrm>
          <a:prstGeom prst="rect">
            <a:avLst/>
          </a:prstGeom>
          <a:noFill/>
        </p:spPr>
      </p:pic>
      <p:pic>
        <p:nvPicPr>
          <p:cNvPr id="1027" name="Picture 3" descr="C:\Users\sagor khan\Downloads\A69.jpg"/>
          <p:cNvPicPr>
            <a:picLocks noChangeAspect="1" noChangeArrowheads="1"/>
          </p:cNvPicPr>
          <p:nvPr/>
        </p:nvPicPr>
        <p:blipFill>
          <a:blip r:embed="rId3"/>
          <a:srcRect/>
          <a:stretch>
            <a:fillRect/>
          </a:stretch>
        </p:blipFill>
        <p:spPr bwMode="auto">
          <a:xfrm>
            <a:off x="0" y="1524000"/>
            <a:ext cx="4419600" cy="42672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pic>
        <p:nvPicPr>
          <p:cNvPr id="7" name="Content Placeholder 13" descr="IMG_9996.JPG"/>
          <p:cNvPicPr>
            <a:picLocks noChangeAspect="1"/>
          </p:cNvPicPr>
          <p:nvPr/>
        </p:nvPicPr>
        <p:blipFill>
          <a:blip r:embed="rId4" cstate="print"/>
          <a:stretch>
            <a:fillRect/>
          </a:stretch>
        </p:blipFill>
        <p:spPr>
          <a:xfrm rot="16200000">
            <a:off x="914401" y="2057399"/>
            <a:ext cx="2971798" cy="2667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4724400" y="1524000"/>
            <a:ext cx="4191000" cy="4343400"/>
          </a:xfrm>
          <a:prstGeom prst="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buNone/>
            </a:pPr>
            <a:r>
              <a:rPr lang="bn-IN" sz="2800" dirty="0" smtClean="0">
                <a:solidFill>
                  <a:srgbClr val="002060"/>
                </a:solidFill>
              </a:rPr>
              <a:t>   এম .সাখাওয়াত হোসেন </a:t>
            </a:r>
          </a:p>
          <a:p>
            <a:pPr>
              <a:buNone/>
            </a:pPr>
            <a:r>
              <a:rPr lang="bn-IN" sz="2000" dirty="0" smtClean="0">
                <a:solidFill>
                  <a:srgbClr val="002060"/>
                </a:solidFill>
              </a:rPr>
              <a:t>     সহকারি শিক্ষক (ব্যবসায় শিক্ষা ) </a:t>
            </a:r>
          </a:p>
          <a:p>
            <a:pPr>
              <a:buNone/>
            </a:pPr>
            <a:r>
              <a:rPr lang="bn-IN" sz="2000" dirty="0" smtClean="0">
                <a:solidFill>
                  <a:srgbClr val="002060"/>
                </a:solidFill>
              </a:rPr>
              <a:t>     মোক্তাল হোসেন উচ্চ বিদ্যালয় ,সদর ,নেত্রকোনা </a:t>
            </a:r>
          </a:p>
          <a:p>
            <a:pPr>
              <a:buNone/>
            </a:pPr>
            <a:r>
              <a:rPr lang="en-US" sz="2000" dirty="0" smtClean="0">
                <a:solidFill>
                  <a:srgbClr val="002060"/>
                </a:solidFill>
                <a:hlinkClick r:id="rId5"/>
              </a:rPr>
              <a:t>shakhawath747@gamil.com</a:t>
            </a:r>
            <a:r>
              <a:rPr lang="en-US" sz="2000" dirty="0" smtClean="0">
                <a:solidFill>
                  <a:srgbClr val="002060"/>
                </a:solidFill>
              </a:rPr>
              <a:t> </a:t>
            </a:r>
            <a:endParaRPr lang="bn-IN" sz="2000" dirty="0" smtClean="0">
              <a:solidFill>
                <a:srgbClr val="002060"/>
              </a:solidFill>
            </a:endParaRPr>
          </a:p>
          <a:p>
            <a:pPr>
              <a:buNone/>
            </a:pPr>
            <a:r>
              <a:rPr lang="bn-IN" sz="2800" dirty="0" smtClean="0">
                <a:solidFill>
                  <a:srgbClr val="002060"/>
                </a:solidFill>
              </a:rPr>
              <a:t> </a:t>
            </a:r>
            <a:r>
              <a:rPr lang="en-US" sz="2800" dirty="0" smtClean="0">
                <a:solidFill>
                  <a:srgbClr val="002060"/>
                </a:solidFill>
              </a:rPr>
              <a:t>Mob: </a:t>
            </a:r>
          </a:p>
          <a:p>
            <a:pPr>
              <a:buNone/>
            </a:pPr>
            <a:r>
              <a:rPr lang="bn-IN" sz="2800" dirty="0" smtClean="0">
                <a:solidFill>
                  <a:srgbClr val="002060"/>
                </a:solidFill>
              </a:rPr>
              <a:t>     </a:t>
            </a:r>
            <a:r>
              <a:rPr lang="en-US" sz="2800" dirty="0" smtClean="0">
                <a:solidFill>
                  <a:srgbClr val="002060"/>
                </a:solidFill>
              </a:rPr>
              <a:t>01734475103     </a:t>
            </a:r>
            <a:r>
              <a:rPr lang="bn-IN" sz="2800" dirty="0" smtClean="0">
                <a:solidFill>
                  <a:srgbClr val="002060"/>
                </a:solidFill>
              </a:rPr>
              <a:t>          </a:t>
            </a:r>
            <a:r>
              <a:rPr lang="en-US" sz="2800" dirty="0" smtClean="0">
                <a:solidFill>
                  <a:srgbClr val="002060"/>
                </a:solidFill>
              </a:rPr>
              <a:t>01917636486 </a:t>
            </a:r>
          </a:p>
        </p:txBody>
      </p:sp>
      <p:pic>
        <p:nvPicPr>
          <p:cNvPr id="1028" name="Picture 4" descr="C:\Users\sagor khan\Downloads\a130.jpg"/>
          <p:cNvPicPr>
            <a:picLocks noChangeAspect="1" noChangeArrowheads="1"/>
          </p:cNvPicPr>
          <p:nvPr/>
        </p:nvPicPr>
        <p:blipFill>
          <a:blip r:embed="rId2"/>
          <a:srcRect/>
          <a:stretch>
            <a:fillRect/>
          </a:stretch>
        </p:blipFill>
        <p:spPr bwMode="auto">
          <a:xfrm flipH="1">
            <a:off x="4267198" y="5791200"/>
            <a:ext cx="4876801" cy="1066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strVal val="#ppt_w*0.05"/>
                                          </p:val>
                                        </p:tav>
                                        <p:tav tm="100000">
                                          <p:val>
                                            <p:strVal val="#ppt_w"/>
                                          </p:val>
                                        </p:tav>
                                      </p:tavLst>
                                    </p:anim>
                                    <p:anim calcmode="lin" valueType="num">
                                      <p:cBhvr>
                                        <p:cTn id="13" dur="500" fill="hold"/>
                                        <p:tgtEl>
                                          <p:spTgt spid="2"/>
                                        </p:tgtEl>
                                        <p:attrNameLst>
                                          <p:attrName>ppt_h</p:attrName>
                                        </p:attrNameLst>
                                      </p:cBhvr>
                                      <p:tavLst>
                                        <p:tav tm="0">
                                          <p:val>
                                            <p:strVal val="#ppt_h"/>
                                          </p:val>
                                        </p:tav>
                                        <p:tav tm="100000">
                                          <p:val>
                                            <p:strVal val="#ppt_h"/>
                                          </p:val>
                                        </p:tav>
                                      </p:tavLst>
                                    </p:anim>
                                    <p:anim calcmode="lin" valueType="num">
                                      <p:cBhvr>
                                        <p:cTn id="14" dur="500" fill="hold"/>
                                        <p:tgtEl>
                                          <p:spTgt spid="2"/>
                                        </p:tgtEl>
                                        <p:attrNameLst>
                                          <p:attrName>ppt_x</p:attrName>
                                        </p:attrNameLst>
                                      </p:cBhvr>
                                      <p:tavLst>
                                        <p:tav tm="0">
                                          <p:val>
                                            <p:strVal val="#ppt_x-.2"/>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 calcmode="lin" valueType="num">
                                      <p:cBhvr>
                                        <p:cTn id="23" dur="500" fill="hold"/>
                                        <p:tgtEl>
                                          <p:spTgt spid="8"/>
                                        </p:tgtEl>
                                        <p:attrNameLst>
                                          <p:attrName>style.rotation</p:attrName>
                                        </p:attrNameLst>
                                      </p:cBhvr>
                                      <p:tavLst>
                                        <p:tav tm="0">
                                          <p:val>
                                            <p:fltVal val="360"/>
                                          </p:val>
                                        </p:tav>
                                        <p:tav tm="100000">
                                          <p:val>
                                            <p:fltVal val="0"/>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228600"/>
            <a:ext cx="8763000" cy="914400"/>
          </a:xfrm>
          <a:prstGeom prst="roundRect">
            <a:avLst/>
          </a:prstGeom>
          <a:ln>
            <a:solidFill>
              <a:srgbClr val="FF0000"/>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3200" dirty="0" err="1" smtClean="0">
                <a:solidFill>
                  <a:schemeClr val="tx1"/>
                </a:solidFill>
              </a:rPr>
              <a:t>নিচের</a:t>
            </a:r>
            <a:r>
              <a:rPr lang="en-US" sz="3200" dirty="0" smtClean="0">
                <a:solidFill>
                  <a:schemeClr val="tx1"/>
                </a:solidFill>
              </a:rPr>
              <a:t> </a:t>
            </a:r>
            <a:r>
              <a:rPr lang="en-US" sz="3200" dirty="0" err="1" smtClean="0">
                <a:solidFill>
                  <a:schemeClr val="tx1"/>
                </a:solidFill>
              </a:rPr>
              <a:t>চিত্রটি</a:t>
            </a:r>
            <a:r>
              <a:rPr lang="en-US" sz="3200" dirty="0" smtClean="0">
                <a:solidFill>
                  <a:schemeClr val="tx1"/>
                </a:solidFill>
              </a:rPr>
              <a:t> </a:t>
            </a:r>
            <a:r>
              <a:rPr lang="en-US" sz="3200" dirty="0" err="1" smtClean="0">
                <a:solidFill>
                  <a:schemeClr val="tx1"/>
                </a:solidFill>
              </a:rPr>
              <a:t>ভাল</a:t>
            </a:r>
            <a:r>
              <a:rPr lang="en-US" sz="3200" dirty="0" smtClean="0">
                <a:solidFill>
                  <a:schemeClr val="tx1"/>
                </a:solidFill>
              </a:rPr>
              <a:t> </a:t>
            </a:r>
            <a:r>
              <a:rPr lang="en-US" sz="3200" dirty="0" err="1" smtClean="0">
                <a:solidFill>
                  <a:schemeClr val="tx1"/>
                </a:solidFill>
              </a:rPr>
              <a:t>করে</a:t>
            </a:r>
            <a:r>
              <a:rPr lang="en-US" sz="3200" dirty="0" smtClean="0">
                <a:solidFill>
                  <a:schemeClr val="tx1"/>
                </a:solidFill>
              </a:rPr>
              <a:t> </a:t>
            </a:r>
            <a:r>
              <a:rPr lang="en-US" sz="3200" dirty="0" err="1" smtClean="0">
                <a:solidFill>
                  <a:schemeClr val="tx1"/>
                </a:solidFill>
              </a:rPr>
              <a:t>লক্ষ</a:t>
            </a:r>
            <a:r>
              <a:rPr lang="en-US" sz="3200" dirty="0" smtClean="0">
                <a:solidFill>
                  <a:schemeClr val="tx1"/>
                </a:solidFill>
              </a:rPr>
              <a:t> </a:t>
            </a:r>
            <a:r>
              <a:rPr lang="en-US" sz="3200" dirty="0" err="1" smtClean="0">
                <a:solidFill>
                  <a:schemeClr val="tx1"/>
                </a:solidFill>
              </a:rPr>
              <a:t>কর</a:t>
            </a:r>
            <a:r>
              <a:rPr lang="en-US" sz="3200" dirty="0" smtClean="0">
                <a:solidFill>
                  <a:schemeClr val="tx1"/>
                </a:solidFill>
              </a:rPr>
              <a:t> </a:t>
            </a:r>
            <a:endParaRPr lang="en-US" sz="3200" dirty="0">
              <a:solidFill>
                <a:schemeClr val="tx1"/>
              </a:solidFill>
            </a:endParaRPr>
          </a:p>
        </p:txBody>
      </p:sp>
      <p:sp>
        <p:nvSpPr>
          <p:cNvPr id="3" name="Rectangle 2"/>
          <p:cNvSpPr/>
          <p:nvPr/>
        </p:nvSpPr>
        <p:spPr>
          <a:xfrm>
            <a:off x="152400" y="1295400"/>
            <a:ext cx="8610600" cy="4267200"/>
          </a:xfrm>
          <a:prstGeom prst="rect">
            <a:avLst/>
          </a:prstGeom>
          <a:ln>
            <a:solidFill>
              <a:srgbClr val="FF00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5" name="Rectangle 4"/>
          <p:cNvSpPr/>
          <p:nvPr/>
        </p:nvSpPr>
        <p:spPr>
          <a:xfrm>
            <a:off x="5257800" y="1600200"/>
            <a:ext cx="3352800" cy="2743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363.jpg"/>
          <p:cNvPicPr>
            <a:picLocks noChangeAspect="1" noChangeArrowheads="1"/>
          </p:cNvPicPr>
          <p:nvPr/>
        </p:nvPicPr>
        <p:blipFill>
          <a:blip r:embed="rId3"/>
          <a:srcRect/>
          <a:stretch>
            <a:fillRect/>
          </a:stretch>
        </p:blipFill>
        <p:spPr bwMode="auto">
          <a:xfrm>
            <a:off x="5181600" y="1600200"/>
            <a:ext cx="3463159" cy="283805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7" name="Oval 6"/>
          <p:cNvSpPr/>
          <p:nvPr/>
        </p:nvSpPr>
        <p:spPr>
          <a:xfrm>
            <a:off x="228600" y="2133600"/>
            <a:ext cx="2209800" cy="2057400"/>
          </a:xfrm>
          <a:prstGeom prst="ellipse">
            <a:avLst/>
          </a:prstGeom>
          <a:solidFill>
            <a:srgbClr val="92D05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solidFill>
                  <a:srgbClr val="002060"/>
                </a:solidFill>
              </a:rPr>
              <a:t>বৃহস্পতি </a:t>
            </a:r>
            <a:endParaRPr lang="en-US"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edge">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228600"/>
            <a:ext cx="8610600" cy="9144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3" name="Rectangle 2"/>
          <p:cNvSpPr/>
          <p:nvPr/>
        </p:nvSpPr>
        <p:spPr>
          <a:xfrm>
            <a:off x="457200" y="1219200"/>
            <a:ext cx="8382000" cy="4419600"/>
          </a:xfrm>
          <a:prstGeom prst="rect">
            <a:avLst/>
          </a:prstGeom>
          <a:ln>
            <a:solidFill>
              <a:srgbClr val="FF0000"/>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5"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6" name="Rounded Rectangle 5"/>
          <p:cNvSpPr/>
          <p:nvPr/>
        </p:nvSpPr>
        <p:spPr>
          <a:xfrm>
            <a:off x="2286000" y="304800"/>
            <a:ext cx="5257800" cy="762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002060"/>
                </a:solidFill>
              </a:rPr>
              <a:t>বৃহস্পতি </a:t>
            </a:r>
            <a:endParaRPr lang="en-US" sz="3600" dirty="0">
              <a:solidFill>
                <a:srgbClr val="002060"/>
              </a:solidFill>
            </a:endParaRPr>
          </a:p>
        </p:txBody>
      </p:sp>
      <p:sp>
        <p:nvSpPr>
          <p:cNvPr id="7" name="Rounded Rectangle 6"/>
          <p:cNvSpPr/>
          <p:nvPr/>
        </p:nvSpPr>
        <p:spPr>
          <a:xfrm>
            <a:off x="609600" y="1905000"/>
            <a:ext cx="7924800" cy="2209800"/>
          </a:xfrm>
          <a:prstGeom prst="roundRect">
            <a:avLst/>
          </a:prstGeom>
          <a:ln>
            <a:solidFill>
              <a:srgbClr val="FF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bn-IN" sz="2800" dirty="0" smtClean="0">
                <a:solidFill>
                  <a:srgbClr val="FFFF00"/>
                </a:solidFill>
              </a:rPr>
              <a:t>বৃহস্পতি সূর্যের সবচেয়ে বড় গ্রহ।এটিতে </a:t>
            </a:r>
            <a:r>
              <a:rPr lang="bn-IN" sz="2800" smtClean="0">
                <a:solidFill>
                  <a:srgbClr val="FFFF00"/>
                </a:solidFill>
              </a:rPr>
              <a:t>শুধু গ্যাসই রয়েছে,কোনো </a:t>
            </a:r>
            <a:r>
              <a:rPr lang="bn-IN" sz="2800" dirty="0" smtClean="0">
                <a:solidFill>
                  <a:srgbClr val="FFFF00"/>
                </a:solidFill>
              </a:rPr>
              <a:t>কঠিন পূষ্ঠ নেই। </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grpId="0" nodeType="clickEffect">
                                  <p:stCondLst>
                                    <p:cond delay="0"/>
                                  </p:stCondLst>
                                  <p:childTnLst>
                                    <p:set>
                                      <p:cBhvr override="childStyle">
                                        <p:cTn id="6" dur="indefinite"/>
                                        <p:tgtEl>
                                          <p:spTgt spid="6"/>
                                        </p:tgtEl>
                                        <p:attrNameLst>
                                          <p:attrName>style.fontFamily</p:attrName>
                                        </p:attrNameLst>
                                      </p:cBhvr>
                                      <p:to>
                                        <p:strVal val="Times New Roman"/>
                                      </p:to>
                                    </p:set>
                                  </p:childTnLst>
                                </p:cTn>
                              </p:par>
                            </p:childTnLst>
                          </p:cTn>
                        </p:par>
                      </p:childTnLst>
                    </p:cTn>
                  </p:par>
                  <p:par>
                    <p:cTn id="7" fill="hold">
                      <p:stCondLst>
                        <p:cond delay="indefinite"/>
                      </p:stCondLst>
                      <p:childTnLst>
                        <p:par>
                          <p:cTn id="8" fill="hold">
                            <p:stCondLst>
                              <p:cond delay="0"/>
                            </p:stCondLst>
                            <p:childTnLst>
                              <p:par>
                                <p:cTn id="9" presetID="25"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228600"/>
            <a:ext cx="8686800" cy="914400"/>
          </a:xfrm>
          <a:prstGeom prst="round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err="1" smtClean="0">
                <a:solidFill>
                  <a:schemeClr val="tx1"/>
                </a:solidFill>
              </a:rPr>
              <a:t>নিচের</a:t>
            </a:r>
            <a:r>
              <a:rPr lang="en-US" sz="3200" dirty="0" smtClean="0">
                <a:solidFill>
                  <a:schemeClr val="tx1"/>
                </a:solidFill>
              </a:rPr>
              <a:t> </a:t>
            </a:r>
            <a:r>
              <a:rPr lang="en-US" sz="3200" dirty="0" err="1" smtClean="0">
                <a:solidFill>
                  <a:schemeClr val="tx1"/>
                </a:solidFill>
              </a:rPr>
              <a:t>চিত্রটি</a:t>
            </a:r>
            <a:r>
              <a:rPr lang="en-US" sz="3200" dirty="0" smtClean="0">
                <a:solidFill>
                  <a:schemeClr val="tx1"/>
                </a:solidFill>
              </a:rPr>
              <a:t> </a:t>
            </a:r>
            <a:r>
              <a:rPr lang="en-US" sz="3200" dirty="0" err="1" smtClean="0">
                <a:solidFill>
                  <a:schemeClr val="tx1"/>
                </a:solidFill>
              </a:rPr>
              <a:t>ভাল</a:t>
            </a:r>
            <a:r>
              <a:rPr lang="en-US" sz="3200" dirty="0" smtClean="0">
                <a:solidFill>
                  <a:schemeClr val="tx1"/>
                </a:solidFill>
              </a:rPr>
              <a:t> </a:t>
            </a:r>
            <a:r>
              <a:rPr lang="en-US" sz="3200" dirty="0" err="1" smtClean="0">
                <a:solidFill>
                  <a:schemeClr val="tx1"/>
                </a:solidFill>
              </a:rPr>
              <a:t>করে</a:t>
            </a:r>
            <a:r>
              <a:rPr lang="en-US" sz="3200" dirty="0" smtClean="0">
                <a:solidFill>
                  <a:schemeClr val="tx1"/>
                </a:solidFill>
              </a:rPr>
              <a:t> </a:t>
            </a:r>
            <a:r>
              <a:rPr lang="en-US" sz="3200" dirty="0" err="1" smtClean="0">
                <a:solidFill>
                  <a:schemeClr val="tx1"/>
                </a:solidFill>
              </a:rPr>
              <a:t>লক্ষ</a:t>
            </a:r>
            <a:r>
              <a:rPr lang="en-US" sz="3200" dirty="0" smtClean="0">
                <a:solidFill>
                  <a:schemeClr val="tx1"/>
                </a:solidFill>
              </a:rPr>
              <a:t> </a:t>
            </a:r>
            <a:r>
              <a:rPr lang="en-US" sz="3200" dirty="0" err="1" smtClean="0">
                <a:solidFill>
                  <a:schemeClr val="tx1"/>
                </a:solidFill>
              </a:rPr>
              <a:t>কর</a:t>
            </a:r>
            <a:r>
              <a:rPr lang="en-US" sz="3200" dirty="0" smtClean="0">
                <a:solidFill>
                  <a:schemeClr val="tx1"/>
                </a:solidFill>
              </a:rPr>
              <a:t> </a:t>
            </a:r>
            <a:endParaRPr lang="en-US" sz="3200" dirty="0">
              <a:solidFill>
                <a:schemeClr val="tx1"/>
              </a:solidFill>
            </a:endParaRPr>
          </a:p>
        </p:txBody>
      </p:sp>
      <p:sp>
        <p:nvSpPr>
          <p:cNvPr id="3" name="Rectangle 2"/>
          <p:cNvSpPr/>
          <p:nvPr/>
        </p:nvSpPr>
        <p:spPr>
          <a:xfrm>
            <a:off x="228600" y="1371600"/>
            <a:ext cx="8686800" cy="4267200"/>
          </a:xfrm>
          <a:prstGeom prst="rect">
            <a:avLst/>
          </a:prstGeom>
          <a:solidFill>
            <a:srgbClr val="92D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5" name="Oval 4"/>
          <p:cNvSpPr/>
          <p:nvPr/>
        </p:nvSpPr>
        <p:spPr>
          <a:xfrm>
            <a:off x="228600" y="2209800"/>
            <a:ext cx="1981200" cy="17526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শনি </a:t>
            </a:r>
            <a:endParaRPr lang="en-US" sz="3200" dirty="0"/>
          </a:p>
        </p:txBody>
      </p:sp>
      <p:sp>
        <p:nvSpPr>
          <p:cNvPr id="6" name="Rectangle 5"/>
          <p:cNvSpPr/>
          <p:nvPr/>
        </p:nvSpPr>
        <p:spPr>
          <a:xfrm>
            <a:off x="5410200" y="1752600"/>
            <a:ext cx="3048000" cy="2971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364.jpg"/>
          <p:cNvPicPr>
            <a:picLocks noChangeAspect="1" noChangeArrowheads="1"/>
          </p:cNvPicPr>
          <p:nvPr/>
        </p:nvPicPr>
        <p:blipFill>
          <a:blip r:embed="rId3"/>
          <a:srcRect/>
          <a:stretch>
            <a:fillRect/>
          </a:stretch>
        </p:blipFill>
        <p:spPr bwMode="auto">
          <a:xfrm>
            <a:off x="5486400" y="1828800"/>
            <a:ext cx="2895600" cy="27432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 calcmode="lin" valueType="num">
                                      <p:cBhvr>
                                        <p:cTn id="14" dur="500" fill="hold"/>
                                        <p:tgtEl>
                                          <p:spTgt spid="1026"/>
                                        </p:tgtEl>
                                        <p:attrNameLst>
                                          <p:attrName>style.rotation</p:attrName>
                                        </p:attrNameLst>
                                      </p:cBhvr>
                                      <p:tavLst>
                                        <p:tav tm="0">
                                          <p:val>
                                            <p:fltVal val="360"/>
                                          </p:val>
                                        </p:tav>
                                        <p:tav tm="100000">
                                          <p:val>
                                            <p:fltVal val="0"/>
                                          </p:val>
                                        </p:tav>
                                      </p:tavLst>
                                    </p:anim>
                                    <p:animEffect transition="in" filter="fade">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heel(4)">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304800"/>
            <a:ext cx="8763000" cy="914400"/>
          </a:xfrm>
          <a:prstGeom prst="roundRect">
            <a:avLst/>
          </a:prstGeom>
          <a:solidFill>
            <a:schemeClr val="accent6"/>
          </a:solidFill>
          <a:ln>
            <a:solidFill>
              <a:srgbClr val="FF0000"/>
            </a:solid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81000" y="1295400"/>
            <a:ext cx="8534400" cy="4343400"/>
          </a:xfrm>
          <a:prstGeom prst="rect">
            <a:avLst/>
          </a:prstGeom>
          <a:ln>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5" name="Oval 4"/>
          <p:cNvSpPr/>
          <p:nvPr/>
        </p:nvSpPr>
        <p:spPr>
          <a:xfrm>
            <a:off x="3505200" y="304800"/>
            <a:ext cx="1905000" cy="914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শনি </a:t>
            </a:r>
            <a:endParaRPr lang="en-US" sz="2800" dirty="0"/>
          </a:p>
        </p:txBody>
      </p:sp>
      <p:sp>
        <p:nvSpPr>
          <p:cNvPr id="6" name="Flowchart: Display 5"/>
          <p:cNvSpPr/>
          <p:nvPr/>
        </p:nvSpPr>
        <p:spPr>
          <a:xfrm>
            <a:off x="533400" y="1752600"/>
            <a:ext cx="8229600" cy="2895600"/>
          </a:xfrm>
          <a:prstGeom prst="flowChartDisplay">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2800" dirty="0" smtClean="0">
                <a:solidFill>
                  <a:schemeClr val="tx1"/>
                </a:solidFill>
              </a:rPr>
              <a:t>শনি গ্রহটি কেবল গ্যাস দিয়ে তৈরি। এটিকে ঘিরে কতগুলো রিং বা আংটা রয়েছে।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5"/>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228600"/>
            <a:ext cx="8458200" cy="914400"/>
          </a:xfrm>
          <a:prstGeom prst="roundRect">
            <a:avLst/>
          </a:prstGeom>
          <a:ln>
            <a:solidFill>
              <a:srgbClr val="FF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bn-IN" sz="3600" dirty="0" smtClean="0">
                <a:solidFill>
                  <a:srgbClr val="FFFF00"/>
                </a:solidFill>
              </a:rPr>
              <a:t>দলীয় কাজ </a:t>
            </a:r>
            <a:endParaRPr lang="en-US" sz="3600" dirty="0">
              <a:solidFill>
                <a:srgbClr val="FFFF00"/>
              </a:solidFill>
            </a:endParaRPr>
          </a:p>
        </p:txBody>
      </p:sp>
      <p:sp>
        <p:nvSpPr>
          <p:cNvPr id="3" name="Rectangle 2"/>
          <p:cNvSpPr/>
          <p:nvPr/>
        </p:nvSpPr>
        <p:spPr>
          <a:xfrm>
            <a:off x="457200" y="1447800"/>
            <a:ext cx="8382000" cy="3886200"/>
          </a:xfrm>
          <a:prstGeom prst="rect">
            <a:avLst/>
          </a:prstGeom>
          <a:ln>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5" name="Oval 4"/>
          <p:cNvSpPr/>
          <p:nvPr/>
        </p:nvSpPr>
        <p:spPr>
          <a:xfrm>
            <a:off x="685800" y="1905000"/>
            <a:ext cx="2819400" cy="2743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Content Placeholder 3" descr="IMG_20181029_104257.jpg"/>
          <p:cNvPicPr>
            <a:picLocks noChangeAspect="1"/>
          </p:cNvPicPr>
          <p:nvPr/>
        </p:nvPicPr>
        <p:blipFill>
          <a:blip r:embed="rId3" cstate="print"/>
          <a:stretch>
            <a:fillRect/>
          </a:stretch>
        </p:blipFill>
        <p:spPr>
          <a:xfrm>
            <a:off x="685800" y="1752600"/>
            <a:ext cx="3429000" cy="29718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Rounded Rectangle 6"/>
          <p:cNvSpPr/>
          <p:nvPr/>
        </p:nvSpPr>
        <p:spPr>
          <a:xfrm>
            <a:off x="4800600" y="2057400"/>
            <a:ext cx="3733800" cy="2057400"/>
          </a:xfrm>
          <a:prstGeom prst="roundRect">
            <a:avLst/>
          </a:prstGeom>
          <a:solidFill>
            <a:srgbClr val="FFFF00"/>
          </a:solidFill>
          <a:ln>
            <a:solidFill>
              <a:srgbClr val="FF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rPr>
              <a:t>মঙ্গল গ্রহের বর্ণনা দাও।</a:t>
            </a:r>
            <a:r>
              <a:rPr lang="bn-IN"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4)">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152400"/>
            <a:ext cx="8458200" cy="914400"/>
          </a:xfrm>
          <a:prstGeom prst="roundRect">
            <a:avLst/>
          </a:prstGeom>
          <a:ln>
            <a:solidFill>
              <a:srgbClr val="FF000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4400" dirty="0" smtClean="0"/>
              <a:t>উত্তর </a:t>
            </a:r>
            <a:endParaRPr lang="en-US" sz="4400" dirty="0"/>
          </a:p>
        </p:txBody>
      </p:sp>
      <p:sp>
        <p:nvSpPr>
          <p:cNvPr id="3" name="Rectangle 2"/>
          <p:cNvSpPr/>
          <p:nvPr/>
        </p:nvSpPr>
        <p:spPr>
          <a:xfrm>
            <a:off x="381000" y="1371600"/>
            <a:ext cx="8534400" cy="3886200"/>
          </a:xfrm>
          <a:prstGeom prst="rect">
            <a:avLst/>
          </a:prstGeom>
          <a:solidFill>
            <a:schemeClr val="accent3"/>
          </a:solidFill>
          <a:ln>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rPr>
              <a:t>মঙ্গলকে কখনো কখনো লাল গ্রহ বলা হয় কারণ এর পৃষ্ঠা লাল রঙের। এর পৃষ্ঠা ধুলিময় এবং খুবই পাতলা বায়ুমন্ডল রয়েছে।মঙ্গলের মাটির নিচে পানি থাকার সম্ভাবনা আছে বলে বিজ্ঞানীরা এখন মনে করেন। </a:t>
            </a:r>
            <a:endParaRPr lang="en-US" sz="2800" dirty="0">
              <a:solidFill>
                <a:schemeClr val="tx1"/>
              </a:solidFill>
            </a:endParaRPr>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334000"/>
            <a:ext cx="9144000"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edge">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304800"/>
            <a:ext cx="8686800" cy="914400"/>
          </a:xfrm>
          <a:prstGeom prst="roundRect">
            <a:avLst/>
          </a:prstGeom>
          <a:solidFill>
            <a:srgbClr val="FFFF00"/>
          </a:solidFill>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dirty="0" err="1" smtClean="0">
                <a:solidFill>
                  <a:schemeClr val="tx1"/>
                </a:solidFill>
              </a:rPr>
              <a:t>নিচের</a:t>
            </a:r>
            <a:r>
              <a:rPr lang="en-US" sz="3200" dirty="0" smtClean="0">
                <a:solidFill>
                  <a:schemeClr val="tx1"/>
                </a:solidFill>
              </a:rPr>
              <a:t> </a:t>
            </a:r>
            <a:r>
              <a:rPr lang="en-US" sz="3200" dirty="0" err="1" smtClean="0">
                <a:solidFill>
                  <a:schemeClr val="tx1"/>
                </a:solidFill>
              </a:rPr>
              <a:t>চিত্রটি</a:t>
            </a:r>
            <a:r>
              <a:rPr lang="en-US" sz="3200" dirty="0" smtClean="0">
                <a:solidFill>
                  <a:schemeClr val="tx1"/>
                </a:solidFill>
              </a:rPr>
              <a:t> </a:t>
            </a:r>
            <a:r>
              <a:rPr lang="en-US" sz="3200" dirty="0" err="1" smtClean="0">
                <a:solidFill>
                  <a:schemeClr val="tx1"/>
                </a:solidFill>
              </a:rPr>
              <a:t>ভাল</a:t>
            </a:r>
            <a:r>
              <a:rPr lang="en-US" sz="3200" dirty="0" smtClean="0">
                <a:solidFill>
                  <a:schemeClr val="tx1"/>
                </a:solidFill>
              </a:rPr>
              <a:t> </a:t>
            </a:r>
            <a:r>
              <a:rPr lang="en-US" sz="3200" dirty="0" err="1" smtClean="0">
                <a:solidFill>
                  <a:schemeClr val="tx1"/>
                </a:solidFill>
              </a:rPr>
              <a:t>করে</a:t>
            </a:r>
            <a:r>
              <a:rPr lang="en-US" sz="3200" dirty="0" smtClean="0">
                <a:solidFill>
                  <a:schemeClr val="tx1"/>
                </a:solidFill>
              </a:rPr>
              <a:t> </a:t>
            </a:r>
            <a:r>
              <a:rPr lang="en-US" sz="3200" dirty="0" err="1" smtClean="0">
                <a:solidFill>
                  <a:schemeClr val="tx1"/>
                </a:solidFill>
              </a:rPr>
              <a:t>লক্ষ</a:t>
            </a:r>
            <a:r>
              <a:rPr lang="en-US" sz="3200" dirty="0" smtClean="0">
                <a:solidFill>
                  <a:schemeClr val="tx1"/>
                </a:solidFill>
              </a:rPr>
              <a:t> </a:t>
            </a:r>
            <a:r>
              <a:rPr lang="en-US" sz="3200" dirty="0" err="1" smtClean="0">
                <a:solidFill>
                  <a:schemeClr val="tx1"/>
                </a:solidFill>
              </a:rPr>
              <a:t>কর</a:t>
            </a:r>
            <a:r>
              <a:rPr lang="en-US" sz="3200" dirty="0" smtClean="0">
                <a:solidFill>
                  <a:schemeClr val="tx1"/>
                </a:solidFill>
              </a:rPr>
              <a:t> </a:t>
            </a:r>
            <a:endParaRPr lang="en-US" sz="3200" dirty="0">
              <a:solidFill>
                <a:schemeClr val="tx1"/>
              </a:solidFill>
            </a:endParaRPr>
          </a:p>
        </p:txBody>
      </p:sp>
      <p:sp>
        <p:nvSpPr>
          <p:cNvPr id="3" name="Rectangle 2"/>
          <p:cNvSpPr/>
          <p:nvPr/>
        </p:nvSpPr>
        <p:spPr>
          <a:xfrm>
            <a:off x="304800" y="1447800"/>
            <a:ext cx="8534400" cy="4191000"/>
          </a:xfrm>
          <a:prstGeom prst="rect">
            <a:avLst/>
          </a:prstGeom>
          <a:solidFill>
            <a:schemeClr val="accent3"/>
          </a:solidFill>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5" name="Rectangle 4"/>
          <p:cNvSpPr/>
          <p:nvPr/>
        </p:nvSpPr>
        <p:spPr>
          <a:xfrm>
            <a:off x="533400" y="1752600"/>
            <a:ext cx="3200400" cy="2895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366.jpg"/>
          <p:cNvPicPr>
            <a:picLocks noChangeAspect="1" noChangeArrowheads="1"/>
          </p:cNvPicPr>
          <p:nvPr/>
        </p:nvPicPr>
        <p:blipFill>
          <a:blip r:embed="rId3"/>
          <a:srcRect/>
          <a:stretch>
            <a:fillRect/>
          </a:stretch>
        </p:blipFill>
        <p:spPr bwMode="auto">
          <a:xfrm>
            <a:off x="457200" y="1752600"/>
            <a:ext cx="3276600" cy="28956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7" name="Regular Pentagon 6"/>
          <p:cNvSpPr/>
          <p:nvPr/>
        </p:nvSpPr>
        <p:spPr>
          <a:xfrm>
            <a:off x="4800600" y="2133600"/>
            <a:ext cx="2133600" cy="1905000"/>
          </a:xfrm>
          <a:prstGeom prst="pentagon">
            <a:avLst/>
          </a:prstGeom>
          <a:ln>
            <a:solidFill>
              <a:srgbClr val="FF0000"/>
            </a:solidFill>
          </a:ln>
          <a:scene3d>
            <a:camera prst="isometricBottomDown"/>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ইউনেরাস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ipe(down)">
                                      <p:cBhvr>
                                        <p:cTn id="19" dur="5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iterate type="lt">
                                    <p:tmPct val="10000"/>
                                  </p:iterate>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anim calcmode="lin" valueType="num">
                                      <p:cBhvr>
                                        <p:cTn id="25" dur="2000" fill="hold"/>
                                        <p:tgtEl>
                                          <p:spTgt spid="7"/>
                                        </p:tgtEl>
                                        <p:attrNameLst>
                                          <p:attrName>ppt_w</p:attrName>
                                        </p:attrNameLst>
                                      </p:cBhvr>
                                      <p:tavLst>
                                        <p:tav tm="0" fmla="#ppt_w*sin(2.5*pi*$)">
                                          <p:val>
                                            <p:fltVal val="0"/>
                                          </p:val>
                                        </p:tav>
                                        <p:tav tm="100000">
                                          <p:val>
                                            <p:fltVal val="1"/>
                                          </p:val>
                                        </p:tav>
                                      </p:tavLst>
                                    </p:anim>
                                    <p:anim calcmode="lin" valueType="num">
                                      <p:cBhvr>
                                        <p:cTn id="26"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228600"/>
            <a:ext cx="8382000" cy="914400"/>
          </a:xfrm>
          <a:prstGeom prst="roundRect">
            <a:avLst/>
          </a:prstGeom>
          <a:ln>
            <a:solidFill>
              <a:srgbClr val="FF000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 name="Rectangle 2"/>
          <p:cNvSpPr/>
          <p:nvPr/>
        </p:nvSpPr>
        <p:spPr>
          <a:xfrm>
            <a:off x="228600" y="1371600"/>
            <a:ext cx="8686800" cy="4267200"/>
          </a:xfrm>
          <a:prstGeom prst="rect">
            <a:avLst/>
          </a:prstGeom>
          <a:blipFill>
            <a:blip r:embed="rId2"/>
            <a:tile tx="0" ty="0" sx="100000" sy="100000" flip="none" algn="tl"/>
          </a:blipFill>
          <a:ln>
            <a:solidFill>
              <a:srgbClr val="FF0000"/>
            </a:solidFill>
          </a:ln>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C:\Users\sagor khan\Downloads\a132.jpg"/>
          <p:cNvPicPr>
            <a:picLocks noChangeAspect="1" noChangeArrowheads="1"/>
          </p:cNvPicPr>
          <p:nvPr/>
        </p:nvPicPr>
        <p:blipFill>
          <a:blip r:embed="rId3"/>
          <a:srcRect/>
          <a:stretch>
            <a:fillRect/>
          </a:stretch>
        </p:blipFill>
        <p:spPr bwMode="auto">
          <a:xfrm>
            <a:off x="0" y="5638800"/>
            <a:ext cx="9144000" cy="1219200"/>
          </a:xfrm>
          <a:prstGeom prst="rect">
            <a:avLst/>
          </a:prstGeom>
          <a:noFill/>
        </p:spPr>
      </p:pic>
      <p:sp>
        <p:nvSpPr>
          <p:cNvPr id="7" name="Oval 6"/>
          <p:cNvSpPr/>
          <p:nvPr/>
        </p:nvSpPr>
        <p:spPr>
          <a:xfrm>
            <a:off x="3276600" y="228600"/>
            <a:ext cx="2743200" cy="914400"/>
          </a:xfrm>
          <a:prstGeom prst="ellipse">
            <a:avLst/>
          </a:prstGeom>
          <a:ln>
            <a:solidFill>
              <a:srgbClr val="FF0000"/>
            </a:solidFill>
          </a:ln>
          <a:effectLst>
            <a:reflection blurRad="6350" stA="50000" endA="300" endPos="55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ইউনেরাস </a:t>
            </a:r>
            <a:endParaRPr lang="en-US" sz="3200" dirty="0"/>
          </a:p>
        </p:txBody>
      </p:sp>
      <p:sp>
        <p:nvSpPr>
          <p:cNvPr id="8" name="Rounded Rectangle 7"/>
          <p:cNvSpPr/>
          <p:nvPr/>
        </p:nvSpPr>
        <p:spPr>
          <a:xfrm>
            <a:off x="533400" y="2209800"/>
            <a:ext cx="8001000" cy="1371600"/>
          </a:xfrm>
          <a:prstGeom prst="roundRect">
            <a:avLst/>
          </a:prstGeom>
          <a:solidFill>
            <a:srgbClr val="92D050"/>
          </a:solidFill>
          <a:ln>
            <a:solidFill>
              <a:srgbClr val="FF0000"/>
            </a:solid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rPr>
              <a:t>ইউরেনাস গ্যাস ও বরফ দিয়ে গঠিত। </a:t>
            </a:r>
            <a:endParaRPr lang="en-US"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anim calcmode="lin" valueType="num">
                                      <p:cBhvr>
                                        <p:cTn id="13" dur="2000" fill="hold"/>
                                        <p:tgtEl>
                                          <p:spTgt spid="8"/>
                                        </p:tgtEl>
                                        <p:attrNameLst>
                                          <p:attrName>ppt_w</p:attrName>
                                        </p:attrNameLst>
                                      </p:cBhvr>
                                      <p:tavLst>
                                        <p:tav tm="0" fmla="#ppt_w*sin(2.5*pi*$)">
                                          <p:val>
                                            <p:fltVal val="0"/>
                                          </p:val>
                                        </p:tav>
                                        <p:tav tm="100000">
                                          <p:val>
                                            <p:fltVal val="1"/>
                                          </p:val>
                                        </p:tav>
                                      </p:tavLst>
                                    </p:anim>
                                    <p:anim calcmode="lin" valueType="num">
                                      <p:cBhvr>
                                        <p:cTn id="14"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304800"/>
            <a:ext cx="8458200" cy="914400"/>
          </a:xfrm>
          <a:prstGeom prst="roundRect">
            <a:avLst/>
          </a:prstGeom>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rgbClr val="FFFF00"/>
                </a:solidFill>
              </a:rPr>
              <a:t>নিচের</a:t>
            </a:r>
            <a:r>
              <a:rPr lang="en-US" sz="3200" dirty="0" smtClean="0">
                <a:solidFill>
                  <a:srgbClr val="FFFF00"/>
                </a:solidFill>
              </a:rPr>
              <a:t> </a:t>
            </a:r>
            <a:r>
              <a:rPr lang="en-US" sz="3200" dirty="0" err="1" smtClean="0">
                <a:solidFill>
                  <a:srgbClr val="FFFF00"/>
                </a:solidFill>
              </a:rPr>
              <a:t>চিত্রটি</a:t>
            </a:r>
            <a:r>
              <a:rPr lang="en-US" sz="3200" dirty="0" smtClean="0">
                <a:solidFill>
                  <a:srgbClr val="FFFF00"/>
                </a:solidFill>
              </a:rPr>
              <a:t> </a:t>
            </a:r>
            <a:r>
              <a:rPr lang="en-US" sz="3200" dirty="0" err="1" smtClean="0">
                <a:solidFill>
                  <a:srgbClr val="FFFF00"/>
                </a:solidFill>
              </a:rPr>
              <a:t>ভাল</a:t>
            </a:r>
            <a:r>
              <a:rPr lang="en-US" sz="3200" dirty="0" smtClean="0">
                <a:solidFill>
                  <a:srgbClr val="FFFF00"/>
                </a:solidFill>
              </a:rPr>
              <a:t> </a:t>
            </a:r>
            <a:r>
              <a:rPr lang="en-US" sz="3200" dirty="0" err="1" smtClean="0">
                <a:solidFill>
                  <a:srgbClr val="FFFF00"/>
                </a:solidFill>
              </a:rPr>
              <a:t>করে</a:t>
            </a:r>
            <a:r>
              <a:rPr lang="en-US" sz="3200" dirty="0" smtClean="0">
                <a:solidFill>
                  <a:srgbClr val="FFFF00"/>
                </a:solidFill>
              </a:rPr>
              <a:t> </a:t>
            </a:r>
            <a:r>
              <a:rPr lang="en-US" sz="3200" dirty="0" err="1" smtClean="0">
                <a:solidFill>
                  <a:srgbClr val="FFFF00"/>
                </a:solidFill>
              </a:rPr>
              <a:t>লক্ষ</a:t>
            </a:r>
            <a:r>
              <a:rPr lang="en-US" sz="3200" dirty="0" smtClean="0">
                <a:solidFill>
                  <a:srgbClr val="FFFF00"/>
                </a:solidFill>
              </a:rPr>
              <a:t> </a:t>
            </a:r>
            <a:r>
              <a:rPr lang="en-US" sz="3200" dirty="0" err="1" smtClean="0">
                <a:solidFill>
                  <a:srgbClr val="FFFF00"/>
                </a:solidFill>
              </a:rPr>
              <a:t>কর</a:t>
            </a:r>
            <a:r>
              <a:rPr lang="en-US" sz="3200" dirty="0" smtClean="0">
                <a:solidFill>
                  <a:srgbClr val="FFFF00"/>
                </a:solidFill>
              </a:rPr>
              <a:t> </a:t>
            </a:r>
            <a:endParaRPr lang="en-US" sz="3200" dirty="0">
              <a:solidFill>
                <a:srgbClr val="FFFF00"/>
              </a:solidFill>
            </a:endParaRPr>
          </a:p>
        </p:txBody>
      </p:sp>
      <p:sp>
        <p:nvSpPr>
          <p:cNvPr id="3" name="Rectangle 2"/>
          <p:cNvSpPr/>
          <p:nvPr/>
        </p:nvSpPr>
        <p:spPr>
          <a:xfrm>
            <a:off x="228600" y="1524000"/>
            <a:ext cx="8610600" cy="4038600"/>
          </a:xfrm>
          <a:prstGeom prst="rect">
            <a:avLst/>
          </a:prstGeom>
          <a:solidFill>
            <a:srgbClr val="92D050"/>
          </a:solidFill>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5" name="Rectangle 4"/>
          <p:cNvSpPr/>
          <p:nvPr/>
        </p:nvSpPr>
        <p:spPr>
          <a:xfrm>
            <a:off x="5486400" y="1752600"/>
            <a:ext cx="2819400" cy="2590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370.jpg"/>
          <p:cNvPicPr>
            <a:picLocks noChangeAspect="1" noChangeArrowheads="1"/>
          </p:cNvPicPr>
          <p:nvPr/>
        </p:nvPicPr>
        <p:blipFill>
          <a:blip r:embed="rId3"/>
          <a:srcRect/>
          <a:stretch>
            <a:fillRect/>
          </a:stretch>
        </p:blipFill>
        <p:spPr bwMode="auto">
          <a:xfrm>
            <a:off x="5486400" y="1752600"/>
            <a:ext cx="2819400" cy="25908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8" name="Flowchart: Preparation 7"/>
          <p:cNvSpPr/>
          <p:nvPr/>
        </p:nvSpPr>
        <p:spPr>
          <a:xfrm>
            <a:off x="381000" y="2514600"/>
            <a:ext cx="2133600" cy="1371600"/>
          </a:xfrm>
          <a:prstGeom prst="flowChartPreparation">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নেপচুন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edge">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304800"/>
            <a:ext cx="8763000" cy="914400"/>
          </a:xfrm>
          <a:prstGeom prst="roundRect">
            <a:avLst/>
          </a:prstGeom>
          <a:solidFill>
            <a:srgbClr val="FFFF0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 y="1371600"/>
            <a:ext cx="8763000" cy="41148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5" name="Oval 4"/>
          <p:cNvSpPr/>
          <p:nvPr/>
        </p:nvSpPr>
        <p:spPr>
          <a:xfrm>
            <a:off x="3810000" y="304800"/>
            <a:ext cx="2590800" cy="9144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নেপচুন </a:t>
            </a:r>
            <a:endParaRPr lang="en-US" sz="3200" dirty="0"/>
          </a:p>
        </p:txBody>
      </p:sp>
      <p:sp>
        <p:nvSpPr>
          <p:cNvPr id="7" name="Rectangle 6"/>
          <p:cNvSpPr/>
          <p:nvPr/>
        </p:nvSpPr>
        <p:spPr>
          <a:xfrm>
            <a:off x="381000" y="2057400"/>
            <a:ext cx="8153400" cy="1905000"/>
          </a:xfrm>
          <a:prstGeom prst="rect">
            <a:avLst/>
          </a:prstGeom>
          <a:solidFill>
            <a:srgbClr val="FFFF00"/>
          </a:solidFill>
          <a:ln>
            <a:solidFill>
              <a:srgbClr val="FF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rPr>
              <a:t>নেপচুনও অনেকটা ইউরেনাসের মতো একটি গ্রহ। </a:t>
            </a:r>
            <a:r>
              <a:rPr lang="bn-IN"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edge">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FF0000"/>
            </a:solidFill>
          </a:ln>
        </p:spPr>
        <p:txBody>
          <a:bodyPr/>
          <a:lstStyle/>
          <a:p>
            <a:r>
              <a:rPr lang="bn-IN" sz="3200" dirty="0" smtClean="0"/>
              <a:t>পাঠ </a:t>
            </a:r>
            <a:r>
              <a:rPr lang="bn-IN" dirty="0" smtClean="0"/>
              <a:t>পরিচিতি </a:t>
            </a:r>
            <a:endParaRPr lang="en-US"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5181600"/>
            <a:ext cx="4876800" cy="1676400"/>
          </a:xfrm>
          <a:prstGeom prst="rect">
            <a:avLst/>
          </a:prstGeom>
          <a:noFill/>
        </p:spPr>
      </p:pic>
      <p:sp>
        <p:nvSpPr>
          <p:cNvPr id="6" name="Rectangle 5"/>
          <p:cNvSpPr/>
          <p:nvPr/>
        </p:nvSpPr>
        <p:spPr>
          <a:xfrm>
            <a:off x="228600" y="1524000"/>
            <a:ext cx="3429000" cy="3657600"/>
          </a:xfrm>
          <a:prstGeom prst="rect">
            <a:avLst/>
          </a:prstGeom>
          <a:ln>
            <a:solidFill>
              <a:srgbClr val="FF0000"/>
            </a:solidFill>
          </a:ln>
          <a:scene3d>
            <a:camera prst="perspectiveRelaxed"/>
            <a:lightRig rig="threePt" dir="t"/>
          </a:scene3d>
          <a:sp3d>
            <a:bevelT prst="slope"/>
          </a:sp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pic>
        <p:nvPicPr>
          <p:cNvPr id="1027" name="Picture 3" descr="C:\Users\sagor khan\Downloads\a253.jpg"/>
          <p:cNvPicPr>
            <a:picLocks noChangeAspect="1" noChangeArrowheads="1"/>
          </p:cNvPicPr>
          <p:nvPr/>
        </p:nvPicPr>
        <p:blipFill>
          <a:blip r:embed="rId3"/>
          <a:srcRect/>
          <a:stretch>
            <a:fillRect/>
          </a:stretch>
        </p:blipFill>
        <p:spPr bwMode="auto">
          <a:xfrm>
            <a:off x="533400" y="2362200"/>
            <a:ext cx="21336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2" descr="C:\Users\sagor khan\Downloads\a130.jpg"/>
          <p:cNvPicPr>
            <a:picLocks noChangeAspect="1" noChangeArrowheads="1"/>
          </p:cNvPicPr>
          <p:nvPr/>
        </p:nvPicPr>
        <p:blipFill>
          <a:blip r:embed="rId2"/>
          <a:srcRect/>
          <a:stretch>
            <a:fillRect/>
          </a:stretch>
        </p:blipFill>
        <p:spPr bwMode="auto">
          <a:xfrm flipH="1">
            <a:off x="3886200" y="4800600"/>
            <a:ext cx="5029200" cy="2057400"/>
          </a:xfrm>
          <a:prstGeom prst="rect">
            <a:avLst/>
          </a:prstGeom>
          <a:noFill/>
        </p:spPr>
      </p:pic>
      <p:sp>
        <p:nvSpPr>
          <p:cNvPr id="10" name="Rectangle 9"/>
          <p:cNvSpPr/>
          <p:nvPr/>
        </p:nvSpPr>
        <p:spPr>
          <a:xfrm>
            <a:off x="4267200" y="1524000"/>
            <a:ext cx="4267200" cy="3886200"/>
          </a:xfrm>
          <a:prstGeom prst="rect">
            <a:avLst/>
          </a:prstGeom>
          <a:solidFill>
            <a:srgbClr val="92D050"/>
          </a:solidFill>
          <a:ln>
            <a:solidFill>
              <a:srgbClr val="FF00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dirty="0" smtClean="0">
                <a:solidFill>
                  <a:schemeClr val="tx1"/>
                </a:solidFill>
              </a:rPr>
              <a:t>  </a:t>
            </a:r>
            <a:r>
              <a:rPr lang="bn-IN" dirty="0" smtClean="0">
                <a:solidFill>
                  <a:schemeClr val="tx1"/>
                </a:solidFill>
              </a:rPr>
              <a:t>  </a:t>
            </a:r>
            <a:r>
              <a:rPr lang="en-US" sz="2400" dirty="0" err="1" smtClean="0">
                <a:solidFill>
                  <a:schemeClr val="tx1"/>
                </a:solidFill>
              </a:rPr>
              <a:t>শ্রেণি</a:t>
            </a:r>
            <a:r>
              <a:rPr lang="bn-IN" sz="2400" dirty="0" smtClean="0">
                <a:solidFill>
                  <a:schemeClr val="tx1"/>
                </a:solidFill>
              </a:rPr>
              <a:t>ঃ</a:t>
            </a:r>
            <a:r>
              <a:rPr lang="en-US" sz="2400" dirty="0" err="1" smtClean="0">
                <a:solidFill>
                  <a:schemeClr val="tx1"/>
                </a:solidFill>
              </a:rPr>
              <a:t>সপ্তম</a:t>
            </a:r>
            <a:r>
              <a:rPr lang="en-US" sz="2400" dirty="0" smtClean="0">
                <a:solidFill>
                  <a:schemeClr val="tx1"/>
                </a:solidFill>
              </a:rPr>
              <a:t> </a:t>
            </a:r>
            <a:r>
              <a:rPr lang="bn-IN" sz="2400" dirty="0" smtClean="0">
                <a:solidFill>
                  <a:schemeClr val="tx1"/>
                </a:solidFill>
              </a:rPr>
              <a:t> </a:t>
            </a:r>
            <a:r>
              <a:rPr lang="en-US" sz="2400" dirty="0" smtClean="0">
                <a:solidFill>
                  <a:schemeClr val="tx1"/>
                </a:solidFill>
              </a:rPr>
              <a:t> </a:t>
            </a:r>
            <a:r>
              <a:rPr lang="bn-IN" sz="2400" dirty="0" smtClean="0">
                <a:solidFill>
                  <a:schemeClr val="tx1"/>
                </a:solidFill>
              </a:rPr>
              <a:t> </a:t>
            </a:r>
            <a:endParaRPr lang="en-US" sz="2400" dirty="0" smtClean="0">
              <a:solidFill>
                <a:schemeClr val="tx1"/>
              </a:solidFill>
            </a:endParaRPr>
          </a:p>
          <a:p>
            <a:pPr>
              <a:buNone/>
            </a:pPr>
            <a:r>
              <a:rPr lang="bn-IN" sz="2400" dirty="0" smtClean="0">
                <a:solidFill>
                  <a:schemeClr val="tx1"/>
                </a:solidFill>
              </a:rPr>
              <a:t> </a:t>
            </a:r>
            <a:r>
              <a:rPr lang="en-US" sz="2400" dirty="0" smtClean="0">
                <a:solidFill>
                  <a:schemeClr val="tx1"/>
                </a:solidFill>
              </a:rPr>
              <a:t>   </a:t>
            </a:r>
            <a:r>
              <a:rPr lang="en-US" sz="2400" dirty="0" err="1" smtClean="0">
                <a:solidFill>
                  <a:schemeClr val="tx1"/>
                </a:solidFill>
              </a:rPr>
              <a:t>বিষয়</a:t>
            </a:r>
            <a:r>
              <a:rPr lang="bn-IN" sz="2400" dirty="0" smtClean="0">
                <a:solidFill>
                  <a:schemeClr val="tx1"/>
                </a:solidFill>
              </a:rPr>
              <a:t>ঃ</a:t>
            </a:r>
            <a:r>
              <a:rPr lang="en-US" sz="2400" dirty="0" err="1" smtClean="0">
                <a:solidFill>
                  <a:schemeClr val="tx1"/>
                </a:solidFill>
              </a:rPr>
              <a:t>বি</a:t>
            </a:r>
            <a:r>
              <a:rPr lang="bn-IN" sz="2400" dirty="0" smtClean="0">
                <a:solidFill>
                  <a:schemeClr val="tx1"/>
                </a:solidFill>
              </a:rPr>
              <a:t>জ্ঞান </a:t>
            </a:r>
            <a:endParaRPr lang="en-US" sz="2400" dirty="0" smtClean="0">
              <a:solidFill>
                <a:schemeClr val="tx1"/>
              </a:solidFill>
            </a:endParaRPr>
          </a:p>
          <a:p>
            <a:pPr>
              <a:buNone/>
            </a:pPr>
            <a:r>
              <a:rPr lang="bn-IN" sz="2400" dirty="0" smtClean="0">
                <a:solidFill>
                  <a:schemeClr val="tx1"/>
                </a:solidFill>
              </a:rPr>
              <a:t> </a:t>
            </a:r>
            <a:r>
              <a:rPr lang="en-US" sz="2400" dirty="0" err="1" smtClean="0">
                <a:solidFill>
                  <a:schemeClr val="tx1"/>
                </a:solidFill>
              </a:rPr>
              <a:t>পাঠ</a:t>
            </a:r>
            <a:r>
              <a:rPr lang="en-US" sz="2400" dirty="0" smtClean="0">
                <a:solidFill>
                  <a:schemeClr val="tx1"/>
                </a:solidFill>
              </a:rPr>
              <a:t> </a:t>
            </a:r>
            <a:r>
              <a:rPr lang="en-US" sz="2400" dirty="0" err="1" smtClean="0">
                <a:solidFill>
                  <a:schemeClr val="tx1"/>
                </a:solidFill>
              </a:rPr>
              <a:t>শিরোনাম</a:t>
            </a:r>
            <a:r>
              <a:rPr lang="en-US" sz="2400" dirty="0" smtClean="0">
                <a:solidFill>
                  <a:schemeClr val="tx1"/>
                </a:solidFill>
              </a:rPr>
              <a:t>:</a:t>
            </a:r>
            <a:r>
              <a:rPr lang="bn-IN" sz="2400" dirty="0" smtClean="0">
                <a:solidFill>
                  <a:schemeClr val="tx1"/>
                </a:solidFill>
              </a:rPr>
              <a:t>সৌরজগৎও আমাদের পৃ্থিবী </a:t>
            </a:r>
          </a:p>
          <a:p>
            <a:pPr>
              <a:buNone/>
            </a:pPr>
            <a:r>
              <a:rPr lang="bn-IN" sz="2400" dirty="0" smtClean="0">
                <a:solidFill>
                  <a:srgbClr val="002060"/>
                </a:solidFill>
              </a:rPr>
              <a:t>বিশেষ পাঠঃ সৌরজগতের গঠন ও পরিচয়। </a:t>
            </a:r>
          </a:p>
          <a:p>
            <a:pPr>
              <a:buNone/>
            </a:pPr>
            <a:r>
              <a:rPr lang="bn-IN" sz="2400" dirty="0" smtClean="0">
                <a:solidFill>
                  <a:schemeClr val="tx1"/>
                </a:solidFill>
              </a:rPr>
              <a:t>   সময়ঃ০০</a:t>
            </a:r>
            <a:r>
              <a:rPr lang="en-US" sz="2400" dirty="0" smtClean="0">
                <a:solidFill>
                  <a:schemeClr val="tx1"/>
                </a:solidFill>
              </a:rPr>
              <a:t>.00.00</a:t>
            </a:r>
            <a:r>
              <a:rPr lang="bn-IN" sz="2400" dirty="0" smtClean="0">
                <a:solidFill>
                  <a:schemeClr val="tx1"/>
                </a:solidFill>
              </a:rPr>
              <a:t> </a:t>
            </a:r>
          </a:p>
          <a:p>
            <a:pPr>
              <a:buNone/>
            </a:pPr>
            <a:r>
              <a:rPr lang="en-US" sz="2400" dirty="0" smtClean="0">
                <a:solidFill>
                  <a:schemeClr val="tx1"/>
                </a:solidFill>
              </a:rPr>
              <a:t> </a:t>
            </a:r>
            <a:r>
              <a:rPr lang="bn-IN" sz="2400" dirty="0" smtClean="0">
                <a:solidFill>
                  <a:schemeClr val="tx1"/>
                </a:solidFill>
              </a:rPr>
              <a:t> </a:t>
            </a:r>
            <a:r>
              <a:rPr lang="en-US" sz="2400" dirty="0" smtClean="0">
                <a:solidFill>
                  <a:schemeClr val="tx1"/>
                </a:solidFill>
              </a:rPr>
              <a:t>   </a:t>
            </a:r>
            <a:r>
              <a:rPr lang="bn-IN" sz="2400" dirty="0" smtClean="0">
                <a:solidFill>
                  <a:schemeClr val="tx1"/>
                </a:solidFill>
              </a:rPr>
              <a:t>তারিখঃ ০০.০০.০০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228600"/>
            <a:ext cx="8458200" cy="914400"/>
          </a:xfrm>
          <a:prstGeom prst="roundRect">
            <a:avLst/>
          </a:prstGeom>
          <a:ln>
            <a:solidFill>
              <a:srgbClr val="FF000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3600" dirty="0" smtClean="0">
                <a:solidFill>
                  <a:schemeClr val="tx1"/>
                </a:solidFill>
              </a:rPr>
              <a:t>মূল্যায়ন </a:t>
            </a:r>
            <a:endParaRPr lang="en-US" sz="3600" dirty="0">
              <a:solidFill>
                <a:schemeClr val="tx1"/>
              </a:solidFill>
            </a:endParaRPr>
          </a:p>
        </p:txBody>
      </p:sp>
      <p:pic>
        <p:nvPicPr>
          <p:cNvPr id="4" name="Picture 4" descr="C:\Users\sagor khan\Downloads\a132.jpg"/>
          <p:cNvPicPr>
            <a:picLocks noChangeAspect="1" noChangeArrowheads="1"/>
          </p:cNvPicPr>
          <p:nvPr/>
        </p:nvPicPr>
        <p:blipFill>
          <a:blip r:embed="rId2"/>
          <a:srcRect/>
          <a:stretch>
            <a:fillRect/>
          </a:stretch>
        </p:blipFill>
        <p:spPr bwMode="auto">
          <a:xfrm>
            <a:off x="0" y="5715000"/>
            <a:ext cx="9144000" cy="1143000"/>
          </a:xfrm>
          <a:prstGeom prst="rect">
            <a:avLst/>
          </a:prstGeom>
          <a:noFill/>
        </p:spPr>
      </p:pic>
      <p:sp>
        <p:nvSpPr>
          <p:cNvPr id="5" name="Rectangle 4"/>
          <p:cNvSpPr/>
          <p:nvPr/>
        </p:nvSpPr>
        <p:spPr>
          <a:xfrm>
            <a:off x="228600" y="1371600"/>
            <a:ext cx="8610600" cy="4267200"/>
          </a:xfrm>
          <a:prstGeom prst="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solidFill>
                  <a:schemeClr val="tx1"/>
                </a:solidFill>
              </a:rPr>
              <a:t>১। </a:t>
            </a:r>
            <a:r>
              <a:rPr lang="en-US" sz="2400" dirty="0" err="1" smtClean="0">
                <a:solidFill>
                  <a:schemeClr val="tx1"/>
                </a:solidFill>
              </a:rPr>
              <a:t>কোন</a:t>
            </a:r>
            <a:r>
              <a:rPr lang="en-US" sz="2400" dirty="0" smtClean="0">
                <a:solidFill>
                  <a:schemeClr val="tx1"/>
                </a:solidFill>
              </a:rPr>
              <a:t> </a:t>
            </a:r>
            <a:r>
              <a:rPr lang="en-US" sz="2400" dirty="0" err="1" smtClean="0">
                <a:solidFill>
                  <a:schemeClr val="tx1"/>
                </a:solidFill>
              </a:rPr>
              <a:t>গ্রহে</a:t>
            </a:r>
            <a:r>
              <a:rPr lang="en-US" sz="2400" dirty="0" smtClean="0">
                <a:solidFill>
                  <a:schemeClr val="tx1"/>
                </a:solidFill>
              </a:rPr>
              <a:t> </a:t>
            </a:r>
            <a:r>
              <a:rPr lang="en-US" sz="2400" dirty="0" err="1" smtClean="0">
                <a:solidFill>
                  <a:schemeClr val="tx1"/>
                </a:solidFill>
              </a:rPr>
              <a:t>কোনো</a:t>
            </a:r>
            <a:r>
              <a:rPr lang="en-US" sz="2400" dirty="0" smtClean="0">
                <a:solidFill>
                  <a:schemeClr val="tx1"/>
                </a:solidFill>
              </a:rPr>
              <a:t> </a:t>
            </a:r>
            <a:r>
              <a:rPr lang="en-US" sz="2400" dirty="0" err="1" smtClean="0">
                <a:solidFill>
                  <a:schemeClr val="tx1"/>
                </a:solidFill>
              </a:rPr>
              <a:t>বায়ুমমডল</a:t>
            </a:r>
            <a:r>
              <a:rPr lang="en-US" sz="2400" dirty="0" smtClean="0">
                <a:solidFill>
                  <a:schemeClr val="tx1"/>
                </a:solidFill>
              </a:rPr>
              <a:t> </a:t>
            </a:r>
            <a:r>
              <a:rPr lang="en-US" sz="2400" dirty="0" err="1" smtClean="0">
                <a:solidFill>
                  <a:schemeClr val="tx1"/>
                </a:solidFill>
              </a:rPr>
              <a:t>নেই</a:t>
            </a:r>
            <a:r>
              <a:rPr lang="en-US" sz="2400" dirty="0" smtClean="0">
                <a:solidFill>
                  <a:schemeClr val="tx1"/>
                </a:solidFill>
              </a:rPr>
              <a:t>?</a:t>
            </a:r>
            <a:endParaRPr lang="bn-IN" sz="2400" dirty="0" smtClean="0">
              <a:solidFill>
                <a:schemeClr val="tx1"/>
              </a:solidFill>
            </a:endParaRPr>
          </a:p>
          <a:p>
            <a:pPr algn="ctr"/>
            <a:endParaRPr lang="bn-IN" sz="2400" dirty="0" smtClean="0">
              <a:solidFill>
                <a:schemeClr val="tx1"/>
              </a:solidFill>
            </a:endParaRPr>
          </a:p>
          <a:p>
            <a:pPr algn="ctr"/>
            <a:r>
              <a:rPr lang="en-US" sz="2400" dirty="0" smtClean="0">
                <a:solidFill>
                  <a:schemeClr val="tx1"/>
                </a:solidFill>
              </a:rPr>
              <a:t>(ক) </a:t>
            </a:r>
            <a:r>
              <a:rPr lang="en-US" sz="2400" dirty="0" err="1" smtClean="0">
                <a:solidFill>
                  <a:schemeClr val="tx1"/>
                </a:solidFill>
              </a:rPr>
              <a:t>বুধ</a:t>
            </a:r>
            <a:r>
              <a:rPr lang="en-US" sz="2400" dirty="0" smtClean="0">
                <a:solidFill>
                  <a:schemeClr val="tx1"/>
                </a:solidFill>
              </a:rPr>
              <a:t>   </a:t>
            </a:r>
            <a:r>
              <a:rPr lang="bn-IN" sz="2400" dirty="0" smtClean="0">
                <a:solidFill>
                  <a:schemeClr val="tx1"/>
                </a:solidFill>
              </a:rPr>
              <a:t>         </a:t>
            </a:r>
            <a:r>
              <a:rPr lang="en-US" sz="2400" dirty="0" smtClean="0">
                <a:solidFill>
                  <a:schemeClr val="tx1"/>
                </a:solidFill>
              </a:rPr>
              <a:t> (খ) প</a:t>
            </a:r>
            <a:r>
              <a:rPr lang="bn-IN" sz="2400" dirty="0" smtClean="0">
                <a:solidFill>
                  <a:schemeClr val="tx1"/>
                </a:solidFill>
              </a:rPr>
              <a:t>ৃথিবী </a:t>
            </a:r>
          </a:p>
          <a:p>
            <a:pPr algn="ctr"/>
            <a:r>
              <a:rPr lang="bn-IN" sz="2400" dirty="0" smtClean="0">
                <a:solidFill>
                  <a:schemeClr val="tx1"/>
                </a:solidFill>
              </a:rPr>
              <a:t>(গ) মঙ্গল       (ঘ) বৃহস্পতি </a:t>
            </a:r>
          </a:p>
          <a:p>
            <a:pPr algn="ctr"/>
            <a:endParaRPr lang="bn-IN" sz="2400" dirty="0" smtClean="0">
              <a:solidFill>
                <a:schemeClr val="tx1"/>
              </a:solidFill>
            </a:endParaRPr>
          </a:p>
          <a:p>
            <a:pPr algn="ctr"/>
            <a:r>
              <a:rPr lang="bn-IN" sz="2400" dirty="0" smtClean="0">
                <a:solidFill>
                  <a:schemeClr val="tx1"/>
                </a:solidFill>
              </a:rPr>
              <a:t>২।সৌরজগতের কেন্দ্রে রয়েছে কোনটি?</a:t>
            </a:r>
          </a:p>
          <a:p>
            <a:pPr algn="ctr"/>
            <a:r>
              <a:rPr lang="bn-IN" sz="2400" dirty="0" smtClean="0">
                <a:solidFill>
                  <a:schemeClr val="tx1"/>
                </a:solidFill>
              </a:rPr>
              <a:t>(ক) পৃথিবী          (খ) মঙ্গল </a:t>
            </a:r>
          </a:p>
          <a:p>
            <a:pPr algn="ctr"/>
            <a:r>
              <a:rPr lang="bn-IN" sz="2400" dirty="0" smtClean="0">
                <a:solidFill>
                  <a:schemeClr val="tx1"/>
                </a:solidFill>
              </a:rPr>
              <a:t>(গ) বৃহস্পতি        (ঘ) সূর্য </a:t>
            </a:r>
            <a:endParaRPr lang="en-US" sz="2400" dirty="0">
              <a:solidFill>
                <a:schemeClr val="tx1"/>
              </a:solidFill>
            </a:endParaRPr>
          </a:p>
        </p:txBody>
      </p:sp>
      <p:sp>
        <p:nvSpPr>
          <p:cNvPr id="6" name="Oval 5"/>
          <p:cNvSpPr/>
          <p:nvPr/>
        </p:nvSpPr>
        <p:spPr>
          <a:xfrm>
            <a:off x="2819400" y="2590800"/>
            <a:ext cx="609600" cy="533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p:nvPr/>
        </p:nvSpPr>
        <p:spPr>
          <a:xfrm>
            <a:off x="5029200" y="4572000"/>
            <a:ext cx="609600" cy="533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4)">
                                      <p:cBhvr>
                                        <p:cTn id="7" dur="2000"/>
                                        <p:tgtEl>
                                          <p:spTgt spid="5">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wheel(4)">
                                      <p:cBhvr>
                                        <p:cTn id="10" dur="2000"/>
                                        <p:tgtEl>
                                          <p:spTgt spid="5">
                                            <p:txEl>
                                              <p:pRg st="2" end="2"/>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wheel(4)">
                                      <p:cBhvr>
                                        <p:cTn id="13" dur="2000"/>
                                        <p:tgtEl>
                                          <p:spTgt spid="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animEffect transition="in" filter="wheel(4)">
                                      <p:cBhvr>
                                        <p:cTn id="25" dur="2000"/>
                                        <p:tgtEl>
                                          <p:spTgt spid="5">
                                            <p:bg/>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wheel(4)">
                                      <p:cBhvr>
                                        <p:cTn id="28" dur="2000"/>
                                        <p:tgtEl>
                                          <p:spTgt spid="5">
                                            <p:txEl>
                                              <p:pRg st="0" end="0"/>
                                            </p:txEl>
                                          </p:spTgt>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wheel(4)">
                                      <p:cBhvr>
                                        <p:cTn id="31" dur="2000"/>
                                        <p:tgtEl>
                                          <p:spTgt spid="5">
                                            <p:txEl>
                                              <p:pRg st="2" end="2"/>
                                            </p:txEl>
                                          </p:spTgt>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wheel(4)">
                                      <p:cBhvr>
                                        <p:cTn id="34" dur="2000"/>
                                        <p:tgtEl>
                                          <p:spTgt spid="5">
                                            <p:txEl>
                                              <p:pRg st="3" end="3"/>
                                            </p:txEl>
                                          </p:spTgt>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heel(4)">
                                      <p:cBhvr>
                                        <p:cTn id="37" dur="2000"/>
                                        <p:tgtEl>
                                          <p:spTgt spid="5">
                                            <p:txEl>
                                              <p:pRg st="5" end="5"/>
                                            </p:txEl>
                                          </p:spTgt>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wheel(4)">
                                      <p:cBhvr>
                                        <p:cTn id="40" dur="2000"/>
                                        <p:tgtEl>
                                          <p:spTgt spid="5">
                                            <p:txEl>
                                              <p:pRg st="6" end="6"/>
                                            </p:txEl>
                                          </p:spTgt>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Effect transition="in" filter="wheel(4)">
                                      <p:cBhvr>
                                        <p:cTn id="43" dur="2000"/>
                                        <p:tgtEl>
                                          <p:spTgt spid="5">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edge">
                                      <p:cBhvr>
                                        <p:cTn id="4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228600"/>
            <a:ext cx="8534400" cy="914400"/>
          </a:xfrm>
          <a:prstGeom prst="roundRect">
            <a:avLst/>
          </a:prstGeom>
          <a:solidFill>
            <a:srgbClr val="FFC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rPr>
              <a:t>বাড়ির কাজ </a:t>
            </a:r>
            <a:endParaRPr lang="en-US" sz="3600" dirty="0">
              <a:solidFill>
                <a:schemeClr val="tx1"/>
              </a:solidFill>
            </a:endParaRPr>
          </a:p>
        </p:txBody>
      </p:sp>
      <p:pic>
        <p:nvPicPr>
          <p:cNvPr id="3" name="Picture 4" descr="C:\Users\sagor khan\Downloads\a132.jpg"/>
          <p:cNvPicPr>
            <a:picLocks noChangeAspect="1" noChangeArrowheads="1"/>
          </p:cNvPicPr>
          <p:nvPr/>
        </p:nvPicPr>
        <p:blipFill>
          <a:blip r:embed="rId2"/>
          <a:srcRect/>
          <a:stretch>
            <a:fillRect/>
          </a:stretch>
        </p:blipFill>
        <p:spPr bwMode="auto">
          <a:xfrm>
            <a:off x="0" y="5638800"/>
            <a:ext cx="9144000" cy="1219200"/>
          </a:xfrm>
          <a:prstGeom prst="rect">
            <a:avLst/>
          </a:prstGeom>
          <a:noFill/>
        </p:spPr>
      </p:pic>
      <p:sp>
        <p:nvSpPr>
          <p:cNvPr id="4" name="Rectangle 3"/>
          <p:cNvSpPr/>
          <p:nvPr/>
        </p:nvSpPr>
        <p:spPr>
          <a:xfrm>
            <a:off x="228600" y="1295400"/>
            <a:ext cx="8534400" cy="4267200"/>
          </a:xfrm>
          <a:prstGeom prst="rect">
            <a:avLst/>
          </a:prstGeom>
          <a:blipFill>
            <a:blip r:embed="rId3"/>
            <a:tile tx="0" ty="0" sx="100000" sy="100000" flip="none" algn="tl"/>
          </a:blipFill>
          <a:ln>
            <a:solidFill>
              <a:srgbClr val="FF00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410200" y="1524000"/>
            <a:ext cx="3200400" cy="3429000"/>
          </a:xfrm>
          <a:prstGeom prst="rect">
            <a:avLst/>
          </a:prstGeom>
          <a:ln>
            <a:solidFill>
              <a:srgbClr val="FF0000"/>
            </a:solidFill>
          </a:ln>
          <a:scene3d>
            <a:camera prst="obliqueBottomLeft"/>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Content Placeholder 3" descr="428.jpg"/>
          <p:cNvPicPr>
            <a:picLocks noChangeAspect="1"/>
          </p:cNvPicPr>
          <p:nvPr/>
        </p:nvPicPr>
        <p:blipFill>
          <a:blip r:embed="rId4"/>
          <a:stretch>
            <a:fillRect/>
          </a:stretch>
        </p:blipFill>
        <p:spPr>
          <a:xfrm>
            <a:off x="5410200" y="1524000"/>
            <a:ext cx="3276601" cy="34290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7" name="Rounded Rectangle 6"/>
          <p:cNvSpPr/>
          <p:nvPr/>
        </p:nvSpPr>
        <p:spPr>
          <a:xfrm>
            <a:off x="360218" y="2209800"/>
            <a:ext cx="4191000" cy="2438400"/>
          </a:xfrm>
          <a:prstGeom prst="roundRect">
            <a:avLst/>
          </a:prstGeom>
          <a:solidFill>
            <a:srgbClr val="92D050"/>
          </a:solidFill>
          <a:ln>
            <a:solidFill>
              <a:srgbClr val="FF000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solidFill>
                  <a:srgbClr val="002060"/>
                </a:solidFill>
              </a:rPr>
              <a:t>সৌরজগতের গঠন ও পরিচয় বর্ণনা  কর?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style.rotation</p:attrName>
                                        </p:attrNameLst>
                                      </p:cBhvr>
                                      <p:tavLst>
                                        <p:tav tm="0">
                                          <p:val>
                                            <p:fltVal val="720"/>
                                          </p:val>
                                        </p:tav>
                                        <p:tav tm="100000">
                                          <p:val>
                                            <p:fltVal val="0"/>
                                          </p:val>
                                        </p:tav>
                                      </p:tavLst>
                                    </p:anim>
                                    <p:anim calcmode="lin" valueType="num">
                                      <p:cBhvr>
                                        <p:cTn id="14" dur="2000" fill="hold"/>
                                        <p:tgtEl>
                                          <p:spTgt spid="2"/>
                                        </p:tgtEl>
                                        <p:attrNameLst>
                                          <p:attrName>ppt_h</p:attrName>
                                        </p:attrNameLst>
                                      </p:cBhvr>
                                      <p:tavLst>
                                        <p:tav tm="0">
                                          <p:val>
                                            <p:fltVal val="0"/>
                                          </p:val>
                                        </p:tav>
                                        <p:tav tm="100000">
                                          <p:val>
                                            <p:strVal val="#ppt_h"/>
                                          </p:val>
                                        </p:tav>
                                      </p:tavLst>
                                    </p:anim>
                                    <p:anim calcmode="lin" valueType="num">
                                      <p:cBhvr>
                                        <p:cTn id="15"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edge">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228600"/>
            <a:ext cx="8534400" cy="914400"/>
          </a:xfrm>
          <a:prstGeom prst="roundRect">
            <a:avLst/>
          </a:prstGeom>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bn-IN" sz="4400" dirty="0" smtClean="0">
                <a:solidFill>
                  <a:schemeClr val="tx1"/>
                </a:solidFill>
              </a:rPr>
              <a:t>সবাইকে </a:t>
            </a:r>
            <a:endParaRPr lang="en-US" sz="4400" dirty="0">
              <a:solidFill>
                <a:schemeClr val="tx1"/>
              </a:solidFill>
            </a:endParaRPr>
          </a:p>
        </p:txBody>
      </p:sp>
      <p:sp>
        <p:nvSpPr>
          <p:cNvPr id="3" name="Rectangle 2"/>
          <p:cNvSpPr/>
          <p:nvPr/>
        </p:nvSpPr>
        <p:spPr>
          <a:xfrm>
            <a:off x="228600" y="1371600"/>
            <a:ext cx="8458200" cy="4343400"/>
          </a:xfrm>
          <a:prstGeom prst="rect">
            <a:avLst/>
          </a:prstGeom>
          <a:solidFill>
            <a:srgbClr val="92D050"/>
          </a:solidFill>
          <a:ln>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743200" y="1752600"/>
            <a:ext cx="4419600" cy="3200400"/>
          </a:xfrm>
          <a:prstGeom prst="ellipse">
            <a:avLst/>
          </a:prstGeom>
          <a:ln>
            <a:solidFill>
              <a:srgbClr val="FF0000"/>
            </a:solidFill>
          </a:ln>
          <a:scene3d>
            <a:camera prst="obliqueTopRight"/>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301.jpg"/>
          <p:cNvPicPr>
            <a:picLocks noChangeAspect="1" noChangeArrowheads="1"/>
          </p:cNvPicPr>
          <p:nvPr/>
        </p:nvPicPr>
        <p:blipFill>
          <a:blip r:embed="rId2"/>
          <a:srcRect/>
          <a:stretch>
            <a:fillRect/>
          </a:stretch>
        </p:blipFill>
        <p:spPr bwMode="auto">
          <a:xfrm>
            <a:off x="2743200" y="1752600"/>
            <a:ext cx="4419600" cy="32004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a:xfrm>
            <a:off x="3581400" y="2743200"/>
            <a:ext cx="2743200" cy="769441"/>
          </a:xfrm>
          <a:prstGeom prst="rect">
            <a:avLst/>
          </a:prstGeom>
          <a:noFill/>
        </p:spPr>
        <p:txBody>
          <a:bodyPr wrap="square" rtlCol="0">
            <a:spAutoFit/>
          </a:bodyPr>
          <a:lstStyle/>
          <a:p>
            <a:r>
              <a:rPr lang="bn-IN" sz="4400" dirty="0" smtClean="0"/>
              <a:t>ধন্যবাদ </a:t>
            </a:r>
            <a:endParaRPr lang="en-US" sz="4400" dirty="0"/>
          </a:p>
        </p:txBody>
      </p:sp>
      <p:pic>
        <p:nvPicPr>
          <p:cNvPr id="7" name="Picture 4" descr="C:\Users\sagor khan\Downloads\a132.jpg"/>
          <p:cNvPicPr>
            <a:picLocks noChangeAspect="1" noChangeArrowheads="1"/>
          </p:cNvPicPr>
          <p:nvPr/>
        </p:nvPicPr>
        <p:blipFill>
          <a:blip r:embed="rId3"/>
          <a:srcRect/>
          <a:stretch>
            <a:fillRect/>
          </a:stretch>
        </p:blipFill>
        <p:spPr bwMode="auto">
          <a:xfrm>
            <a:off x="0" y="5715000"/>
            <a:ext cx="91440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edge">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381000"/>
            <a:ext cx="8534400" cy="914400"/>
          </a:xfrm>
          <a:prstGeom prst="roundRect">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rPr>
              <a:t>নিচের চিত্রটির দ্বারা কি বোঝানো হয়েছে?  </a:t>
            </a:r>
            <a:endParaRPr lang="en-US" sz="2800" dirty="0">
              <a:solidFill>
                <a:schemeClr val="tx1"/>
              </a:solidFill>
            </a:endParaRPr>
          </a:p>
        </p:txBody>
      </p:sp>
      <p:sp>
        <p:nvSpPr>
          <p:cNvPr id="3" name="Rectangle 2"/>
          <p:cNvSpPr/>
          <p:nvPr/>
        </p:nvSpPr>
        <p:spPr>
          <a:xfrm>
            <a:off x="228600" y="1600200"/>
            <a:ext cx="8686800" cy="3810000"/>
          </a:xfrm>
          <a:prstGeom prst="rect">
            <a:avLst/>
          </a:prstGeom>
          <a:solidFill>
            <a:srgbClr val="92D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057400" y="1828800"/>
            <a:ext cx="5715000" cy="3276600"/>
          </a:xfrm>
          <a:prstGeom prst="rect">
            <a:avLst/>
          </a:prstGeom>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350.jpg"/>
          <p:cNvPicPr>
            <a:picLocks noChangeAspect="1" noChangeArrowheads="1"/>
          </p:cNvPicPr>
          <p:nvPr/>
        </p:nvPicPr>
        <p:blipFill>
          <a:blip r:embed="rId2"/>
          <a:srcRect/>
          <a:stretch>
            <a:fillRect/>
          </a:stretch>
        </p:blipFill>
        <p:spPr bwMode="auto">
          <a:xfrm>
            <a:off x="2057400" y="1905000"/>
            <a:ext cx="5638800" cy="3048000"/>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
        <p:nvSpPr>
          <p:cNvPr id="7" name="Rectangle 6"/>
          <p:cNvSpPr/>
          <p:nvPr/>
        </p:nvSpPr>
        <p:spPr>
          <a:xfrm>
            <a:off x="609600" y="1981200"/>
            <a:ext cx="1524000" cy="2590800"/>
          </a:xfrm>
          <a:prstGeom prst="rect">
            <a:avLst/>
          </a:prstGeom>
          <a:ln>
            <a:solidFill>
              <a:srgbClr val="FF0000"/>
            </a:solidFill>
          </a:ln>
          <a:scene3d>
            <a:camera prst="isometricBottomDown"/>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solidFill>
                  <a:srgbClr val="FF0000"/>
                </a:solidFill>
              </a:rPr>
              <a:t>সৌরজগতের গঠন ও পরিচয়। </a:t>
            </a:r>
            <a:endParaRPr lang="en-US" dirty="0">
              <a:solidFill>
                <a:srgbClr val="FF0000"/>
              </a:solidFill>
            </a:endParaRPr>
          </a:p>
        </p:txBody>
      </p:sp>
      <p:pic>
        <p:nvPicPr>
          <p:cNvPr id="1027" name="Picture 3" descr="C:\Users\sagor khan\Downloads\a130.jpg"/>
          <p:cNvPicPr>
            <a:picLocks noChangeAspect="1" noChangeArrowheads="1"/>
          </p:cNvPicPr>
          <p:nvPr/>
        </p:nvPicPr>
        <p:blipFill>
          <a:blip r:embed="rId3"/>
          <a:srcRect/>
          <a:stretch>
            <a:fillRect/>
          </a:stretch>
        </p:blipFill>
        <p:spPr bwMode="auto">
          <a:xfrm>
            <a:off x="0" y="5410200"/>
            <a:ext cx="4800600" cy="1447800"/>
          </a:xfrm>
          <a:prstGeom prst="rect">
            <a:avLst/>
          </a:prstGeom>
          <a:noFill/>
        </p:spPr>
      </p:pic>
      <p:pic>
        <p:nvPicPr>
          <p:cNvPr id="1028" name="Picture 4" descr="C:\Users\sagor khan\Downloads\a130.jpg"/>
          <p:cNvPicPr>
            <a:picLocks noChangeAspect="1" noChangeArrowheads="1"/>
          </p:cNvPicPr>
          <p:nvPr/>
        </p:nvPicPr>
        <p:blipFill>
          <a:blip r:embed="rId3"/>
          <a:srcRect/>
          <a:stretch>
            <a:fillRect/>
          </a:stretch>
        </p:blipFill>
        <p:spPr bwMode="auto">
          <a:xfrm flipH="1">
            <a:off x="4114799" y="5410200"/>
            <a:ext cx="5029199" cy="1447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edge">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iterate type="lt">
                                    <p:tmPct val="10000"/>
                                  </p:iterate>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ppt_w</p:attrName>
                                        </p:attrNameLst>
                                      </p:cBhvr>
                                      <p:tavLst>
                                        <p:tav tm="0" fmla="#ppt_w*sin(2.5*pi*$)">
                                          <p:val>
                                            <p:fltVal val="0"/>
                                          </p:val>
                                        </p:tav>
                                        <p:tav tm="100000">
                                          <p:val>
                                            <p:fltVal val="1"/>
                                          </p:val>
                                        </p:tav>
                                      </p:tavLst>
                                    </p:anim>
                                    <p:anim calcmode="lin" valueType="num">
                                      <p:cBhvr>
                                        <p:cTn id="21"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91600" cy="914400"/>
          </a:xfrm>
          <a:prstGeom prst="rect">
            <a:avLst/>
          </a:prstGeom>
          <a:solidFill>
            <a:schemeClr val="accent6"/>
          </a:solidFill>
          <a:ln>
            <a:solidFill>
              <a:srgbClr val="FF0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rPr>
              <a:t>আজকের </a:t>
            </a:r>
            <a:r>
              <a:rPr lang="bn-IN" sz="3200" dirty="0" smtClean="0">
                <a:solidFill>
                  <a:srgbClr val="002060"/>
                </a:solidFill>
              </a:rPr>
              <a:t>পাঠ </a:t>
            </a:r>
            <a:endParaRPr lang="en-US" sz="3200" dirty="0">
              <a:solidFill>
                <a:srgbClr val="002060"/>
              </a:solidFill>
            </a:endParaRPr>
          </a:p>
        </p:txBody>
      </p:sp>
      <p:sp>
        <p:nvSpPr>
          <p:cNvPr id="3" name="Rectangle 2"/>
          <p:cNvSpPr/>
          <p:nvPr/>
        </p:nvSpPr>
        <p:spPr>
          <a:xfrm>
            <a:off x="0" y="1219200"/>
            <a:ext cx="8915400" cy="3657600"/>
          </a:xfrm>
          <a:prstGeom prst="rect">
            <a:avLst/>
          </a:prstGeom>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52400" y="1295400"/>
            <a:ext cx="3429000" cy="3200400"/>
          </a:xfrm>
          <a:prstGeom prst="ellipse">
            <a:avLst/>
          </a:prstGeom>
          <a:solidFill>
            <a:srgbClr val="92D050"/>
          </a:solidFill>
          <a:scene3d>
            <a:camera prst="orthographicFront"/>
            <a:lightRig rig="threePt" dir="t"/>
          </a:scene3d>
          <a:sp3d>
            <a:bevelT prst="slope"/>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solidFill>
                  <a:srgbClr val="FF0000"/>
                </a:solidFill>
              </a:rPr>
              <a:t>সৌরজগতের গঠন ও পরিচয়। </a:t>
            </a:r>
            <a:endParaRPr lang="en-US" sz="3200" dirty="0">
              <a:solidFill>
                <a:srgbClr val="FF0000"/>
              </a:solidFill>
            </a:endParaRPr>
          </a:p>
        </p:txBody>
      </p:sp>
      <p:sp>
        <p:nvSpPr>
          <p:cNvPr id="5" name="Rounded Rectangle 4"/>
          <p:cNvSpPr/>
          <p:nvPr/>
        </p:nvSpPr>
        <p:spPr>
          <a:xfrm>
            <a:off x="3962400" y="1295400"/>
            <a:ext cx="4724400" cy="3276600"/>
          </a:xfrm>
          <a:prstGeom prst="roundRect">
            <a:avLst/>
          </a:prstGeom>
          <a:ln>
            <a:solidFill>
              <a:srgbClr val="FF0000"/>
            </a:solidFill>
          </a:ln>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353.jpg"/>
          <p:cNvPicPr>
            <a:picLocks noChangeAspect="1" noChangeArrowheads="1"/>
          </p:cNvPicPr>
          <p:nvPr/>
        </p:nvPicPr>
        <p:blipFill>
          <a:blip r:embed="rId2"/>
          <a:srcRect/>
          <a:stretch>
            <a:fillRect/>
          </a:stretch>
        </p:blipFill>
        <p:spPr bwMode="auto">
          <a:xfrm>
            <a:off x="4038600" y="1371600"/>
            <a:ext cx="4572000" cy="3124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ounded Rectangle 6"/>
          <p:cNvSpPr/>
          <p:nvPr/>
        </p:nvSpPr>
        <p:spPr>
          <a:xfrm>
            <a:off x="5638800" y="4267200"/>
            <a:ext cx="1295400" cy="228600"/>
          </a:xfrm>
          <a:prstGeom prst="roundRect">
            <a:avLst/>
          </a:prstGeom>
          <a:effectLst>
            <a:softEdge rad="31750"/>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7" name="Picture 3" descr="C:\Users\sagor khan\Downloads\a130.jpg"/>
          <p:cNvPicPr>
            <a:picLocks noChangeAspect="1" noChangeArrowheads="1"/>
          </p:cNvPicPr>
          <p:nvPr/>
        </p:nvPicPr>
        <p:blipFill>
          <a:blip r:embed="rId3"/>
          <a:srcRect/>
          <a:stretch>
            <a:fillRect/>
          </a:stretch>
        </p:blipFill>
        <p:spPr bwMode="auto">
          <a:xfrm>
            <a:off x="0" y="4876800"/>
            <a:ext cx="4114800" cy="1981200"/>
          </a:xfrm>
          <a:prstGeom prst="rect">
            <a:avLst/>
          </a:prstGeom>
          <a:noFill/>
        </p:spPr>
      </p:pic>
      <p:pic>
        <p:nvPicPr>
          <p:cNvPr id="1028" name="Picture 4" descr="C:\Users\sagor khan\Downloads\a130.jpg"/>
          <p:cNvPicPr>
            <a:picLocks noChangeAspect="1" noChangeArrowheads="1"/>
          </p:cNvPicPr>
          <p:nvPr/>
        </p:nvPicPr>
        <p:blipFill>
          <a:blip r:embed="rId3"/>
          <a:srcRect/>
          <a:stretch>
            <a:fillRect/>
          </a:stretch>
        </p:blipFill>
        <p:spPr bwMode="auto">
          <a:xfrm flipH="1">
            <a:off x="3810000" y="4953000"/>
            <a:ext cx="53340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228600"/>
            <a:ext cx="8610600" cy="914400"/>
          </a:xfrm>
          <a:prstGeom prst="roundRect">
            <a:avLst/>
          </a:prstGeom>
          <a:solidFill>
            <a:srgbClr val="FFFF00"/>
          </a:solidFill>
          <a:effectLst>
            <a:glow rad="101600">
              <a:schemeClr val="accent2">
                <a:satMod val="175000"/>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rgbClr val="002060"/>
                </a:solidFill>
              </a:rPr>
              <a:t>শিখনফল </a:t>
            </a:r>
            <a:endParaRPr lang="en-US" sz="4000" dirty="0">
              <a:solidFill>
                <a:srgbClr val="002060"/>
              </a:solidFill>
            </a:endParaRPr>
          </a:p>
        </p:txBody>
      </p:sp>
      <p:sp>
        <p:nvSpPr>
          <p:cNvPr id="3" name="Rectangle 2"/>
          <p:cNvSpPr/>
          <p:nvPr/>
        </p:nvSpPr>
        <p:spPr>
          <a:xfrm>
            <a:off x="0" y="1143000"/>
            <a:ext cx="8915400" cy="3962400"/>
          </a:xfrm>
          <a:prstGeom prst="rect">
            <a:avLst/>
          </a:prstGeom>
          <a:solidFill>
            <a:srgbClr val="00B050"/>
          </a:solidFill>
          <a:ln>
            <a:solidFill>
              <a:srgbClr val="FF0000"/>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685800" y="1524000"/>
            <a:ext cx="7772400" cy="3200400"/>
          </a:xfrm>
          <a:prstGeom prst="roundRect">
            <a:avLst/>
          </a:prstGeom>
          <a:solidFill>
            <a:srgbClr val="92D050"/>
          </a:solidFill>
          <a:ln>
            <a:solidFill>
              <a:srgbClr val="FFFF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rPr>
              <a:t>পাঠ শেষে শিক্ষার্থীরা-</a:t>
            </a:r>
            <a:r>
              <a:rPr lang="bn-IN" sz="3200" dirty="0" smtClean="0"/>
              <a:t> </a:t>
            </a:r>
          </a:p>
          <a:p>
            <a:pPr algn="ctr"/>
            <a:r>
              <a:rPr lang="bn-IN" sz="2800" dirty="0" smtClean="0">
                <a:solidFill>
                  <a:srgbClr val="002060"/>
                </a:solidFill>
              </a:rPr>
              <a:t>১। সৌরজগতের গঠন ব্যাখ্যা করতে পারবে। </a:t>
            </a:r>
          </a:p>
          <a:p>
            <a:pPr algn="ctr"/>
            <a:r>
              <a:rPr lang="bn-IN" sz="2800" dirty="0" smtClean="0">
                <a:solidFill>
                  <a:srgbClr val="002060"/>
                </a:solidFill>
              </a:rPr>
              <a:t>২। সৌরজগতের গ্রহগুলোর বর্ণনা করতে  পারবে। </a:t>
            </a:r>
            <a:endParaRPr lang="en-US" sz="2800" dirty="0">
              <a:solidFill>
                <a:srgbClr val="002060"/>
              </a:solidFill>
            </a:endParaRPr>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5181600"/>
            <a:ext cx="4800600" cy="16764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572000" y="5105400"/>
            <a:ext cx="4274342" cy="175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4)">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91600" cy="914400"/>
          </a:xfrm>
          <a:prstGeom prst="rect">
            <a:avLst/>
          </a:prstGeom>
          <a:solidFill>
            <a:srgbClr val="FFFF00"/>
          </a:solidFill>
          <a:effectLst>
            <a:glow rad="139700">
              <a:schemeClr val="accent2">
                <a:satMod val="175000"/>
                <a:alpha val="40000"/>
              </a:schemeClr>
            </a:glow>
            <a:innerShdw blurRad="63500" dist="50800" dir="18900000">
              <a:prstClr val="black">
                <a:alpha val="50000"/>
              </a:prstClr>
            </a:innerShdw>
            <a:softEdge rad="12700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rPr>
              <a:t>নিচের চিত্রটি লক্ষ কর </a:t>
            </a:r>
            <a:endParaRPr lang="en-US" sz="4000" dirty="0">
              <a:solidFill>
                <a:schemeClr val="tx1"/>
              </a:solidFill>
            </a:endParaRPr>
          </a:p>
        </p:txBody>
      </p:sp>
      <p:sp>
        <p:nvSpPr>
          <p:cNvPr id="3" name="Rectangle 2"/>
          <p:cNvSpPr/>
          <p:nvPr/>
        </p:nvSpPr>
        <p:spPr>
          <a:xfrm>
            <a:off x="0" y="1524000"/>
            <a:ext cx="7620000" cy="3810000"/>
          </a:xfrm>
          <a:prstGeom prst="rect">
            <a:avLst/>
          </a:prstGeom>
          <a:solidFill>
            <a:srgbClr val="00B050"/>
          </a:solidFill>
          <a:ln>
            <a:solidFill>
              <a:srgbClr val="FF0000"/>
            </a:solidFill>
          </a:ln>
          <a:scene3d>
            <a:camera prst="perspectiveContrastingLeftFacing"/>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95600" y="1905000"/>
            <a:ext cx="2667000" cy="2286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7" name="Picture 3" descr="C:\Users\sagor khan\Downloads\a354.jpg"/>
          <p:cNvPicPr>
            <a:picLocks noChangeAspect="1" noChangeArrowheads="1"/>
          </p:cNvPicPr>
          <p:nvPr/>
        </p:nvPicPr>
        <p:blipFill>
          <a:blip r:embed="rId2"/>
          <a:srcRect/>
          <a:stretch>
            <a:fillRect/>
          </a:stretch>
        </p:blipFill>
        <p:spPr bwMode="auto">
          <a:xfrm>
            <a:off x="2895600" y="1905000"/>
            <a:ext cx="2743200" cy="22860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Rounded Rectangle 6"/>
          <p:cNvSpPr/>
          <p:nvPr/>
        </p:nvSpPr>
        <p:spPr>
          <a:xfrm>
            <a:off x="457200" y="5105400"/>
            <a:ext cx="2209800" cy="1524000"/>
          </a:xfrm>
          <a:prstGeom prst="roundRect">
            <a:avLst/>
          </a:prstGeom>
          <a:solidFill>
            <a:srgbClr val="00B050"/>
          </a:solidFill>
          <a:ln>
            <a:solidFill>
              <a:srgbClr val="FF00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rPr>
              <a:t>সূর্য </a:t>
            </a:r>
            <a:endParaRPr lang="en-US" sz="4000" dirty="0">
              <a:solidFill>
                <a:schemeClr val="tx1"/>
              </a:solidFill>
            </a:endParaRPr>
          </a:p>
        </p:txBody>
      </p:sp>
      <p:pic>
        <p:nvPicPr>
          <p:cNvPr id="1028" name="Picture 4" descr="C:\Users\sagor khan\Downloads\a132.jpg"/>
          <p:cNvPicPr>
            <a:picLocks noChangeAspect="1" noChangeArrowheads="1"/>
          </p:cNvPicPr>
          <p:nvPr/>
        </p:nvPicPr>
        <p:blipFill>
          <a:blip r:embed="rId3"/>
          <a:srcRect/>
          <a:stretch>
            <a:fillRect/>
          </a:stretch>
        </p:blipFill>
        <p:spPr bwMode="auto">
          <a:xfrm rot="16200000">
            <a:off x="5396538" y="3339137"/>
            <a:ext cx="5666124"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wedge">
                                      <p:cBhvr>
                                        <p:cTn id="12" dur="20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914400"/>
          </a:xfrm>
          <a:prstGeom prst="rect">
            <a:avLst/>
          </a:prstGeom>
          <a:solidFill>
            <a:srgbClr val="92D050"/>
          </a:solidFill>
          <a:ln>
            <a:solidFill>
              <a:srgbClr val="FF0000"/>
            </a:solid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8600" y="1371600"/>
            <a:ext cx="8534400" cy="4038600"/>
          </a:xfrm>
          <a:prstGeom prst="rect">
            <a:avLst/>
          </a:prstGeom>
          <a:solidFill>
            <a:srgbClr val="00B050"/>
          </a:solidFill>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rPr>
              <a:t>সূর্য অন্যান্য নক্ষত্রের মতো জ্বলন্ত একটি গ্যাসপিন্ড।এই জ্বলন্ত গ্যাসপিন্ডে রয়েছে মূলত হাইড্রোজেন ও হিলয়াম গ্যাস। হাইড্রোজেন গ্যাসের পরমানু পরস্পরের সাথে যুক্ত হয়ে হিলিয়াম পরমানুতে পরিণত হয়। এ প্রক্রিয়ায় প্রচুর শক্তি উৎপন্ন হয়।এ শক্তি তাপ ও আলোকশক্তি হিসেবে সৌরজগতে ছড়িয়ে পড়ে।এভাবেই সূর্যের কাছ থেকে আমরা তাপ ও আলো পেয়ে থাকি। সূর্য মাঝারি আকারের একটি নক্ষত্র ।তারপরো এটি পৃথিবীর তু</a:t>
            </a:r>
            <a:r>
              <a:rPr lang="en-US" sz="2400" dirty="0" err="1" smtClean="0">
                <a:solidFill>
                  <a:schemeClr val="tx1"/>
                </a:solidFill>
              </a:rPr>
              <a:t>লনায়</a:t>
            </a:r>
            <a:r>
              <a:rPr lang="en-US" sz="2400" dirty="0" smtClean="0">
                <a:solidFill>
                  <a:schemeClr val="tx1"/>
                </a:solidFill>
              </a:rPr>
              <a:t>  ল</a:t>
            </a:r>
            <a:r>
              <a:rPr lang="bn-IN" sz="2400" dirty="0" smtClean="0">
                <a:solidFill>
                  <a:schemeClr val="tx1"/>
                </a:solidFill>
              </a:rPr>
              <a:t>ক্ষ  লক্ষ গুন বড়। সূর্য পৃথিবী থেকে প্রায় ১৫ কিলোমিটার দূরে অবস্থিত ।তাই পৃথিবী থেকে আমরা সূর্যকে এত ছোট দেখি। </a:t>
            </a:r>
          </a:p>
        </p:txBody>
      </p:sp>
      <p:sp>
        <p:nvSpPr>
          <p:cNvPr id="4" name="Oval 3"/>
          <p:cNvSpPr/>
          <p:nvPr/>
        </p:nvSpPr>
        <p:spPr>
          <a:xfrm>
            <a:off x="3886200" y="304800"/>
            <a:ext cx="1524000" cy="914400"/>
          </a:xfrm>
          <a:prstGeom prst="ellipse">
            <a:avLst/>
          </a:prstGeom>
          <a:solidFill>
            <a:srgbClr val="FF0000"/>
          </a:solidFill>
          <a:effectLst>
            <a:glow rad="228600">
              <a:schemeClr val="accent2">
                <a:satMod val="175000"/>
                <a:alpha val="40000"/>
              </a:schemeClr>
            </a:glow>
          </a:effectLst>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002060"/>
                </a:solidFill>
              </a:rPr>
              <a:t>সূর্য </a:t>
            </a:r>
            <a:endParaRPr lang="en-US" sz="3600" dirty="0">
              <a:solidFill>
                <a:srgbClr val="002060"/>
              </a:solidFill>
            </a:endParaRPr>
          </a:p>
        </p:txBody>
      </p:sp>
      <p:pic>
        <p:nvPicPr>
          <p:cNvPr id="1026" name="Picture 2" descr="C:\Users\sagor khan\Downloads\a134.jpg"/>
          <p:cNvPicPr>
            <a:picLocks noChangeAspect="1" noChangeArrowheads="1"/>
          </p:cNvPicPr>
          <p:nvPr/>
        </p:nvPicPr>
        <p:blipFill>
          <a:blip r:embed="rId2"/>
          <a:srcRect/>
          <a:stretch>
            <a:fillRect/>
          </a:stretch>
        </p:blipFill>
        <p:spPr bwMode="auto">
          <a:xfrm>
            <a:off x="0" y="5486400"/>
            <a:ext cx="8915400"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152400"/>
            <a:ext cx="8686800" cy="914400"/>
          </a:xfrm>
          <a:prstGeom prst="roundRect">
            <a:avLst/>
          </a:prstGeom>
          <a:solidFill>
            <a:schemeClr val="accent6"/>
          </a:solidFill>
          <a:ln>
            <a:solidFill>
              <a:srgbClr val="FF0000"/>
            </a:solidFill>
          </a:ln>
          <a:effectLst>
            <a:innerShdw blurRad="63500" dist="50800" dir="16200000">
              <a:prstClr val="black">
                <a:alpha val="50000"/>
              </a:prstClr>
            </a:innerShdw>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002060"/>
                </a:solidFill>
              </a:rPr>
              <a:t>গ্রহগুলোর পরিচয় </a:t>
            </a:r>
            <a:endParaRPr lang="en-US" sz="3600" dirty="0">
              <a:solidFill>
                <a:srgbClr val="002060"/>
              </a:solidFill>
            </a:endParaRPr>
          </a:p>
        </p:txBody>
      </p:sp>
      <p:sp>
        <p:nvSpPr>
          <p:cNvPr id="3" name="Rectangle 2"/>
          <p:cNvSpPr/>
          <p:nvPr/>
        </p:nvSpPr>
        <p:spPr>
          <a:xfrm>
            <a:off x="304800" y="1295400"/>
            <a:ext cx="8458200" cy="4191000"/>
          </a:xfrm>
          <a:prstGeom prst="rect">
            <a:avLst/>
          </a:prstGeom>
          <a:solidFill>
            <a:srgbClr val="92D050"/>
          </a:solidFill>
          <a:ln>
            <a:solidFill>
              <a:srgbClr val="FF0000"/>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সূর্যকে</a:t>
            </a:r>
            <a:r>
              <a:rPr lang="en-US" sz="2400" dirty="0" smtClean="0">
                <a:solidFill>
                  <a:schemeClr val="tx1"/>
                </a:solidFill>
              </a:rPr>
              <a:t> </a:t>
            </a:r>
            <a:r>
              <a:rPr lang="en-US" sz="2400" dirty="0" err="1" smtClean="0">
                <a:solidFill>
                  <a:schemeClr val="tx1"/>
                </a:solidFill>
              </a:rPr>
              <a:t>কেন্দ্র</a:t>
            </a:r>
            <a:r>
              <a:rPr lang="en-US" sz="2400" dirty="0" smtClean="0">
                <a:solidFill>
                  <a:schemeClr val="tx1"/>
                </a:solidFill>
              </a:rPr>
              <a:t> </a:t>
            </a:r>
            <a:r>
              <a:rPr lang="en-US" sz="2400" dirty="0" err="1" smtClean="0">
                <a:solidFill>
                  <a:schemeClr val="tx1"/>
                </a:solidFill>
              </a:rPr>
              <a:t>করে</a:t>
            </a:r>
            <a:r>
              <a:rPr lang="en-US" sz="2400" dirty="0" smtClean="0">
                <a:solidFill>
                  <a:schemeClr val="tx1"/>
                </a:solidFill>
              </a:rPr>
              <a:t> </a:t>
            </a:r>
            <a:r>
              <a:rPr lang="en-US" sz="2400" dirty="0" err="1" smtClean="0">
                <a:solidFill>
                  <a:schemeClr val="tx1"/>
                </a:solidFill>
              </a:rPr>
              <a:t>ঘুরছে</a:t>
            </a:r>
            <a:r>
              <a:rPr lang="en-US" sz="2400" dirty="0" smtClean="0">
                <a:solidFill>
                  <a:schemeClr val="tx1"/>
                </a:solidFill>
              </a:rPr>
              <a:t> </a:t>
            </a:r>
            <a:r>
              <a:rPr lang="en-US" sz="2400" dirty="0" err="1" smtClean="0">
                <a:solidFill>
                  <a:schemeClr val="tx1"/>
                </a:solidFill>
              </a:rPr>
              <a:t>আটটি</a:t>
            </a:r>
            <a:r>
              <a:rPr lang="en-US" sz="2400" dirty="0" smtClean="0">
                <a:solidFill>
                  <a:schemeClr val="tx1"/>
                </a:solidFill>
              </a:rPr>
              <a:t> </a:t>
            </a:r>
            <a:r>
              <a:rPr lang="en-US" sz="2400" dirty="0" err="1" smtClean="0">
                <a:solidFill>
                  <a:schemeClr val="tx1"/>
                </a:solidFill>
              </a:rPr>
              <a:t>গ্রহ</a:t>
            </a:r>
            <a:r>
              <a:rPr lang="en-US" sz="2400" dirty="0" smtClean="0">
                <a:solidFill>
                  <a:schemeClr val="tx1"/>
                </a:solidFill>
              </a:rPr>
              <a:t> । প</a:t>
            </a:r>
            <a:r>
              <a:rPr lang="bn-IN" sz="2400" dirty="0" smtClean="0">
                <a:solidFill>
                  <a:schemeClr val="tx1"/>
                </a:solidFill>
              </a:rPr>
              <a:t>ৃথিবী এমন একটি গ্রহ। গ্রহসমুহ সাধারণ গোলাকৃতির। বিভিন্ন গ্যাসীয় পদার্থ রয়েছে ।কিন্তু গ্রহগুলো নিজেরা শক্তি উৎপাদন  করে না । তাই কোনো গ্র হ নিজে আলো বা তাপ নিঃসরণ করে না। পৃ্থিবী থেকে সূর্যের অন্যান্য গ্রহকে উজ্জল দেখালেও এগুলো আসলে সূর্যের আলোতে আলোকিত।</a:t>
            </a:r>
            <a:endParaRPr lang="en-US" sz="2400" dirty="0">
              <a:solidFill>
                <a:schemeClr val="tx1"/>
              </a:solidFill>
            </a:endParaRPr>
          </a:p>
        </p:txBody>
      </p:sp>
      <p:pic>
        <p:nvPicPr>
          <p:cNvPr id="1026" name="Picture 2" descr="C:\Users\sagor khan\Downloads\a134.jpg"/>
          <p:cNvPicPr>
            <a:picLocks noChangeAspect="1" noChangeArrowheads="1"/>
          </p:cNvPicPr>
          <p:nvPr/>
        </p:nvPicPr>
        <p:blipFill>
          <a:blip r:embed="rId2"/>
          <a:srcRect/>
          <a:stretch>
            <a:fillRect/>
          </a:stretch>
        </p:blipFill>
        <p:spPr bwMode="auto">
          <a:xfrm>
            <a:off x="0" y="5486400"/>
            <a:ext cx="9144000" cy="1371600"/>
          </a:xfrm>
          <a:prstGeom prst="rect">
            <a:avLst/>
          </a:prstGeom>
          <a:noFill/>
          <a:effectLst>
            <a:glow rad="139700">
              <a:schemeClr val="accent2">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edge">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670</Words>
  <Application>Microsoft Office PowerPoint</Application>
  <PresentationFormat>On-screen Show (4:3)</PresentationFormat>
  <Paragraphs>87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শিক্ষক পরিচিতি </vt:lpstr>
      <vt:lpstr>পাঠ পরিচিতি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sagor khan</cp:lastModifiedBy>
  <cp:revision>60</cp:revision>
  <dcterms:created xsi:type="dcterms:W3CDTF">2020-11-22T07:52:45Z</dcterms:created>
  <dcterms:modified xsi:type="dcterms:W3CDTF">2020-12-04T23:42:14Z</dcterms:modified>
</cp:coreProperties>
</file>