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3"/>
  </p:notesMasterIdLst>
  <p:sldIdLst>
    <p:sldId id="434" r:id="rId2"/>
    <p:sldId id="388" r:id="rId3"/>
    <p:sldId id="383" r:id="rId4"/>
    <p:sldId id="384" r:id="rId5"/>
    <p:sldId id="422" r:id="rId6"/>
    <p:sldId id="385" r:id="rId7"/>
    <p:sldId id="391" r:id="rId8"/>
    <p:sldId id="394" r:id="rId9"/>
    <p:sldId id="396" r:id="rId10"/>
    <p:sldId id="397" r:id="rId11"/>
    <p:sldId id="439" r:id="rId12"/>
    <p:sldId id="431" r:id="rId13"/>
    <p:sldId id="393" r:id="rId14"/>
    <p:sldId id="408" r:id="rId15"/>
    <p:sldId id="412" r:id="rId16"/>
    <p:sldId id="432" r:id="rId17"/>
    <p:sldId id="415" r:id="rId18"/>
    <p:sldId id="436" r:id="rId19"/>
    <p:sldId id="435" r:id="rId20"/>
    <p:sldId id="437" r:id="rId21"/>
    <p:sldId id="438" r:id="rId22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721"/>
    <a:srgbClr val="11AF73"/>
    <a:srgbClr val="9AFDFE"/>
    <a:srgbClr val="D1E6D3"/>
    <a:srgbClr val="6C9EAE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8" autoAdjust="0"/>
  </p:normalViewPr>
  <p:slideViewPr>
    <p:cSldViewPr>
      <p:cViewPr>
        <p:scale>
          <a:sx n="43" d="100"/>
          <a:sy n="43" d="100"/>
        </p:scale>
        <p:origin x="-2022" y="-456"/>
      </p:cViewPr>
      <p:guideLst>
        <p:guide orient="horz" pos="2268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সার্বভৌমত্বের</a:t>
            </a:r>
            <a:r>
              <a:rPr lang="bn-IN" sz="1600" baseline="0" dirty="0" smtClean="0">
                <a:latin typeface="NikoshBAN" pitchFamily="2" charset="0"/>
                <a:cs typeface="NikoshBAN" pitchFamily="2" charset="0"/>
              </a:rPr>
              <a:t> কারনে বাংলাদেশ, ভারত ও মায়ানমারের আক্রমন থেকে মুক্ত থাকে তা ক্রস চিহ্নের মাধ্যমে বুঝানো হল।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6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প্রশ্ন করবেন- ১ম ছবিতে রাষ্ট্রের আদেশ পালনে পদক্ষেপ , ২য় ছবিতে রাষ্ট্র যে কোন কাজে যে জনগনকে নির্দেশ প্রদান করতে পারে তা , ৩ য় ছবিতে কিভাবে জনপ্রতিনিধি তৈরী হয় এবং সর্বশেষ ছবিটি দিয়ে সার্বভৌম ক্ষমতার মূল অধিকারী কারা তা বুঝানো হয়েছে।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IN" sz="1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মুজিবনগর সরকার, ২য় ছবিতে বাংলাদেশের ভূখন্ড, ৩য় ছবিতে জনগন ও ৪র্থ ছবিতে সীমান্তরক্ষী বাহিনী যা সার্বভৌমত্বকে নির্দেশ করে । উত্তর সমূহ শিক্ষার্থীদের থেকে বের করে আনতে হবে।</a:t>
            </a:r>
          </a:p>
          <a:p>
            <a:endParaRPr lang="en-GB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পর শিক্ষক প্রশ্ন করবেন যে ছবিতে কি বোঝা যায় । রাষ্ট্রের উপাদান বুঝাতে ছবিগুলো প্রদর্শণ করা হয়েছে। প্রশ্ন উত্তরের মাধ্যমে কাজটি সম্পন্ন করবেন যেমন এই চারটি রাষ্টের কি। এইভাবে প্রয়োজনে প্রশ্ন করতে পারেন 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আসার পর প্রশ্ন করতে 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কি দেখতে পাচ্ছি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জনগ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থাকলে আমরা তাকে কি বলি । জনসমষ্টি।  জনসম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ছারা কি কোন রাষ্ট্র গঠিত হয় । এভাবে আরো যদি কোন প্রশ্ন থেকে থাকে তার মাধ্যমে রাষ্ট্রের জনসমষ্টি বুঝাতে পারেন।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রাষ্ট্রে যে নির্দিষ্ট জনসংখ্যা নেই তা বুঝানোর জন্য প্রথম ছবি , ২য়  ও ৩য় ছবিটি বিভিন্ন রাষ্ট্রের জনসংখ্যার তারতম্যের জন্য। ছবি দেখিয়ে শিক্ষার্থীদের কাছ থেকে প্রথমে উত্তর বের করার চেষ্টা করতে 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 পর শিক্ষক সমাধান দিবেন।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1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4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5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1606" y="94456"/>
            <a:ext cx="9296400" cy="69342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" y="-57944"/>
            <a:ext cx="549544" cy="52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2" y="-57944"/>
            <a:ext cx="549544" cy="52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94" y="6675852"/>
            <a:ext cx="549544" cy="52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06" y="6657595"/>
            <a:ext cx="549544" cy="52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 userDrawn="1"/>
        </p:nvSpPr>
        <p:spPr>
          <a:xfrm flipV="1">
            <a:off x="297379" y="9326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5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pPr/>
              <a:t>26/08/2020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6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2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7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6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1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36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gif"/><Relationship Id="rId12" Type="http://schemas.openxmlformats.org/officeDocument/2006/relationships/image" Target="../media/image7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34.png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34.pn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94.jp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9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21" Type="http://schemas.openxmlformats.org/officeDocument/2006/relationships/image" Target="../media/image56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8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007" y="-3573"/>
            <a:ext cx="9295606" cy="69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3281630" y="196562"/>
            <a:ext cx="3200400" cy="6599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রাষ্ট্রের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52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45160" y="960919"/>
            <a:ext cx="3772698" cy="2337014"/>
            <a:chOff x="1412648" y="1464891"/>
            <a:chExt cx="6354784" cy="427869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920" y="1464891"/>
              <a:ext cx="3101511" cy="22163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689" y="1485572"/>
              <a:ext cx="3043629" cy="21749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769" y="3777210"/>
              <a:ext cx="3070065" cy="19663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689" y="3734841"/>
              <a:ext cx="3113743" cy="19780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837" y="2507529"/>
              <a:ext cx="3113743" cy="19780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648" y="2507527"/>
              <a:ext cx="3113743" cy="19780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984" y="3518650"/>
              <a:ext cx="3113743" cy="19780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397" y="2763592"/>
              <a:ext cx="3113743" cy="197807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06" y="960919"/>
            <a:ext cx="3472940" cy="195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1" name="Group 90"/>
          <p:cNvGrpSpPr/>
          <p:nvPr/>
        </p:nvGrpSpPr>
        <p:grpSpPr>
          <a:xfrm>
            <a:off x="194604" y="3302114"/>
            <a:ext cx="4267200" cy="2850831"/>
            <a:chOff x="2971798" y="975675"/>
            <a:chExt cx="7439026" cy="5893505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424" y="1008856"/>
              <a:ext cx="7391400" cy="58603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62" y="1008856"/>
              <a:ext cx="959416" cy="811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512" y="1008856"/>
              <a:ext cx="1090612" cy="1099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798" y="975675"/>
              <a:ext cx="2009776" cy="2646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850" y="5657056"/>
              <a:ext cx="959416" cy="811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5657056"/>
              <a:ext cx="1090612" cy="1099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416458"/>
              <a:ext cx="2009776" cy="2646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534" y="1092357"/>
              <a:ext cx="2009776" cy="2646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380" y="3939018"/>
              <a:ext cx="1090612" cy="1099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558" y="2141813"/>
              <a:ext cx="959416" cy="811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118" y="3389130"/>
              <a:ext cx="1090612" cy="1099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690" y="4739560"/>
              <a:ext cx="959416" cy="811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4" name="Rectangle 103"/>
          <p:cNvSpPr/>
          <p:nvPr/>
        </p:nvSpPr>
        <p:spPr>
          <a:xfrm>
            <a:off x="4767400" y="3098387"/>
            <a:ext cx="4673466" cy="3521391"/>
          </a:xfrm>
          <a:prstGeom prst="rect">
            <a:avLst/>
          </a:prstGeom>
          <a:solidFill>
            <a:srgbClr val="002060"/>
          </a:solidFill>
          <a:ln w="146050" cap="rnd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 dirty="0"/>
          </a:p>
        </p:txBody>
      </p:sp>
      <p:sp>
        <p:nvSpPr>
          <p:cNvPr id="105" name="Rounded Rectangle 104"/>
          <p:cNvSpPr/>
          <p:nvPr/>
        </p:nvSpPr>
        <p:spPr>
          <a:xfrm>
            <a:off x="4566639" y="3163096"/>
            <a:ext cx="4515512" cy="6180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রাষ্ট্রে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জনগণের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নিদৃষ্ট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endParaRPr lang="en-GB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4546086" y="4004081"/>
            <a:ext cx="4894780" cy="8550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স্যান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ম্যারিনোতে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মাত্র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১২৫০০</a:t>
            </a:r>
            <a:endParaRPr lang="en-GB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4342680" y="4994253"/>
            <a:ext cx="4945223" cy="8550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চীনের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জনসংখ্যা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১৫০কোটি</a:t>
            </a:r>
            <a:endParaRPr lang="en-GB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4" grpId="0" animBg="1"/>
      <p:bldP spid="105" grpId="0"/>
      <p:bldP spid="106" grpId="0"/>
      <p:bldP spid="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1206" y="1237456"/>
            <a:ext cx="7946020" cy="5205958"/>
            <a:chOff x="761206" y="1237456"/>
            <a:chExt cx="7946020" cy="52059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6" y="1237456"/>
              <a:ext cx="3228975" cy="228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399" y="1237456"/>
              <a:ext cx="3675827" cy="228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471" y="4056856"/>
              <a:ext cx="2964444" cy="2228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399" y="4205420"/>
              <a:ext cx="3352800" cy="223799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61082" y="189645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এসব কিছুই আমাদের ভূখন্ড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1" y="1126950"/>
            <a:ext cx="2285999" cy="173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3" y="3434185"/>
            <a:ext cx="3130474" cy="298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ounded Rectangle 44"/>
          <p:cNvSpPr/>
          <p:nvPr/>
        </p:nvSpPr>
        <p:spPr>
          <a:xfrm>
            <a:off x="1206750" y="3543997"/>
            <a:ext cx="1308508" cy="371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উপরিভাগ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2324625" y="4718279"/>
            <a:ext cx="823641" cy="691852"/>
          </a:xfrm>
          <a:prstGeom prst="flowChartConnector">
            <a:avLst/>
          </a:prstGeom>
          <a:solidFill>
            <a:srgbClr val="D1E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জল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49" name="Flowchart: Connector 48"/>
          <p:cNvSpPr/>
          <p:nvPr/>
        </p:nvSpPr>
        <p:spPr>
          <a:xfrm>
            <a:off x="805176" y="5495352"/>
            <a:ext cx="823641" cy="691852"/>
          </a:xfrm>
          <a:prstGeom prst="flowChartConnector">
            <a:avLst/>
          </a:prstGeom>
          <a:solidFill>
            <a:srgbClr val="D1E6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স্থল</a:t>
            </a:r>
            <a:endParaRPr lang="en-GB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441596" y="4049176"/>
            <a:ext cx="2867525" cy="2341446"/>
            <a:chOff x="3428999" y="1161256"/>
            <a:chExt cx="5257801" cy="50292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161256"/>
              <a:ext cx="5257800" cy="3943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475" y="3896781"/>
              <a:ext cx="1447800" cy="10630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3428999" y="4976824"/>
              <a:ext cx="5257801" cy="12136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999" y="1166599"/>
              <a:ext cx="1362381" cy="7513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161256"/>
              <a:ext cx="1133475" cy="10050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285" y="3818731"/>
              <a:ext cx="1662115" cy="1219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9" name="Rounded Rectangle 58"/>
          <p:cNvSpPr/>
          <p:nvPr/>
        </p:nvSpPr>
        <p:spPr>
          <a:xfrm>
            <a:off x="396345" y="2969280"/>
            <a:ext cx="5136150" cy="464905"/>
          </a:xfrm>
          <a:prstGeom prst="round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ভূখন্ড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endParaRPr lang="en-GB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31765" y="6430512"/>
            <a:ext cx="3166922" cy="352211"/>
          </a:xfrm>
          <a:prstGeom prst="round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জল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স্থল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উপরিভাগকে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ভূখন্ড</a:t>
            </a:r>
            <a:r>
              <a:rPr 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endParaRPr lang="en-GB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765110" y="6190389"/>
            <a:ext cx="2144012" cy="416228"/>
          </a:xfrm>
          <a:prstGeom prst="round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ভূখন্ড</a:t>
            </a:r>
            <a:endParaRPr lang="en-GB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246705" y="6108107"/>
            <a:ext cx="1678425" cy="391948"/>
          </a:xfrm>
          <a:prstGeom prst="roundRect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ভূখন্ড</a:t>
            </a:r>
            <a:endParaRPr lang="en-GB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036273" y="1104017"/>
            <a:ext cx="2018764" cy="1905275"/>
            <a:chOff x="7086600" y="988523"/>
            <a:chExt cx="3889480" cy="363846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353" y="988523"/>
              <a:ext cx="3767727" cy="36384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7" name="Rounded Rectangle 36"/>
            <p:cNvSpPr/>
            <p:nvPr/>
          </p:nvSpPr>
          <p:spPr>
            <a:xfrm>
              <a:off x="7086600" y="2130434"/>
              <a:ext cx="3093421" cy="69677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রাষ্ট্র</a:t>
              </a:r>
              <a:endParaRPr lang="en-GB" sz="2835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38" name="Multiply 37"/>
          <p:cNvSpPr/>
          <p:nvPr/>
        </p:nvSpPr>
        <p:spPr>
          <a:xfrm>
            <a:off x="2976200" y="689512"/>
            <a:ext cx="2010436" cy="2680108"/>
          </a:xfrm>
          <a:prstGeom prst="mathMultiply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07" y="4226559"/>
            <a:ext cx="2667000" cy="18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9" grpId="0" animBg="1"/>
      <p:bldP spid="59" grpId="0" animBg="1"/>
      <p:bldP spid="61" grpId="0" animBg="1"/>
      <p:bldP spid="62" grpId="0" animBg="1"/>
      <p:bldP spid="63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86262" y="1048698"/>
            <a:ext cx="2806548" cy="2146338"/>
            <a:chOff x="2209800" y="-507443"/>
            <a:chExt cx="8139112" cy="70596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75656"/>
              <a:ext cx="8139112" cy="447651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043874" y="-507443"/>
              <a:ext cx="3795818" cy="2630478"/>
              <a:chOff x="1995874" y="-444481"/>
              <a:chExt cx="3795818" cy="263047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95874" y="-444481"/>
                <a:ext cx="2988176" cy="26304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6410" y="-49426"/>
                <a:ext cx="1615282" cy="1615282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847180" y="3599148"/>
            <a:ext cx="2399903" cy="2519898"/>
            <a:chOff x="1600200" y="1237456"/>
            <a:chExt cx="3796787" cy="3638467"/>
          </a:xfrm>
        </p:grpSpPr>
        <p:grpSp>
          <p:nvGrpSpPr>
            <p:cNvPr id="14" name="Group 13"/>
            <p:cNvGrpSpPr/>
            <p:nvPr/>
          </p:nvGrpSpPr>
          <p:grpSpPr>
            <a:xfrm>
              <a:off x="1600200" y="1237456"/>
              <a:ext cx="3796787" cy="3638467"/>
              <a:chOff x="4290322" y="1516631"/>
              <a:chExt cx="3796787" cy="363846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319382" y="1516631"/>
                <a:ext cx="3767727" cy="3638467"/>
                <a:chOff x="5638800" y="1950692"/>
                <a:chExt cx="5117592" cy="383438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1950692"/>
                  <a:ext cx="5117592" cy="383438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6661" y="1950693"/>
                  <a:ext cx="1193853" cy="86023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sp>
            <p:nvSpPr>
              <p:cNvPr id="19" name="Rounded Rectangle 18"/>
              <p:cNvSpPr/>
              <p:nvPr/>
            </p:nvSpPr>
            <p:spPr>
              <a:xfrm>
                <a:off x="4290322" y="2678735"/>
                <a:ext cx="3093421" cy="69677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35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রাষ্ট্র</a:t>
                </a:r>
                <a:endParaRPr lang="en-GB" sz="2835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831263"/>
              <a:ext cx="1566207" cy="1044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2" y="3980656"/>
              <a:ext cx="1246865" cy="774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550" y="1567610"/>
              <a:ext cx="1369886" cy="11481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Flowchart: Connector 21"/>
          <p:cNvSpPr/>
          <p:nvPr/>
        </p:nvSpPr>
        <p:spPr>
          <a:xfrm>
            <a:off x="3726054" y="3353325"/>
            <a:ext cx="2353263" cy="2399904"/>
          </a:xfrm>
          <a:prstGeom prst="flowChartConnector">
            <a:avLst/>
          </a:prstGeom>
          <a:gradFill>
            <a:gsLst>
              <a:gs pos="81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9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</a:t>
            </a:r>
            <a:endParaRPr lang="en-GB" sz="2259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54" y="3698458"/>
            <a:ext cx="2319544" cy="236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lowchart: Connector 23"/>
          <p:cNvSpPr/>
          <p:nvPr/>
        </p:nvSpPr>
        <p:spPr>
          <a:xfrm>
            <a:off x="3726054" y="3358891"/>
            <a:ext cx="2353263" cy="2399904"/>
          </a:xfrm>
          <a:prstGeom prst="flowChartConnector">
            <a:avLst/>
          </a:prstGeom>
          <a:gradFill>
            <a:gsLst>
              <a:gs pos="81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9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</a:t>
            </a:r>
            <a:endParaRPr lang="en-GB" sz="2259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698320" y="3372640"/>
            <a:ext cx="2353263" cy="2399904"/>
          </a:xfrm>
          <a:prstGeom prst="flowChartConnector">
            <a:avLst/>
          </a:prstGeom>
          <a:gradFill>
            <a:gsLst>
              <a:gs pos="81000">
                <a:srgbClr val="FFFF00"/>
              </a:gs>
              <a:gs pos="100000">
                <a:schemeClr val="accent2">
                  <a:shade val="74000"/>
                  <a:satMod val="128000"/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9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</a:t>
            </a:r>
            <a:endParaRPr lang="en-GB" sz="2259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2840" y="5936399"/>
            <a:ext cx="7679690" cy="98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গঠনের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তৃতীয়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78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endParaRPr lang="en-GB" sz="37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81428" y="797440"/>
            <a:ext cx="9025468" cy="363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26" y="2529181"/>
            <a:ext cx="1570663" cy="166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3210021" y="2041838"/>
            <a:ext cx="1047329" cy="640797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92" y="1036339"/>
            <a:ext cx="1696829" cy="1561345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4196244" y="1552963"/>
            <a:ext cx="401992" cy="976218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13" y="224794"/>
            <a:ext cx="1627225" cy="1394819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29" name="Straight Arrow Connector 28"/>
          <p:cNvCxnSpPr/>
          <p:nvPr/>
        </p:nvCxnSpPr>
        <p:spPr>
          <a:xfrm flipV="1">
            <a:off x="5053300" y="1630952"/>
            <a:ext cx="519012" cy="898229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0" y="192898"/>
            <a:ext cx="1542224" cy="1535365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31" name="Straight Arrow Connector 30"/>
          <p:cNvCxnSpPr/>
          <p:nvPr/>
        </p:nvCxnSpPr>
        <p:spPr>
          <a:xfrm flipV="1">
            <a:off x="5337835" y="2129399"/>
            <a:ext cx="1488194" cy="722838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4" y="867420"/>
            <a:ext cx="1783389" cy="1746065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33" name="Straight Arrow Connector 32"/>
          <p:cNvCxnSpPr/>
          <p:nvPr/>
        </p:nvCxnSpPr>
        <p:spPr>
          <a:xfrm flipH="1" flipV="1">
            <a:off x="2066474" y="3219005"/>
            <a:ext cx="1960061" cy="138673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1" y="2308117"/>
            <a:ext cx="1674175" cy="1699828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35" name="Straight Arrow Connector 34"/>
          <p:cNvCxnSpPr/>
          <p:nvPr/>
        </p:nvCxnSpPr>
        <p:spPr>
          <a:xfrm flipH="1">
            <a:off x="2066474" y="3774685"/>
            <a:ext cx="2017755" cy="903777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4" y="4191119"/>
            <a:ext cx="1693040" cy="1804173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37" name="Straight Arrow Connector 36"/>
          <p:cNvCxnSpPr/>
          <p:nvPr/>
        </p:nvCxnSpPr>
        <p:spPr>
          <a:xfrm flipV="1">
            <a:off x="5526945" y="3339579"/>
            <a:ext cx="2137158" cy="106103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17" y="2529181"/>
            <a:ext cx="1631503" cy="1695175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39" name="Straight Arrow Connector 38"/>
          <p:cNvCxnSpPr/>
          <p:nvPr/>
        </p:nvCxnSpPr>
        <p:spPr>
          <a:xfrm>
            <a:off x="5423033" y="3786748"/>
            <a:ext cx="2187484" cy="891714"/>
          </a:xfrm>
          <a:prstGeom prst="straightConnector1">
            <a:avLst/>
          </a:prstGeom>
          <a:ln w="889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17" y="4301093"/>
            <a:ext cx="1685089" cy="1659209"/>
          </a:xfrm>
          <a:prstGeom prst="ellipse">
            <a:avLst/>
          </a:prstGeom>
          <a:ln w="1016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" name="Rounded Rectangle 40"/>
          <p:cNvSpPr/>
          <p:nvPr/>
        </p:nvSpPr>
        <p:spPr>
          <a:xfrm>
            <a:off x="284587" y="6030282"/>
            <a:ext cx="9185656" cy="98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সুষ্ঠভাবে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দায়িত্ব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পালন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জনগণ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আনুগত্য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590213" y="246148"/>
            <a:ext cx="8732746" cy="5486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নিয়ন্ত্রণ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রাখে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468718" y="6232586"/>
            <a:ext cx="8732746" cy="548619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সার্বভৌমত্বের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দেশ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নিয়ন্ত্রন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endParaRPr lang="en-GB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59" y="1313654"/>
            <a:ext cx="6260748" cy="4742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" y="3828256"/>
            <a:ext cx="2228056" cy="22280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" y="1085056"/>
            <a:ext cx="2228056" cy="222805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07" y="777711"/>
            <a:ext cx="2228056" cy="222805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6" y="1085056"/>
            <a:ext cx="16764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6" y="3523456"/>
            <a:ext cx="1734658" cy="22098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2" y="3953209"/>
            <a:ext cx="1352093" cy="90139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54" y="1419527"/>
            <a:ext cx="1352093" cy="90139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06" y="1032555"/>
            <a:ext cx="1352093" cy="901395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59" y="1483252"/>
            <a:ext cx="1352093" cy="90139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99" y="4256548"/>
            <a:ext cx="2126421" cy="119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61" y="3730257"/>
            <a:ext cx="1024088" cy="866939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03" y="1332145"/>
            <a:ext cx="1024088" cy="866939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68" y="1003285"/>
            <a:ext cx="1024088" cy="866939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6" y="1517708"/>
            <a:ext cx="1024088" cy="866939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01" y="4518851"/>
            <a:ext cx="1024088" cy="8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53173" y="305009"/>
            <a:ext cx="8713457" cy="40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সার্বভৌম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5" y="1237455"/>
            <a:ext cx="2562935" cy="1676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4" y="1789965"/>
            <a:ext cx="2659156" cy="1657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" y="1789965"/>
            <a:ext cx="2556903" cy="2094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3" name="Group 32"/>
          <p:cNvGrpSpPr/>
          <p:nvPr/>
        </p:nvGrpSpPr>
        <p:grpSpPr>
          <a:xfrm>
            <a:off x="514505" y="1708944"/>
            <a:ext cx="2584274" cy="2043109"/>
            <a:chOff x="3380190" y="1595146"/>
            <a:chExt cx="4213590" cy="35458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190" y="1619088"/>
              <a:ext cx="4213590" cy="35219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579" y="1595146"/>
              <a:ext cx="2235453" cy="21902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42" name="Rounded Rectangle 41"/>
          <p:cNvSpPr/>
          <p:nvPr/>
        </p:nvSpPr>
        <p:spPr>
          <a:xfrm>
            <a:off x="3404050" y="992540"/>
            <a:ext cx="3816847" cy="40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আদেশ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পালনে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বাধ্য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53378" y="3246089"/>
            <a:ext cx="3816847" cy="40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61806" y="6600381"/>
            <a:ext cx="3816847" cy="40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নির্বাচনের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জনপ্রতিনিধি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4" y="2036340"/>
            <a:ext cx="2365690" cy="1790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0" name="Group 49"/>
          <p:cNvGrpSpPr/>
          <p:nvPr/>
        </p:nvGrpSpPr>
        <p:grpSpPr>
          <a:xfrm>
            <a:off x="366693" y="1080844"/>
            <a:ext cx="3316637" cy="3512772"/>
            <a:chOff x="1295400" y="1161256"/>
            <a:chExt cx="2743200" cy="29718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161256"/>
              <a:ext cx="2743200" cy="2971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3" name="Rounded Rectangle 52"/>
            <p:cNvSpPr/>
            <p:nvPr/>
          </p:nvSpPr>
          <p:spPr>
            <a:xfrm>
              <a:off x="1814905" y="1855896"/>
              <a:ext cx="913411" cy="552724"/>
            </a:xfrm>
            <a:prstGeom prst="roundRect">
              <a:avLst/>
            </a:prstGeom>
            <a:noFill/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465" b="1" dirty="0" err="1">
                  <a:ln/>
                  <a:solidFill>
                    <a:srgbClr val="FFFF0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রাষ্ট্র</a:t>
              </a:r>
              <a:endParaRPr lang="en-GB" sz="3465" b="1" dirty="0">
                <a:ln/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528793" y="210838"/>
            <a:ext cx="8628701" cy="6767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সার্বভৌম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ক্ষমতার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অধিকারী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24018" y="6528941"/>
            <a:ext cx="4644879" cy="4023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জনগণই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সার্বভৌম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ক্ষমতার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অধিকারী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439E-6 -2.86659E-6 L 0.65024 -0.023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2" y="-1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021E-6 3.68247E-6 L 0.61783 0.138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91" y="69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214E-6 -2.32635E-6 L 0.62924 0.407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4" y="20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272E-6 3.26351E-6 L 0.08268 0.372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4" y="186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2" grpId="0"/>
      <p:bldP spid="43" grpId="0"/>
      <p:bldP spid="44" grpId="0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06" y="859671"/>
            <a:ext cx="1653442" cy="1395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2126314"/>
            <a:ext cx="3973261" cy="2694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27" y="2165212"/>
            <a:ext cx="4551041" cy="2554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ounded Rectangle 19"/>
          <p:cNvSpPr/>
          <p:nvPr/>
        </p:nvSpPr>
        <p:spPr>
          <a:xfrm>
            <a:off x="380206" y="5428456"/>
            <a:ext cx="8955262" cy="1027349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ঢাকা</a:t>
            </a:r>
            <a:r>
              <a:rPr lang="en-US" sz="378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78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মক্কাকে</a:t>
            </a:r>
            <a:r>
              <a:rPr lang="en-US" sz="378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78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</a:t>
            </a:r>
            <a:r>
              <a:rPr lang="en-US" sz="378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78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bn-BD" sz="378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78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bn-BD" sz="378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8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bn-BD" sz="378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পক্ষে বিপক্ষে যুক্তি দেখাও</a:t>
            </a:r>
            <a:r>
              <a:rPr lang="en-US" sz="378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378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8406" y="336333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006" y="1008856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মূল্যায়নঃ-</a:t>
            </a:r>
            <a:endParaRPr lang="en-US" sz="44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006" y="2075656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রাষ্ট্রের উপাদান কয়টি ও কি কি ?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রাষ্ট্রের কোন উপাদানের কারনে রাষ্ট্র অন্য রাষ্ট্রের আক্রমন থেকে মুক্ত থাকে ।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কার মাধ্যমে রাষ্ট্রের কার্যাবলী পরিচালিত হয় 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-Bangladesh-B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06" y="1694656"/>
            <a:ext cx="5689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4606" y="1085056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ছবিটা রাষ্ট্রের কোন উপাদানকে নির্দেশ করে 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806" y="5961856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সার্বভৌমত্ব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>
            <a:off x="2734231" y="5699571"/>
            <a:ext cx="400915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1833" y="5488311"/>
            <a:ext cx="3561671" cy="370572"/>
            <a:chOff x="756395" y="4377022"/>
            <a:chExt cx="1353526" cy="470646"/>
          </a:xfrm>
          <a:noFill/>
        </p:grpSpPr>
        <p:sp>
          <p:nvSpPr>
            <p:cNvPr id="37" name="Pentagon 36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flipH="1">
              <a:off x="1132915" y="4390468"/>
              <a:ext cx="977006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sz="2205" b="1" dirty="0">
                <a:ln/>
                <a:solidFill>
                  <a:schemeClr val="tx1"/>
                </a:solidFill>
                <a:latin typeface="NikoshBAN" panose="0200000000000000000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36" y="399257"/>
            <a:ext cx="4548205" cy="5727370"/>
          </a:xfrm>
          <a:prstGeom prst="rect">
            <a:avLst/>
          </a:prstGeom>
        </p:spPr>
      </p:pic>
      <p:sp>
        <p:nvSpPr>
          <p:cNvPr id="44" name="Pentagon 43"/>
          <p:cNvSpPr/>
          <p:nvPr/>
        </p:nvSpPr>
        <p:spPr>
          <a:xfrm>
            <a:off x="4900268" y="2156066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5088432" y="3053080"/>
            <a:ext cx="429432" cy="359985"/>
          </a:xfrm>
          <a:prstGeom prst="homePlate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230141" y="2441671"/>
            <a:ext cx="3682055" cy="2860216"/>
            <a:chOff x="5093074" y="730949"/>
            <a:chExt cx="3228375" cy="3632621"/>
          </a:xfrm>
          <a:noFill/>
        </p:grpSpPr>
        <p:sp>
          <p:nvSpPr>
            <p:cNvPr id="50" name="Pentagon 49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flipH="1">
              <a:off x="5359736" y="730949"/>
              <a:ext cx="2961713" cy="457200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52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520" dirty="0" err="1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03147" y="3708810"/>
            <a:ext cx="4117994" cy="1972730"/>
            <a:chOff x="5093074" y="2342200"/>
            <a:chExt cx="3610600" cy="2505468"/>
          </a:xfrm>
          <a:noFill/>
        </p:grpSpPr>
        <p:sp>
          <p:nvSpPr>
            <p:cNvPr id="53" name="Pentagon 52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 flipH="1">
              <a:off x="5741961" y="2342200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30141" y="5868977"/>
            <a:ext cx="3807349" cy="370572"/>
            <a:chOff x="5093074" y="4390468"/>
            <a:chExt cx="3338231" cy="470646"/>
          </a:xfrm>
          <a:noFill/>
        </p:grpSpPr>
        <p:sp>
          <p:nvSpPr>
            <p:cNvPr id="56" name="Pentagon 55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Pentagon 56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S Mincho" panose="02020609040205080304" pitchFamily="49" charset="-128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6673056" y="2128213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sp>
        <p:nvSpPr>
          <p:cNvPr id="59" name="Rectangle 58"/>
          <p:cNvSpPr/>
          <p:nvPr/>
        </p:nvSpPr>
        <p:spPr>
          <a:xfrm>
            <a:off x="5659571" y="1669952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sp>
        <p:nvSpPr>
          <p:cNvPr id="60" name="Pentagon 59"/>
          <p:cNvSpPr/>
          <p:nvPr/>
        </p:nvSpPr>
        <p:spPr>
          <a:xfrm flipH="1">
            <a:off x="5453478" y="1680557"/>
            <a:ext cx="3377920" cy="359985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entagon 60"/>
          <p:cNvSpPr/>
          <p:nvPr/>
        </p:nvSpPr>
        <p:spPr>
          <a:xfrm flipH="1">
            <a:off x="5412739" y="2105274"/>
            <a:ext cx="3499457" cy="359985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শ্রেণী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044" y="43655"/>
            <a:ext cx="294515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639" y="3708810"/>
            <a:ext cx="4904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bn-IN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দোয়ারা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সুনামগঞ্জ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806" y="108505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কাজঃ-</a:t>
            </a:r>
            <a:endParaRPr lang="en-US" sz="4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806" y="2456656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একটি স্বাধীন ও সার্বভৌম রাষ্ট্র” উক্তিটির স্বপক্ষে তোমার যুক্তি উপস্থাপন কর 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806" y="2304256"/>
            <a:ext cx="7772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98428" y="72640"/>
            <a:ext cx="5579775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197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519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GB" sz="51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4" name="Pentagon 113"/>
          <p:cNvSpPr/>
          <p:nvPr/>
        </p:nvSpPr>
        <p:spPr>
          <a:xfrm flipH="1">
            <a:off x="442213" y="5223886"/>
            <a:ext cx="4200021" cy="59440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3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5" name="Pentagon 114"/>
          <p:cNvSpPr/>
          <p:nvPr/>
        </p:nvSpPr>
        <p:spPr>
          <a:xfrm flipH="1">
            <a:off x="442213" y="6099818"/>
            <a:ext cx="4200021" cy="59440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7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78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378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Pentagon 116"/>
          <p:cNvSpPr/>
          <p:nvPr/>
        </p:nvSpPr>
        <p:spPr>
          <a:xfrm flipH="1">
            <a:off x="5257006" y="5223886"/>
            <a:ext cx="4200021" cy="59440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2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2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8" name="Pentagon 117"/>
          <p:cNvSpPr/>
          <p:nvPr/>
        </p:nvSpPr>
        <p:spPr>
          <a:xfrm flipH="1">
            <a:off x="5257006" y="6099818"/>
            <a:ext cx="4200021" cy="594408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519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3" name="Object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71606" y="146605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606" y="1466056"/>
                        <a:ext cx="9144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7" y="1147922"/>
            <a:ext cx="6275102" cy="36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7" grpId="0" animBg="1"/>
      <p:bldP spid="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06" y="1085056"/>
            <a:ext cx="3411854" cy="4548753"/>
          </a:xfrm>
          <a:prstGeom prst="rect">
            <a:avLst/>
          </a:prstGeom>
          <a:effectLst>
            <a:glow rad="139700">
              <a:srgbClr val="00B0F0">
                <a:alpha val="40000"/>
              </a:srgbClr>
            </a:glow>
          </a:effectLst>
        </p:spPr>
      </p:pic>
      <p:sp>
        <p:nvSpPr>
          <p:cNvPr id="4" name="Rounded Rectangle 3"/>
          <p:cNvSpPr/>
          <p:nvPr/>
        </p:nvSpPr>
        <p:spPr>
          <a:xfrm>
            <a:off x="837406" y="246855"/>
            <a:ext cx="7924800" cy="609601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endParaRPr lang="en-GB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7406" y="5352256"/>
            <a:ext cx="7924800" cy="1499939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রাষ্ট্রের</a:t>
            </a:r>
            <a:r>
              <a:rPr lang="en-US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3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GB" sz="13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3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flipH="1">
            <a:off x="3298739" y="413248"/>
            <a:ext cx="3422039" cy="375952"/>
          </a:xfrm>
          <a:prstGeom prst="homePlate">
            <a:avLst>
              <a:gd name="adj" fmla="val 38235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8" name="Pentagon 17"/>
          <p:cNvSpPr/>
          <p:nvPr/>
        </p:nvSpPr>
        <p:spPr>
          <a:xfrm flipH="1">
            <a:off x="403729" y="1568905"/>
            <a:ext cx="8610601" cy="65237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7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1। </a:t>
            </a:r>
            <a:r>
              <a:rPr lang="bn-IN" sz="47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রাষ্ট্র কি তা বলতে পারবে ।</a:t>
            </a:r>
          </a:p>
          <a:p>
            <a:r>
              <a:rPr lang="bn-IN" sz="472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২। রাষ্ট্রের উপাদান কয়টি তা বলতে পারবে ।</a:t>
            </a:r>
            <a:endParaRPr lang="en-US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 flipH="1">
            <a:off x="456405" y="2498928"/>
            <a:ext cx="8915399" cy="61579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 flipH="1">
            <a:off x="380204" y="3392373"/>
            <a:ext cx="9067802" cy="702357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5355" y="977640"/>
            <a:ext cx="3310119" cy="2348860"/>
            <a:chOff x="717536" y="890192"/>
            <a:chExt cx="4204021" cy="29831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22" y="1283458"/>
              <a:ext cx="3934035" cy="25899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36" y="890192"/>
              <a:ext cx="1615282" cy="1615282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4723605" y="932656"/>
            <a:ext cx="4732594" cy="2634005"/>
            <a:chOff x="4840067" y="976945"/>
            <a:chExt cx="4308682" cy="2184682"/>
          </a:xfrm>
        </p:grpSpPr>
        <p:grpSp>
          <p:nvGrpSpPr>
            <p:cNvPr id="114" name="Group 113"/>
            <p:cNvGrpSpPr/>
            <p:nvPr/>
          </p:nvGrpSpPr>
          <p:grpSpPr>
            <a:xfrm>
              <a:off x="4840067" y="976945"/>
              <a:ext cx="4308682" cy="2184682"/>
              <a:chOff x="6705600" y="1098706"/>
              <a:chExt cx="3743508" cy="2774658"/>
            </a:xfrm>
          </p:grpSpPr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600" y="1098706"/>
                <a:ext cx="3743508" cy="264887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7229" y="2142594"/>
                <a:ext cx="927370" cy="17307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15" name="Rectangle 114"/>
            <p:cNvSpPr/>
            <p:nvPr/>
          </p:nvSpPr>
          <p:spPr>
            <a:xfrm>
              <a:off x="7203431" y="1237456"/>
              <a:ext cx="1701447" cy="584681"/>
            </a:xfrm>
            <a:prstGeom prst="rect">
              <a:avLst/>
            </a:prstGeom>
            <a:solidFill>
              <a:srgbClr val="FE9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08973" y="3675920"/>
            <a:ext cx="4365263" cy="2293640"/>
            <a:chOff x="474805" y="3758283"/>
            <a:chExt cx="4978533" cy="1767154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05" y="3758283"/>
              <a:ext cx="2356205" cy="17671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52" y="3759989"/>
              <a:ext cx="2627986" cy="17654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1" name="Rounded Rectangle 150"/>
          <p:cNvSpPr/>
          <p:nvPr/>
        </p:nvSpPr>
        <p:spPr>
          <a:xfrm>
            <a:off x="831863" y="328539"/>
            <a:ext cx="7549343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ছবিগুলো দেখে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বুঝ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তে পারছ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1250602" y="3295438"/>
            <a:ext cx="2117387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6000998" y="3226644"/>
            <a:ext cx="2117387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ভূখন্ড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1283855" y="5978193"/>
            <a:ext cx="2117387" cy="3599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8406" y="573325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জনগন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India-Bangladesh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006" y="3523456"/>
            <a:ext cx="4368800" cy="2209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57006" y="565705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সীমান্তে প্রহরা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406" y="641905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সাধারনত রাষ্ট্র বলতে সরকার, জনগন,ভূখন্ডকে বুজায় 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8" grpId="0"/>
      <p:bldP spid="163" grpId="0"/>
      <p:bldP spid="24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33345" y="1229594"/>
            <a:ext cx="3361595" cy="3148977"/>
            <a:chOff x="4290322" y="1516631"/>
            <a:chExt cx="3885078" cy="3657600"/>
          </a:xfrm>
        </p:grpSpPr>
        <p:grpSp>
          <p:nvGrpSpPr>
            <p:cNvPr id="52" name="Group 51"/>
            <p:cNvGrpSpPr/>
            <p:nvPr/>
          </p:nvGrpSpPr>
          <p:grpSpPr>
            <a:xfrm>
              <a:off x="4319382" y="1516631"/>
              <a:ext cx="3856018" cy="3657600"/>
              <a:chOff x="5638800" y="1950692"/>
              <a:chExt cx="5237515" cy="3854547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1950692"/>
                <a:ext cx="5117592" cy="38343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7210" y="2020452"/>
                <a:ext cx="1538653" cy="10291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4084" y="4844665"/>
                <a:ext cx="1444445" cy="96057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0168" y="3054333"/>
                <a:ext cx="1386147" cy="12675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2982" y="3714651"/>
                <a:ext cx="1227668" cy="11300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6661" y="1950693"/>
                <a:ext cx="1193853" cy="8602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53" name="Rounded Rectangle 52"/>
            <p:cNvSpPr/>
            <p:nvPr/>
          </p:nvSpPr>
          <p:spPr>
            <a:xfrm>
              <a:off x="4290322" y="2678735"/>
              <a:ext cx="3093421" cy="69677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রাষ্ট্র</a:t>
              </a:r>
              <a:endParaRPr lang="en-GB" sz="2835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8" y="4629803"/>
            <a:ext cx="2246158" cy="17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22" y="4614241"/>
            <a:ext cx="2259406" cy="176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6" name="Group 95"/>
          <p:cNvGrpSpPr/>
          <p:nvPr/>
        </p:nvGrpSpPr>
        <p:grpSpPr>
          <a:xfrm>
            <a:off x="7080827" y="4661762"/>
            <a:ext cx="2144127" cy="1795796"/>
            <a:chOff x="838200" y="917574"/>
            <a:chExt cx="5466002" cy="3924792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932656"/>
              <a:ext cx="5466002" cy="3909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917574"/>
              <a:ext cx="1615282" cy="1615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0" name="Rounded Rectangle 99"/>
          <p:cNvSpPr/>
          <p:nvPr/>
        </p:nvSpPr>
        <p:spPr>
          <a:xfrm>
            <a:off x="167773" y="6332565"/>
            <a:ext cx="2292430" cy="4872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465" dirty="0" err="1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ভূখন্ড</a:t>
            </a:r>
            <a:r>
              <a:rPr lang="en-US" sz="3465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GB" sz="315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687756" y="6383388"/>
            <a:ext cx="1823106" cy="4872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জনসমষ্টি</a:t>
            </a:r>
            <a:endParaRPr lang="en-GB" sz="315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100962" y="6476441"/>
            <a:ext cx="1823106" cy="4872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সার্বভৌমত্ব</a:t>
            </a:r>
            <a:endParaRPr lang="en-GB" sz="315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383776" y="6431606"/>
            <a:ext cx="1823106" cy="4872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endParaRPr lang="en-GB" sz="315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11924" y="174482"/>
            <a:ext cx="4294687" cy="1112103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রাষ্ট্রের উপাদান</a:t>
            </a:r>
            <a:endParaRPr lang="en-GB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0" name="Picture 29" descr="India-Bangladesh-Borde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9806" y="4666456"/>
            <a:ext cx="2387600" cy="1600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90206" y="1847056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চারটি হল রাষ্ট্রের উপাদান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71006" y="196296"/>
            <a:ext cx="3200400" cy="6599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রাষ্ট্রের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52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65573" y="1161256"/>
            <a:ext cx="5562599" cy="3936197"/>
            <a:chOff x="2132806" y="273058"/>
            <a:chExt cx="5562599" cy="39361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206" y="323056"/>
              <a:ext cx="5289443" cy="37798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ounded Rectangle 9"/>
            <p:cNvSpPr/>
            <p:nvPr/>
          </p:nvSpPr>
          <p:spPr>
            <a:xfrm>
              <a:off x="2132806" y="273058"/>
              <a:ext cx="5562599" cy="3936197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447006" y="5428456"/>
            <a:ext cx="6599734" cy="6599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রাষ্ট্রের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52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জনসমষ্টি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3109588" y="168102"/>
            <a:ext cx="3200400" cy="6599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রাষ্ট্রের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252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13482" y="1097636"/>
            <a:ext cx="3760058" cy="4184064"/>
            <a:chOff x="851876" y="904632"/>
            <a:chExt cx="3967005" cy="484147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76" y="2767075"/>
              <a:ext cx="983609" cy="13114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019" y="2114512"/>
              <a:ext cx="1021318" cy="10272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652" y="2970179"/>
              <a:ext cx="814524" cy="11478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252" y="2767075"/>
              <a:ext cx="1033378" cy="10333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698" y="3746151"/>
              <a:ext cx="746136" cy="9371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802" y="1173663"/>
              <a:ext cx="749104" cy="940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609" y="904632"/>
              <a:ext cx="775150" cy="9735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385" y="4494980"/>
              <a:ext cx="775757" cy="102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35" y="3811275"/>
              <a:ext cx="844632" cy="10608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609" y="4793549"/>
              <a:ext cx="714200" cy="8970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875" y="3946872"/>
              <a:ext cx="749104" cy="9379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359" y="2840878"/>
              <a:ext cx="929522" cy="11638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685" y="1713196"/>
              <a:ext cx="1018385" cy="12751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876" y="1908388"/>
              <a:ext cx="866052" cy="10877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056" y="1207831"/>
              <a:ext cx="914400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735" y="4636584"/>
              <a:ext cx="883402" cy="11095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2" name="Group 61"/>
          <p:cNvGrpSpPr/>
          <p:nvPr/>
        </p:nvGrpSpPr>
        <p:grpSpPr>
          <a:xfrm>
            <a:off x="4186487" y="901984"/>
            <a:ext cx="5028317" cy="4953466"/>
            <a:chOff x="5039797" y="1790102"/>
            <a:chExt cx="3462753" cy="3701662"/>
          </a:xfrm>
        </p:grpSpPr>
        <p:grpSp>
          <p:nvGrpSpPr>
            <p:cNvPr id="63" name="Group 62"/>
            <p:cNvGrpSpPr/>
            <p:nvPr/>
          </p:nvGrpSpPr>
          <p:grpSpPr>
            <a:xfrm>
              <a:off x="5039797" y="1790102"/>
              <a:ext cx="3462753" cy="3701662"/>
              <a:chOff x="7086600" y="968330"/>
              <a:chExt cx="3796787" cy="3638467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5660" y="968330"/>
                <a:ext cx="3767727" cy="363846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9" name="Rounded Rectangle 68"/>
              <p:cNvSpPr/>
              <p:nvPr/>
            </p:nvSpPr>
            <p:spPr>
              <a:xfrm>
                <a:off x="7086600" y="2130434"/>
                <a:ext cx="3093421" cy="69677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35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রাষ্ট্র</a:t>
                </a:r>
                <a:endParaRPr lang="en-GB" sz="2835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070" y="1864074"/>
              <a:ext cx="692059" cy="642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352" y="2061813"/>
              <a:ext cx="891935" cy="7689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300" y="3309161"/>
              <a:ext cx="803530" cy="947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450" y="4147824"/>
              <a:ext cx="837324" cy="717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2" name="Rounded Rectangle 71"/>
          <p:cNvSpPr/>
          <p:nvPr/>
        </p:nvSpPr>
        <p:spPr>
          <a:xfrm>
            <a:off x="123921" y="5991902"/>
            <a:ext cx="9299233" cy="8550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জনগন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ছাড়া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জনগনই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প্রাণ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 flipV="1">
            <a:off x="285398" y="5997370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4797</TotalTime>
  <Words>592</Words>
  <Application>Microsoft Office PowerPoint</Application>
  <PresentationFormat>Custom</PresentationFormat>
  <Paragraphs>97</Paragraphs>
  <Slides>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Julfikar Lt</cp:lastModifiedBy>
  <cp:revision>652</cp:revision>
  <dcterms:created xsi:type="dcterms:W3CDTF">2006-08-16T00:00:00Z</dcterms:created>
  <dcterms:modified xsi:type="dcterms:W3CDTF">2020-08-26T05:04:46Z</dcterms:modified>
</cp:coreProperties>
</file>