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362" r:id="rId3"/>
    <p:sldId id="364" r:id="rId4"/>
    <p:sldId id="278" r:id="rId5"/>
    <p:sldId id="377" r:id="rId6"/>
    <p:sldId id="366" r:id="rId7"/>
    <p:sldId id="367" r:id="rId8"/>
    <p:sldId id="368" r:id="rId9"/>
    <p:sldId id="376" r:id="rId10"/>
    <p:sldId id="373" r:id="rId11"/>
    <p:sldId id="374" r:id="rId12"/>
    <p:sldId id="375" r:id="rId13"/>
    <p:sldId id="273" r:id="rId14"/>
    <p:sldId id="27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B00634-4042-4EDD-A219-BFA6FA3D6D4D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90F44-34E8-46F4-A89A-1ABBE4F7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13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86000" y="514350"/>
            <a:ext cx="457200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1D2AE-D848-4091-8455-1A9FD874A20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/>
              <a:t>ত্বরণের</a:t>
            </a:r>
            <a:r>
              <a:rPr lang="bn-BD" baseline="0" dirty="0"/>
              <a:t> মান শূণ্য হবে।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58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FE062-C944-4EE8-B963-7F5EF0C2073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11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468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38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77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683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5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0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69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2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3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0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37C4-1C01-47BD-971D-2111F5A75A56}" type="datetimeFigureOut">
              <a:rPr lang="en-US" smtClean="0"/>
              <a:t>01/01/2021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3533F23-C363-4218-BAAF-927817982A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0742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646218" y="1911927"/>
            <a:ext cx="6608619" cy="1631216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10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26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A2B057-44BB-4803-8E6F-B16EE8DB50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4692" y="594852"/>
            <a:ext cx="3775583" cy="781664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48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804342-A43E-43BE-A701-5EC47A5B0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80319" y="2726547"/>
            <a:ext cx="5865241" cy="977621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তিসরণ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8656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C7FCBC-546D-4F6A-98BF-1CE5D453F4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0202" y="1386348"/>
            <a:ext cx="4700119" cy="729089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bn-IN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85FE328-E876-4EE4-A1EE-DB748EB25D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2706440"/>
            <a:ext cx="8637072" cy="1747578"/>
          </a:xfrm>
          <a:noFill/>
        </p:spPr>
        <p:txBody>
          <a:bodyPr>
            <a:noAutofit/>
          </a:bodyPr>
          <a:lstStyle/>
          <a:p>
            <a:pPr algn="l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িমজ্জ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 </a:t>
            </a:r>
            <a:r>
              <a:rPr lang="as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অপেক্ষা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ৃত উপরে দেখা যায় কেন?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7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01A458-D532-4520-8555-B913C6BB5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86679" y="1327355"/>
            <a:ext cx="3800466" cy="80283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33F115A-F9AF-4A92-84F3-B9667BD3EF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2566220"/>
            <a:ext cx="8637072" cy="2135476"/>
          </a:xfrm>
          <a:noFill/>
        </p:spPr>
        <p:txBody>
          <a:bodyPr>
            <a:normAutofit lnSpcReduction="10000"/>
          </a:bodyPr>
          <a:lstStyle/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আপাতন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</a:p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্রতি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কাকে বলে?</a:t>
            </a:r>
          </a:p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অভিলম্ব কী?</a:t>
            </a:r>
          </a:p>
          <a:p>
            <a:pPr algn="l"/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81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59635" y="1018713"/>
            <a:ext cx="3097796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4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6F120D55-68BC-4AC4-BDD2-3805EBA0FDA1}"/>
              </a:ext>
            </a:extLst>
          </p:cNvPr>
          <p:cNvSpPr txBox="1"/>
          <p:nvPr/>
        </p:nvSpPr>
        <p:spPr>
          <a:xfrm>
            <a:off x="2315497" y="3008668"/>
            <a:ext cx="69464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ু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পানিতে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আপতিত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আপাতন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ে, 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্রতি</a:t>
            </a:r>
            <a:r>
              <a:rPr lang="as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র্ণয় কর।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57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270127" y="2165925"/>
            <a:ext cx="3667259" cy="1631216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BD" sz="10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0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9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0" y="-4179"/>
            <a:ext cx="12192000" cy="6853517"/>
          </a:xfrm>
          <a:prstGeom prst="frame">
            <a:avLst>
              <a:gd name="adj1" fmla="val 2886"/>
            </a:avLst>
          </a:prstGeom>
          <a:solidFill>
            <a:schemeClr val="accent1">
              <a:lumMod val="60000"/>
              <a:lumOff val="40000"/>
            </a:schemeClr>
          </a:solidFill>
          <a:ln/>
          <a:effectLst>
            <a:glow rad="228600">
              <a:schemeClr val="accent3">
                <a:satMod val="175000"/>
                <a:alpha val="40000"/>
              </a:schemeClr>
            </a:glow>
            <a:outerShdw blurRad="38100" dist="25400" dir="5400000" algn="t" rotWithShape="0">
              <a:srgbClr val="000000">
                <a:alpha val="5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3722" tIns="51861" rIns="103722" bIns="51861" rtlCol="0" anchor="ctr"/>
          <a:lstStyle/>
          <a:p>
            <a:pPr algn="ctr"/>
            <a:endParaRPr lang="en-US" sz="1588">
              <a:solidFill>
                <a:schemeClr val="tx1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9" name="Picture 2" descr="E:\New Accounting -9\Picture23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0" y="7072076"/>
            <a:ext cx="12192000" cy="80892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softEdge rad="112500"/>
          </a:effectLst>
        </p:spPr>
      </p:pic>
      <p:sp>
        <p:nvSpPr>
          <p:cNvPr id="20" name="Flowchart: Alternate Process 19"/>
          <p:cNvSpPr/>
          <p:nvPr/>
        </p:nvSpPr>
        <p:spPr>
          <a:xfrm>
            <a:off x="4415117" y="672353"/>
            <a:ext cx="2891118" cy="739588"/>
          </a:xfrm>
          <a:prstGeom prst="flowChartAlternateProcess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733" tIns="51866" rIns="103733" bIns="51866" numCol="1" rtlCol="0" anchor="ctr">
            <a:prstTxWarp prst="textPlain">
              <a:avLst/>
            </a:prstTxWarp>
          </a:bodyPr>
          <a:lstStyle/>
          <a:p>
            <a:pPr algn="ctr"/>
            <a:r>
              <a:rPr lang="en-US" sz="5294" dirty="0" err="1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294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7119" y="2686187"/>
            <a:ext cx="5365376" cy="2690068"/>
          </a:xfrm>
          <a:prstGeom prst="rect">
            <a:avLst/>
          </a:prstGeom>
          <a:solidFill>
            <a:srgbClr val="7030A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lIns="103733" tIns="51866" rIns="103733" bIns="51866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 defTabSz="914400"/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সামসুর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lvl="0" algn="ctr" defTabSz="914400"/>
            <a:r>
              <a:rPr lang="bn-BD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বি.এস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এম.এস.সি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রসায়ন</a:t>
            </a:r>
            <a:r>
              <a:rPr lang="bn-BD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 defTabSz="914400"/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শিক্ষক-বিজ্ঞান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 defTabSz="914400"/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বকসীগন্জ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রাজিবিয়া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বিদ্যালয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়, </a:t>
            </a:r>
            <a:r>
              <a:rPr lang="en-US" sz="28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উলিপুর,কুড়িগ্রাম</a:t>
            </a:r>
            <a:r>
              <a:rPr lang="en-US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0" algn="ctr" defTabSz="914400"/>
            <a:r>
              <a:rPr lang="bn-BD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মোবাইল : 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০১৭৩৮৭৭১৮৬৩</a:t>
            </a:r>
            <a:endParaRPr lang="en-US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43600" y="2659591"/>
            <a:ext cx="5881281" cy="2874724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lIns="103722" tIns="51861" rIns="103722" bIns="51861" rtlCol="0">
            <a:spAutoFit/>
          </a:bodyPr>
          <a:lstStyle/>
          <a:p>
            <a:pPr algn="ctr"/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bn-I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পদার্থবিজ্ঙান</a:t>
            </a:r>
            <a:endParaRPr lang="bn-BD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দশম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: ন</a:t>
            </a:r>
            <a:r>
              <a:rPr lang="as-I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</a:t>
            </a:r>
          </a:p>
          <a:p>
            <a:pPr algn="ctr">
              <a:defRPr/>
            </a:pPr>
            <a:r>
              <a:rPr lang="bn-BD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শিরোনা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ম</a:t>
            </a:r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: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প</a:t>
            </a:r>
            <a:r>
              <a:rPr lang="as-I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as-I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as-I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স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as-IN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ণ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BD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1005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6ABCCD-C574-4528-91FA-44705E9B07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1406" y="1401097"/>
            <a:ext cx="6120581" cy="1135626"/>
          </a:xfrm>
          <a:solidFill>
            <a:schemeClr val="tx2">
              <a:lumMod val="90000"/>
            </a:schemeClr>
          </a:solidFill>
          <a:ln w="57150"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2B1772A-AC11-4643-9DD5-140EF55F7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1406" y="3602038"/>
            <a:ext cx="6120581" cy="1338672"/>
          </a:xfrm>
          <a:solidFill>
            <a:schemeClr val="tx1"/>
          </a:solidFill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en-US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আলোর</a:t>
            </a: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</a:t>
            </a:r>
            <a:r>
              <a:rPr lang="as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্</a:t>
            </a: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as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</a:t>
            </a: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ি</a:t>
            </a:r>
            <a:r>
              <a:rPr lang="as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</a:t>
            </a:r>
            <a:r>
              <a:rPr lang="en-US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</a:t>
            </a:r>
            <a:r>
              <a:rPr lang="as-IN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752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48403" y="1037669"/>
            <a:ext cx="3830753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07558" y="2581315"/>
            <a:ext cx="7538364" cy="2084379"/>
            <a:chOff x="892947" y="2500593"/>
            <a:chExt cx="9700025" cy="2779171"/>
          </a:xfrm>
        </p:grpSpPr>
        <p:sp>
          <p:nvSpPr>
            <p:cNvPr id="3" name="TextBox 2"/>
            <p:cNvSpPr txBox="1"/>
            <p:nvPr/>
          </p:nvSpPr>
          <p:spPr>
            <a:xfrm>
              <a:off x="912252" y="2500593"/>
              <a:ext cx="7248075" cy="7797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১।</a:t>
              </a:r>
              <a:r>
                <a:rPr lang="bn-IN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 আলোর প্রতি</a:t>
              </a:r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সরণ </a:t>
              </a:r>
              <a:r>
                <a:rPr lang="en-US" sz="32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কি</a:t>
              </a:r>
              <a:r>
                <a:rPr lang="en-US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তা</a:t>
              </a:r>
              <a:r>
                <a:rPr lang="en-US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জানতে</a:t>
              </a:r>
              <a:r>
                <a:rPr lang="en-US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200" b="1" dirty="0" err="1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পারবে</a:t>
              </a:r>
              <a:r>
                <a:rPr lang="bn-BD" sz="3200" b="1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।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12252" y="3518129"/>
              <a:ext cx="9680720" cy="7797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২। </a:t>
              </a:r>
              <a:r>
                <a:rPr lang="bn-IN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পা</a:t>
              </a:r>
              <a:r>
                <a:rPr lang="bn-IN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তন কোণ </a:t>
              </a:r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ও </a:t>
              </a:r>
              <a:r>
                <a:rPr lang="bn-IN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প্রতিনরণ কোণ</a:t>
              </a:r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ব্যাখ্যা করতে পারবে। 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892947" y="4500064"/>
              <a:ext cx="9680721" cy="779700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৩। </a:t>
              </a:r>
              <a:r>
                <a:rPr lang="bn-IN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বিভেদতল সনাক্ত </a:t>
              </a:r>
              <a:r>
                <a:rPr lang="bn-BD" sz="3200" b="1" dirty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করতে পারবে।</a:t>
              </a:r>
              <a:endParaRPr lang="en-US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170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76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9C8318-D26D-43D9-8997-1827EE22C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9960" y="848037"/>
            <a:ext cx="6356555" cy="9955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তিসরণ</a:t>
            </a:r>
            <a:endParaRPr lang="en-US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AE929B2-D558-4E9D-8545-5FB236646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008" y="2245197"/>
            <a:ext cx="9316065" cy="3403435"/>
          </a:xfrm>
          <a:noFill/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bn-IN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আলোক </a:t>
            </a:r>
            <a:r>
              <a:rPr lang="bn-IN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r>
              <a:rPr lang="en-US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1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bn-IN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এক স্বচ্ছ মাধ্যম থেকে অন্য স্বচ্ছ মাধ্যমে আপতিত </a:t>
            </a:r>
            <a:r>
              <a:rPr lang="bn-IN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kern="1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তখন</a:t>
            </a:r>
            <a:r>
              <a:rPr lang="bn-IN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বিভেদতল</a:t>
            </a:r>
            <a:r>
              <a:rPr lang="en-US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আলোক রশ্মি</a:t>
            </a:r>
            <a:r>
              <a:rPr lang="en-US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দিক পরিবর্তন </a:t>
            </a:r>
            <a:r>
              <a:rPr lang="en-US" sz="3600" kern="11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3600" kern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আলোক রশ্মির দিক পরিবর্তনের ঘটনাকে </a:t>
            </a:r>
            <a:r>
              <a:rPr lang="en-US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kern="1100" dirty="0" err="1">
                <a:latin typeface="NikoshBAN" panose="02000000000000000000" pitchFamily="2" charset="0"/>
                <a:cs typeface="NikoshBAN" panose="02000000000000000000" pitchFamily="2" charset="0"/>
              </a:rPr>
              <a:t>তিসরণ</a:t>
            </a:r>
            <a:r>
              <a:rPr lang="bn-IN" sz="3600" kern="1100" dirty="0">
                <a:latin typeface="NikoshBAN" panose="02000000000000000000" pitchFamily="2" charset="0"/>
                <a:cs typeface="NikoshBAN" panose="02000000000000000000" pitchFamily="2" charset="0"/>
              </a:rPr>
              <a:t> বলে। </a:t>
            </a:r>
            <a:endParaRPr lang="en-US" sz="3600" kern="1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97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4BE8F3-E0E6-4CD7-9054-B951462E06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6562" y="4268111"/>
            <a:ext cx="3188111" cy="673049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তিসরণের</a:t>
            </a:r>
            <a:r>
              <a:rPr lang="bn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চিত্র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CE74120-E6CA-406F-8068-4E8942924B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765" y="387926"/>
            <a:ext cx="4822726" cy="33765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3" name="TextBox 2"/>
          <p:cNvSpPr txBox="1"/>
          <p:nvPr/>
        </p:nvSpPr>
        <p:spPr>
          <a:xfrm>
            <a:off x="6899564" y="1477696"/>
            <a:ext cx="1953491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আপাতন</a:t>
            </a:r>
            <a:r>
              <a:rPr lang="en-US" dirty="0" smtClean="0"/>
              <a:t> </a:t>
            </a:r>
            <a:r>
              <a:rPr lang="en-US" dirty="0" err="1" smtClean="0"/>
              <a:t>কোণ</a:t>
            </a:r>
            <a:r>
              <a:rPr lang="en-US" dirty="0" smtClean="0"/>
              <a:t> = i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99564" y="2175164"/>
            <a:ext cx="214745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প্রতিসরন</a:t>
            </a:r>
            <a:r>
              <a:rPr lang="en-US" dirty="0" smtClean="0"/>
              <a:t>  </a:t>
            </a:r>
            <a:r>
              <a:rPr lang="en-US" dirty="0" err="1" smtClean="0"/>
              <a:t>কোণ</a:t>
            </a:r>
            <a:r>
              <a:rPr lang="en-US" dirty="0" smtClean="0"/>
              <a:t> =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9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D162AA-13A9-4205-99B5-BF11C16C5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8545" y="5037241"/>
            <a:ext cx="3347183" cy="820533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তিসরণের</a:t>
            </a:r>
            <a:r>
              <a:rPr lang="bn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চিত্র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906C884F-9248-49B4-9E03-D4457B14AF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284" y="283247"/>
            <a:ext cx="3347183" cy="4321844"/>
          </a:xfrm>
        </p:spPr>
      </p:pic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xmlns="" id="{2BFE1032-8716-49C1-B2A5-3728BB1A60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668" y="253753"/>
            <a:ext cx="479007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41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8255" y="2131046"/>
            <a:ext cx="3829878" cy="28595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78EF3D2A-C168-4AF8-86C5-3FA913258BA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তিসরণের</a:t>
            </a:r>
            <a:r>
              <a:rPr lang="bn-IN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বাস্তব প্রয়োগ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37162" y="4378036"/>
            <a:ext cx="224443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প্রক্রিত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24544" y="3563869"/>
            <a:ext cx="2757055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আপাত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দৃষ্টিতে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89417" y="3668589"/>
            <a:ext cx="1399309" cy="2616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389417" y="4378036"/>
            <a:ext cx="1399309" cy="261610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64034" y="5304665"/>
            <a:ext cx="234834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মাছ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14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206</TotalTime>
  <Words>296</Words>
  <Application>Microsoft Office PowerPoint</Application>
  <PresentationFormat>Custom</PresentationFormat>
  <Paragraphs>43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Gallery</vt:lpstr>
      <vt:lpstr>PowerPoint Presentation</vt:lpstr>
      <vt:lpstr>PowerPoint Presentation</vt:lpstr>
      <vt:lpstr> আজকের পাঠ</vt:lpstr>
      <vt:lpstr>PowerPoint Presentation</vt:lpstr>
      <vt:lpstr>PowerPoint Presentation</vt:lpstr>
      <vt:lpstr>আলোর প্রতিসরণ</vt:lpstr>
      <vt:lpstr>আলোর প্রতিসরণের চিত্র</vt:lpstr>
      <vt:lpstr>আলোর প্রতিসরণের চিত্র</vt:lpstr>
      <vt:lpstr>আলোর প্রতিসরণের বাস্তব প্রয়োগ</vt:lpstr>
      <vt:lpstr>  একক কাজ</vt:lpstr>
      <vt:lpstr>জোড়ায় কাজ</vt:lpstr>
      <vt:lpstr>মূল্যায়ন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Windows User</cp:lastModifiedBy>
  <cp:revision>48</cp:revision>
  <dcterms:created xsi:type="dcterms:W3CDTF">2019-10-31T14:32:50Z</dcterms:created>
  <dcterms:modified xsi:type="dcterms:W3CDTF">2021-01-01T16:08:41Z</dcterms:modified>
</cp:coreProperties>
</file>