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6" r:id="rId1"/>
  </p:sldMasterIdLst>
  <p:sldIdLst>
    <p:sldId id="257" r:id="rId2"/>
    <p:sldId id="259" r:id="rId3"/>
    <p:sldId id="260" r:id="rId4"/>
    <p:sldId id="261" r:id="rId5"/>
    <p:sldId id="278" r:id="rId6"/>
    <p:sldId id="263" r:id="rId7"/>
    <p:sldId id="267" r:id="rId8"/>
    <p:sldId id="264" r:id="rId9"/>
    <p:sldId id="266" r:id="rId10"/>
    <p:sldId id="268" r:id="rId11"/>
    <p:sldId id="284" r:id="rId12"/>
    <p:sldId id="290" r:id="rId13"/>
    <p:sldId id="286" r:id="rId14"/>
    <p:sldId id="287" r:id="rId15"/>
    <p:sldId id="285" r:id="rId16"/>
    <p:sldId id="277" r:id="rId17"/>
    <p:sldId id="269" r:id="rId18"/>
    <p:sldId id="276" r:id="rId19"/>
    <p:sldId id="272" r:id="rId20"/>
    <p:sldId id="273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951F037-2110-49B2-BB6A-0D0D9C1AB757}">
          <p14:sldIdLst>
            <p14:sldId id="257"/>
            <p14:sldId id="259"/>
            <p14:sldId id="260"/>
            <p14:sldId id="261"/>
            <p14:sldId id="278"/>
            <p14:sldId id="263"/>
            <p14:sldId id="267"/>
            <p14:sldId id="264"/>
            <p14:sldId id="266"/>
            <p14:sldId id="268"/>
            <p14:sldId id="284"/>
            <p14:sldId id="290"/>
            <p14:sldId id="286"/>
            <p14:sldId id="287"/>
            <p14:sldId id="285"/>
            <p14:sldId id="277"/>
          </p14:sldIdLst>
        </p14:section>
        <p14:section name="Untitled Section" id="{669D8895-376A-4EF0-ADA1-4A155E078467}">
          <p14:sldIdLst>
            <p14:sldId id="269"/>
            <p14:sldId id="276"/>
            <p14:sldId id="272"/>
            <p14:sldId id="273"/>
            <p14:sldId id="2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76" d="100"/>
          <a:sy n="76" d="100"/>
        </p:scale>
        <p:origin x="-498" y="-198"/>
      </p:cViewPr>
      <p:guideLst>
        <p:guide orient="horz" pos="2208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86F62C-F044-41D7-A410-1D8311606D25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8F5CFD-1321-43F2-B5B9-0445D26B7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6">
              <a:srgbClr val="F8F048"/>
            </a:gs>
            <a:gs pos="0">
              <a:srgbClr val="FFFF00"/>
            </a:gs>
            <a:gs pos="18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Music\Pictures\Picture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4134633"/>
            <a:ext cx="6019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3" t="20585" r="17369" b="57427"/>
          <a:stretch/>
        </p:blipFill>
        <p:spPr>
          <a:xfrm>
            <a:off x="3922294" y="2057400"/>
            <a:ext cx="5983706" cy="15079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05200" y="685800"/>
            <a:ext cx="6248400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 </a:t>
            </a:r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7030A0"/>
            </a:gs>
            <a:gs pos="27000">
              <a:schemeClr val="accent1">
                <a:lumMod val="45000"/>
                <a:lumOff val="55000"/>
              </a:schemeClr>
            </a:gs>
            <a:gs pos="37000">
              <a:srgbClr val="92D050"/>
            </a:gs>
            <a:gs pos="76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81000" y="76200"/>
            <a:ext cx="2286000" cy="838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আদর্শ</a:t>
            </a:r>
            <a:r>
              <a:rPr lang="en-US" sz="3200" b="1" dirty="0"/>
              <a:t> </a:t>
            </a:r>
            <a:r>
              <a:rPr lang="en-US" sz="3200" b="1" dirty="0" err="1"/>
              <a:t>পাঠ</a:t>
            </a:r>
            <a:endParaRPr lang="en-US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FF89D4B-ED1C-41B0-B0A5-B6730F33A11B}"/>
              </a:ext>
            </a:extLst>
          </p:cNvPr>
          <p:cNvSpPr/>
          <p:nvPr/>
        </p:nvSpPr>
        <p:spPr>
          <a:xfrm>
            <a:off x="1066800" y="914400"/>
            <a:ext cx="9525000" cy="39703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3">
                <a:lumMod val="40000"/>
                <a:lumOff val="60000"/>
              </a:schemeClr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‘পূজারী, দুয়ার খোল,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ক্ষুদার ঠাকুর দাঁড়ায়ে দুয়ারে পূজার সময় হলো!’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স্বপ্ন দেখিয়া আকুল পূজারী খুলিল ভজনালয়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দেবতার বরে আজ রাজা-টাজা হ’য়ে যাবে নিশ্চয়!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জীর্ণ-বস্ত্র শীর্ণ-গাত্র, ক্ষুদায় কন্ঠ ক্ষীণ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ডাকিল পান্থ, ‘দ্বার খোল বাবা, খাইনি তো সাত দিন!’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সহসা বন্ধ হ’ল মন্দির, ভুখারী ফিরিয়া চলে,</a:t>
            </a:r>
            <a:r>
              <a:rPr lang="as-IN" sz="2800" b="1" dirty="0">
                <a:solidFill>
                  <a:srgbClr val="00B0F0"/>
                </a:solidFill>
              </a:rPr>
              <a:t/>
            </a:r>
            <a:br>
              <a:rPr lang="as-IN" sz="2800" b="1" dirty="0">
                <a:solidFill>
                  <a:srgbClr val="00B0F0"/>
                </a:solidFill>
              </a:rPr>
            </a:br>
            <a:r>
              <a:rPr lang="as-IN" sz="2800" b="1" dirty="0">
                <a:solidFill>
                  <a:srgbClr val="00B0F0"/>
                </a:solidFill>
                <a:latin typeface="PT Serif"/>
              </a:rPr>
              <a:t>তিমির রাত্রি, পথ জুড়ে তার ক্ষুদার মানিক জ্বলে!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002060"/>
            </a:gs>
            <a:gs pos="27000">
              <a:schemeClr val="accent1">
                <a:lumMod val="45000"/>
                <a:lumOff val="55000"/>
              </a:schemeClr>
            </a:gs>
            <a:gs pos="37000">
              <a:srgbClr val="92D050"/>
            </a:gs>
            <a:gs pos="76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5BF3AE5-3ECD-4B20-8FC6-32C525E41B09}"/>
              </a:ext>
            </a:extLst>
          </p:cNvPr>
          <p:cNvSpPr/>
          <p:nvPr/>
        </p:nvSpPr>
        <p:spPr>
          <a:xfrm>
            <a:off x="1905000" y="1752600"/>
            <a:ext cx="8077200" cy="26776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 algn="ctr"/>
            <a:r>
              <a:rPr lang="as-IN" sz="2800" dirty="0">
                <a:latin typeface="PT Serif"/>
              </a:rPr>
              <a:t>ভুখারী ফিরিয়া চলে,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>
                <a:latin typeface="PT Serif"/>
              </a:rPr>
              <a:t>চলিতে চলিতে বলে-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>
                <a:latin typeface="PT Serif"/>
              </a:rPr>
              <a:t>“আশিটা বছর কেটে গেল, আমি ডাকিনি তোমায় কভু,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>
                <a:latin typeface="PT Serif"/>
              </a:rPr>
              <a:t>আমার ক্ষুদার অন্ন তা’বলে বন্ধ করোনি প্রভু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>
                <a:latin typeface="PT Serif"/>
              </a:rPr>
              <a:t>তব মসজিদ মন্দিরে প্রভু নাই মানুষের দাবী,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2800" dirty="0">
                <a:latin typeface="PT Serif"/>
              </a:rPr>
              <a:t>মোল্লা-পুরুত লাগায়েছে তার সকল দুয়ারে চাবী!”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59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rgbClr val="00B050"/>
            </a:gs>
            <a:gs pos="30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E2DC909-166A-45FD-A71D-F01C9FD2C0FB}"/>
              </a:ext>
            </a:extLst>
          </p:cNvPr>
          <p:cNvSpPr/>
          <p:nvPr/>
        </p:nvSpPr>
        <p:spPr>
          <a:xfrm>
            <a:off x="4495800" y="152400"/>
            <a:ext cx="6705600" cy="6247864"/>
          </a:xfrm>
          <a:prstGeom prst="rect">
            <a:avLst/>
          </a:prstGeom>
          <a:ln w="762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একজনের বিরুদ্ধে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আরেকজনকে উস্কে দেয়া হচ্ছে।ধর্ম,বর্ণ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 গোষ্ঠির আজুহাতে মানুষ মানবতাকে পদদলিত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করছে। একজন আরকেজনের কাছ থেকে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যোজন যোজন দূরে সরে যাচ্ছে।নজরুল এ-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কবিতায় সস্পষ্টভাবে স্মরণ করিয়ে দিয়েছেন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:সবার উপরে মানুষ সত্য তাহার উপরে নাই’।বাইরের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 নয় অন্তর ধর্মেকে তাই তিনি প্রাধান্য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দিয়েছেন। ধর্মগ্রন্থ লব্ধ জ্ঞান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যথোপযুক্তভাবে উপলব্ধি করতে হলে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 প্রগাঢ় মানবিকতাবোধ।মান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হৃদয়ের চেয়ে শ্রেষ্ঠ কোনো তীর্থ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নেই-এ বিশ্বাস কবির স্বোপর্জিত অনুভব।এ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 কবি মানবিক মেলবন্ধনের এক অপূর্ব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সংগীত পরিবেশন করতে বেশি আগ্রহী ।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সাম্যের এ-গানে মানুষে মানুষে সব ব্যবধান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ঘূচে যাবে। মানবাতার সুবাস ছড়ানোর আত্মার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উদ্বোধনের মধ্য দিয়ে এ-জীবনকে পবিত্র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তোলা সম্ভব-সাম্যবাদ কবিতায় এ-মর্মবাণী</a:t>
            </a:r>
            <a:b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0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ঘোষিত হয়েছে।</a:t>
            </a:r>
            <a:endParaRPr lang="en-US" sz="2000" dirty="0">
              <a:solidFill>
                <a:srgbClr val="FF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tar: 5 Points 2">
            <a:extLst>
              <a:ext uri="{FF2B5EF4-FFF2-40B4-BE49-F238E27FC236}">
                <a16:creationId xmlns="" xmlns:a16="http://schemas.microsoft.com/office/drawing/2014/main" id="{2CB28EA3-AAD3-4319-8D9B-240992006724}"/>
              </a:ext>
            </a:extLst>
          </p:cNvPr>
          <p:cNvSpPr/>
          <p:nvPr/>
        </p:nvSpPr>
        <p:spPr>
          <a:xfrm>
            <a:off x="685800" y="838200"/>
            <a:ext cx="3429000" cy="2819400"/>
          </a:xfrm>
          <a:prstGeom prst="star5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সারাং</a:t>
            </a:r>
            <a:r>
              <a:rPr lang="bn-IN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endParaRPr lang="en-US" sz="3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rgbClr val="00B050"/>
            </a:gs>
            <a:gs pos="87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F9AF423-7DFB-4018-9395-0B7453A216B6}"/>
              </a:ext>
            </a:extLst>
          </p:cNvPr>
          <p:cNvSpPr/>
          <p:nvPr/>
        </p:nvSpPr>
        <p:spPr>
          <a:xfrm>
            <a:off x="838200" y="797510"/>
            <a:ext cx="373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‘রাজবন্দীর জবানবন্দি’ হলো কাজী নজরুল ইসলাম রচিত -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কাব্যগ্রন্থ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গল্পগ্রন্থ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প্রবন্ধগ্রন্থ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উপন্যাস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(গ)</a:t>
            </a:r>
          </a:p>
          <a:p>
            <a:pPr algn="just"/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কাকে দুয়ার খোলার কথা বলা হচ্ছে?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ক্ষুধার ঠাকুরকে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পূজারিকে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মোল্লাকে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চেঙ্গিসকে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(খ)</a:t>
            </a:r>
            <a:endParaRPr lang="bn-IN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3B05EAC-FB72-4B55-9554-CAB0F1286FE9}"/>
              </a:ext>
            </a:extLst>
          </p:cNvPr>
          <p:cNvSpPr/>
          <p:nvPr/>
        </p:nvSpPr>
        <p:spPr>
          <a:xfrm>
            <a:off x="6629400" y="797509"/>
            <a:ext cx="4038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‘দেখিয়া’ শব্দের চলিত রূপ কোনটি?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দেখে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দেখেছিল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দেখেছে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দেখবে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(ক)</a:t>
            </a:r>
          </a:p>
          <a:p>
            <a:pPr algn="just"/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‘বড়’ শব্দের বিপরীত শব্দ কোনটি?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মহৎ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মহান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শ্রেষ্ঠ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ছোট</a:t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(ঘ)</a:t>
            </a:r>
          </a:p>
          <a:p>
            <a:pPr algn="just"/>
            <a: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IN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tx2"/>
            </a:gs>
            <a:gs pos="87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0CBEC03-E7CD-4CF3-8902-E07670DAC05F}"/>
              </a:ext>
            </a:extLst>
          </p:cNvPr>
          <p:cNvSpPr/>
          <p:nvPr/>
        </p:nvSpPr>
        <p:spPr>
          <a:xfrm>
            <a:off x="685800" y="1340822"/>
            <a:ext cx="4724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‘গাহি’ শব্দের চলিত রূপ কোনটি?</a:t>
            </a:r>
            <a:b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গাইব</a:t>
            </a:r>
            <a:b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গেয়েছি</a:t>
            </a:r>
            <a:b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গাই</a:t>
            </a:r>
            <a:b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গাইতেছি</a:t>
            </a:r>
            <a:br>
              <a:rPr lang="bn-IN" sz="32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উত্তর: (গ)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805E1CC-7FE1-4A62-BCBC-DEA9B7F64A4B}"/>
              </a:ext>
            </a:extLst>
          </p:cNvPr>
          <p:cNvSpPr/>
          <p:nvPr/>
        </p:nvSpPr>
        <p:spPr>
          <a:xfrm>
            <a:off x="6591886" y="1105287"/>
            <a:ext cx="4191000" cy="4647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 কাজী নজরুল তাঁর কবিতায় বিশিষ্টতার সাক্ষ্য রেখেছেন যে ধরনের শব্দ ব্যবহারের মাধ্যমে -</a:t>
            </a:r>
            <a:b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ফরাসি</a:t>
            </a:r>
            <a:b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ii.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আরবি</a:t>
            </a:r>
            <a:b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iii.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ফারসি</a:t>
            </a:r>
            <a:b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সঠিক?</a:t>
            </a:r>
            <a:b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400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</a:t>
            </a:r>
            <a:b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b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2400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b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2400" dirty="0" err="1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ii </a:t>
            </a:r>
            <a:r>
              <a:rPr lang="bn-IN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iii</a:t>
            </a:r>
            <a:br>
              <a:rPr lang="en-US" sz="2400" dirty="0">
                <a:solidFill>
                  <a:srgbClr val="FF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উত্তর: (খ)</a:t>
            </a:r>
            <a:endPara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2000">
              <a:srgbClr val="FFFF00"/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>
            <a:extLst>
              <a:ext uri="{FF2B5EF4-FFF2-40B4-BE49-F238E27FC236}">
                <a16:creationId xmlns="" xmlns:a16="http://schemas.microsoft.com/office/drawing/2014/main" id="{5147ED9C-540C-402F-98AC-93B792E81C0D}"/>
              </a:ext>
            </a:extLst>
          </p:cNvPr>
          <p:cNvSpPr/>
          <p:nvPr/>
        </p:nvSpPr>
        <p:spPr>
          <a:xfrm>
            <a:off x="6248400" y="855200"/>
            <a:ext cx="4423703" cy="23621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কবিতাটি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কাজী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নজরুল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ইসলামের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সাম্যবাদী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কাব্যগ্রন্থ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থেকে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নেয়া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bg2">
                    <a:lumMod val="75000"/>
                  </a:schemeClr>
                </a:solidFill>
              </a:rPr>
              <a:t>হয়েছে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।</a:t>
            </a:r>
          </a:p>
        </p:txBody>
      </p:sp>
      <p:sp>
        <p:nvSpPr>
          <p:cNvPr id="4" name="Rounded Rectangle 10">
            <a:extLst>
              <a:ext uri="{FF2B5EF4-FFF2-40B4-BE49-F238E27FC236}">
                <a16:creationId xmlns="" xmlns:a16="http://schemas.microsoft.com/office/drawing/2014/main" id="{C48FB8E6-13B1-458B-821B-435F1FA921E4}"/>
              </a:ext>
            </a:extLst>
          </p:cNvPr>
          <p:cNvSpPr/>
          <p:nvPr/>
        </p:nvSpPr>
        <p:spPr>
          <a:xfrm>
            <a:off x="6248400" y="3619499"/>
            <a:ext cx="4423703" cy="236219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1"/>
                </a:solidFill>
              </a:rPr>
              <a:t>সাম্যবাদীঃ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পৃথিবীতে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নানাহ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ধর্ম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বর্ন</a:t>
            </a:r>
            <a:r>
              <a:rPr lang="en-US" sz="2800" dirty="0">
                <a:solidFill>
                  <a:schemeClr val="accent1"/>
                </a:solidFill>
              </a:rPr>
              <a:t>  </a:t>
            </a:r>
            <a:r>
              <a:rPr lang="en-US" sz="2800" dirty="0" err="1">
                <a:solidFill>
                  <a:schemeClr val="accent1"/>
                </a:solidFill>
              </a:rPr>
              <a:t>গোত্র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আছে</a:t>
            </a:r>
            <a:r>
              <a:rPr lang="en-US" sz="2800" dirty="0">
                <a:solidFill>
                  <a:schemeClr val="accent1"/>
                </a:solidFill>
              </a:rPr>
              <a:t>, </a:t>
            </a:r>
            <a:r>
              <a:rPr lang="en-US" sz="2800" dirty="0" err="1">
                <a:solidFill>
                  <a:schemeClr val="accent1"/>
                </a:solidFill>
              </a:rPr>
              <a:t>ধর্ম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যার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যার,সমাজ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সভ্যতা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পরষ্পরের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সহযোগিতায়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এগিয়ে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যাব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9A1586C-F1BF-44BE-B06F-22795BDC3E49}"/>
              </a:ext>
            </a:extLst>
          </p:cNvPr>
          <p:cNvSpPr txBox="1"/>
          <p:nvPr/>
        </p:nvSpPr>
        <p:spPr>
          <a:xfrm>
            <a:off x="1828800" y="3157834"/>
            <a:ext cx="2739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bn-IN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17000">
              <a:schemeClr val="accent3">
                <a:tint val="8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819400"/>
            <a:ext cx="2739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bn-IN" sz="5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--</a:t>
            </a:r>
            <a:endParaRPr lang="en-US" sz="5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96000" y="630702"/>
            <a:ext cx="3684857" cy="2286000"/>
          </a:xfrm>
          <a:prstGeom prst="round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মন্দিরের</a:t>
            </a:r>
            <a:r>
              <a:rPr lang="en-US" sz="2400" dirty="0"/>
              <a:t> </a:t>
            </a:r>
            <a:r>
              <a:rPr lang="en-US" sz="2400" dirty="0" err="1"/>
              <a:t>পুরোহিত</a:t>
            </a:r>
            <a:r>
              <a:rPr lang="en-US" sz="2400" dirty="0"/>
              <a:t> ও </a:t>
            </a:r>
            <a:r>
              <a:rPr lang="en-US" sz="2400" dirty="0" err="1"/>
              <a:t>মসজিদের</a:t>
            </a:r>
            <a:r>
              <a:rPr lang="en-US" sz="2400" dirty="0"/>
              <a:t> </a:t>
            </a:r>
            <a:r>
              <a:rPr lang="en-US" sz="2400" dirty="0" err="1"/>
              <a:t>মোল্লারাও</a:t>
            </a:r>
            <a:r>
              <a:rPr lang="en-US" sz="2400" dirty="0"/>
              <a:t> </a:t>
            </a:r>
            <a:r>
              <a:rPr lang="en-US" sz="2400" dirty="0" err="1"/>
              <a:t>অনেক</a:t>
            </a:r>
            <a:r>
              <a:rPr lang="en-US" sz="2400" dirty="0"/>
              <a:t> </a:t>
            </a:r>
            <a:r>
              <a:rPr lang="en-US" sz="2400" dirty="0" err="1"/>
              <a:t>সময়</a:t>
            </a:r>
            <a:r>
              <a:rPr lang="en-US" sz="2400" dirty="0"/>
              <a:t> </a:t>
            </a:r>
            <a:r>
              <a:rPr lang="en-US" sz="2400" dirty="0" err="1"/>
              <a:t>অনৈতিক</a:t>
            </a:r>
            <a:r>
              <a:rPr lang="en-US" sz="2400" dirty="0"/>
              <a:t> </a:t>
            </a:r>
            <a:r>
              <a:rPr lang="en-US" sz="2400" dirty="0" err="1"/>
              <a:t>কর্মকান্ডে</a:t>
            </a:r>
            <a:r>
              <a:rPr lang="en-US" sz="2400" dirty="0"/>
              <a:t> </a:t>
            </a:r>
            <a:r>
              <a:rPr lang="en-US" sz="2400" dirty="0" err="1"/>
              <a:t>জড়িয়ে</a:t>
            </a:r>
            <a:r>
              <a:rPr lang="en-US" sz="2400" dirty="0"/>
              <a:t> </a:t>
            </a:r>
            <a:r>
              <a:rPr lang="bn-IN" sz="2400" dirty="0"/>
              <a:t>যান</a:t>
            </a:r>
          </a:p>
          <a:p>
            <a:pPr algn="ctr"/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6324600" y="3581400"/>
            <a:ext cx="3684857" cy="22860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3"/>
                </a:solidFill>
              </a:rPr>
              <a:t>মানুষের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চেয়ে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বড়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কিছু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যে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হতে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পারে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না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ধর্মও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সেই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কথা</a:t>
            </a:r>
            <a:r>
              <a:rPr lang="en-US" sz="2400" dirty="0">
                <a:solidFill>
                  <a:schemeClr val="accent3"/>
                </a:solidFill>
              </a:rPr>
              <a:t> </a:t>
            </a:r>
            <a:r>
              <a:rPr lang="en-US" sz="2400" dirty="0" err="1">
                <a:solidFill>
                  <a:schemeClr val="accent3"/>
                </a:solidFill>
              </a:rPr>
              <a:t>বলে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62400" y="816254"/>
            <a:ext cx="4648200" cy="990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4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সময়</a:t>
            </a:r>
            <a:r>
              <a:rPr lang="en-US" dirty="0">
                <a:solidFill>
                  <a:schemeClr val="tx1"/>
                </a:solidFill>
              </a:rPr>
              <a:t> ০৫ </a:t>
            </a:r>
            <a:r>
              <a:rPr lang="en-US" dirty="0" err="1">
                <a:solidFill>
                  <a:schemeClr val="tx1"/>
                </a:solidFill>
              </a:rPr>
              <a:t>মিনিট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0" y="3429000"/>
            <a:ext cx="9144000" cy="1219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মৈত্রী</a:t>
            </a:r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?</a:t>
            </a:r>
            <a:endParaRPr lang="en-US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rgbClr val="FF33CC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37456" y="1371600"/>
            <a:ext cx="5943600" cy="13716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7030A0"/>
                </a:solidFill>
              </a:rPr>
              <a:t>জোড়ায়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কাজ</a:t>
            </a:r>
            <a:endParaRPr lang="en-US" sz="4800" b="1" dirty="0">
              <a:solidFill>
                <a:srgbClr val="7030A0"/>
              </a:solidFill>
            </a:endParaRPr>
          </a:p>
          <a:p>
            <a:pPr algn="ctr"/>
            <a:r>
              <a:rPr lang="en-US" dirty="0" err="1">
                <a:solidFill>
                  <a:srgbClr val="7030A0"/>
                </a:solidFill>
              </a:rPr>
              <a:t>সময়</a:t>
            </a:r>
            <a:r>
              <a:rPr lang="en-US" dirty="0">
                <a:solidFill>
                  <a:srgbClr val="7030A0"/>
                </a:solidFill>
              </a:rPr>
              <a:t> ০৫ </a:t>
            </a:r>
            <a:r>
              <a:rPr lang="en-US" dirty="0" err="1">
                <a:solidFill>
                  <a:srgbClr val="7030A0"/>
                </a:solidFill>
              </a:rPr>
              <a:t>মিনিট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4275760"/>
            <a:ext cx="8610600" cy="182880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নাই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বুঝিয়েছেন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52800" y="500575"/>
            <a:ext cx="44958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6000" b="1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3276600"/>
            <a:ext cx="8153400" cy="762000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নজরুলকে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57400" y="4495800"/>
            <a:ext cx="8153400" cy="609600"/>
          </a:xfrm>
          <a:prstGeom prst="roundRect">
            <a:avLst/>
          </a:prstGeo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সাম্যবাদ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057400" y="5562600"/>
            <a:ext cx="8153400" cy="609600"/>
          </a:xfrm>
          <a:prstGeom prst="roundRect">
            <a:avLst/>
          </a:prstGeom>
          <a:solidFill>
            <a:srgbClr val="7030A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০৩</a:t>
            </a:r>
            <a:r>
              <a:rPr lang="en-US" sz="3200" dirty="0" smtClean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)  </a:t>
            </a:r>
            <a:r>
              <a:rPr lang="en-US" sz="3200" dirty="0" err="1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জয়গান</a:t>
            </a:r>
            <a:r>
              <a:rPr lang="en-US" sz="32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গেয়েছেন</a:t>
            </a:r>
            <a:r>
              <a:rPr lang="en-US" sz="3200" dirty="0">
                <a:solidFill>
                  <a:srgbClr val="FF33CC"/>
                </a:solidFill>
                <a:latin typeface="NikoshBAN" pitchFamily="2" charset="0"/>
                <a:cs typeface="NikoshBAN" pitchFamily="2" charset="0"/>
              </a:rPr>
              <a:t>  ? </a:t>
            </a:r>
            <a:endParaRPr lang="en-US" sz="32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2743200" y="566278"/>
            <a:ext cx="6705600" cy="1143000"/>
          </a:xfrm>
          <a:prstGeom prst="ribbon2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C:\Users\User\Pictures\20190331_0921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816" y="2971800"/>
            <a:ext cx="2663584" cy="2667000"/>
          </a:xfrm>
          <a:prstGeom prst="flowChartAlternateProcess">
            <a:avLst/>
          </a:prstGeom>
          <a:noFill/>
          <a:ln w="57150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Content Placeholder 2"/>
          <p:cNvSpPr>
            <a:spLocks noGrp="1"/>
          </p:cNvSpPr>
          <p:nvPr/>
        </p:nvSpPr>
        <p:spPr>
          <a:xfrm>
            <a:off x="6872286" y="2895600"/>
            <a:ext cx="4786314" cy="2864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300" dirty="0" smtClean="0">
              <a:latin typeface="NikoshBAN" pitchFamily="2" charset="0"/>
              <a:cs typeface="NikoshBAN" pitchFamily="2" charset="0"/>
            </a:endParaRPr>
          </a:p>
          <a:p>
            <a:endParaRPr lang="en-US" sz="33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হানিফ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মোল্যা</a:t>
            </a:r>
            <a:endParaRPr lang="en-US" sz="11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11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ICT</a:t>
            </a:r>
            <a:r>
              <a:rPr lang="bn-BD" sz="112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11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কোন্দারদিয়া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দাঃ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11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1200" dirty="0" err="1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বোয়ালমা</a:t>
            </a:r>
            <a:r>
              <a:rPr lang="bn-BD" sz="112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রী</a:t>
            </a:r>
            <a:r>
              <a:rPr lang="en-US" sz="11200" dirty="0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, </a:t>
            </a:r>
            <a:r>
              <a:rPr lang="en-US" sz="11200" dirty="0" err="1" smtClean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ফরিদপুর</a:t>
            </a:r>
            <a:r>
              <a:rPr lang="en-US" sz="11200" dirty="0">
                <a:latin typeface="NikoshBAN" pitchFamily="2" charset="0"/>
                <a:ea typeface="Arial Unicode MS" pitchFamily="34" charset="-128"/>
                <a:cs typeface="NikoshBAN" pitchFamily="2" charset="0"/>
              </a:rPr>
              <a:t>.</a:t>
            </a:r>
            <a:endParaRPr lang="bn-BD" sz="11200" dirty="0" smtClean="0"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  <a:p>
            <a:pPr algn="ctr"/>
            <a:r>
              <a:rPr lang="en-US" sz="9600" dirty="0" smtClean="0"/>
              <a:t>hanifmolla518@gmail.com</a:t>
            </a:r>
          </a:p>
          <a:p>
            <a:pPr algn="ctr"/>
            <a:endParaRPr lang="bn-BD" sz="11200" dirty="0" smtClean="0"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  <a:p>
            <a:pPr algn="ctr"/>
            <a:endParaRPr lang="en-US" sz="9600" dirty="0" smtClean="0"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  <a:p>
            <a:pPr marL="0" indent="0">
              <a:buNone/>
            </a:pPr>
            <a:endParaRPr lang="en-US" sz="11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11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3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5" name="breeze.wav"/>
          </p:stSnd>
        </p:sndAc>
      </p:transition>
    </mc:Choice>
    <mc:Fallback>
      <p:transition spd="slow">
        <p:fade/>
        <p:sndAc>
          <p:stSnd>
            <p:snd r:embed="rId2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00000">
              <a:schemeClr val="accent1">
                <a:tint val="8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4648200"/>
            <a:ext cx="9220200" cy="1295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কবিতার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সারর্মম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লি</a:t>
            </a:r>
            <a:r>
              <a:rPr lang="bn-IN" sz="6000" b="1" dirty="0">
                <a:latin typeface="NikoshBAN" pitchFamily="2" charset="0"/>
                <a:cs typeface="NikoshBAN" pitchFamily="2" charset="0"/>
              </a:rPr>
              <a:t>খে আনবে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?  </a:t>
            </a:r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646" y="1371600"/>
            <a:ext cx="7420708" cy="3002319"/>
          </a:xfrm>
          <a:prstGeom prst="rect">
            <a:avLst/>
          </a:prstGeom>
        </p:spPr>
      </p:pic>
      <p:sp>
        <p:nvSpPr>
          <p:cNvPr id="5" name="TextBox 2"/>
          <p:cNvSpPr txBox="1"/>
          <p:nvPr/>
        </p:nvSpPr>
        <p:spPr>
          <a:xfrm>
            <a:off x="4172505" y="228600"/>
            <a:ext cx="3846989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800" b="1" dirty="0">
                <a:solidFill>
                  <a:srgbClr val="FF0000"/>
                </a:solidFill>
              </a:rPr>
              <a:t>বাড়ির </a:t>
            </a:r>
            <a:r>
              <a:rPr lang="bn-IN" sz="4800" b="1" dirty="0" smtClean="0">
                <a:solidFill>
                  <a:srgbClr val="FF0000"/>
                </a:solidFill>
              </a:rPr>
              <a:t>কাজ</a:t>
            </a:r>
            <a:r>
              <a:rPr lang="en-US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stSnd>
            <p:snd r:embed="rId2" name="camera.wav"/>
          </p:stSnd>
        </p:sndAc>
      </p:transition>
    </mc:Choice>
    <mc:Fallback xmlns="">
      <p:transition spd="med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rgbClr val="7030A0"/>
            </a:gs>
            <a:gs pos="74000">
              <a:schemeClr val="accent1">
                <a:tint val="8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4">
            <a:extLst>
              <a:ext uri="{FF2B5EF4-FFF2-40B4-BE49-F238E27FC236}">
                <a16:creationId xmlns="" xmlns:a16="http://schemas.microsoft.com/office/drawing/2014/main" id="{3A9502B8-AD7D-43E8-8475-3CCB9D6E8EE1}"/>
              </a:ext>
            </a:extLst>
          </p:cNvPr>
          <p:cNvSpPr/>
          <p:nvPr/>
        </p:nvSpPr>
        <p:spPr>
          <a:xfrm>
            <a:off x="3810000" y="533400"/>
            <a:ext cx="4572000" cy="1600200"/>
          </a:xfrm>
          <a:prstGeom prst="ca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0066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BD" sz="6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bn-BD" sz="6600" b="1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Doel\Music\Pictures\Pictur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38400"/>
            <a:ext cx="830579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6590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2438400" y="2024575"/>
            <a:ext cx="6400800" cy="43434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৯ম ও ১০ম </a:t>
            </a:r>
            <a:r>
              <a:rPr lang="en-US" sz="5400" b="1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5400" b="1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5400" b="1" dirty="0">
              <a:solidFill>
                <a:schemeClr val="bg2">
                  <a:lumMod val="9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       (</a:t>
            </a:r>
            <a:r>
              <a:rPr lang="en-US" sz="5400" b="1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5400" b="1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2705100" y="493542"/>
            <a:ext cx="5867400" cy="1143000"/>
          </a:xfrm>
          <a:prstGeom prst="verticalScroll">
            <a:avLst/>
          </a:prstGeom>
          <a:ln w="38100">
            <a:prstDash val="dash"/>
          </a:ln>
          <a:scene3d>
            <a:camera prst="perspectiveRelaxedModerately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567448" y="503237"/>
            <a:ext cx="3773510" cy="1325563"/>
          </a:xfrm>
          <a:prstGeom prst="rect">
            <a:avLst/>
          </a:prstGeom>
          <a:solidFill>
            <a:srgbClr val="7030A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defTabSz="914400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199" y="2286001"/>
            <a:ext cx="5149403" cy="3416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কাজী নজরুল ইসলামের</a:t>
            </a:r>
          </a:p>
          <a:p>
            <a:pPr algn="just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মানুষ </a:t>
            </a:r>
          </a:p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কবিতা</a:t>
            </a:r>
            <a:endParaRPr lang="bn-BD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37000">
              <a:srgbClr val="92D050"/>
            </a:gs>
            <a:gs pos="76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895600"/>
            <a:ext cx="7696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নজরুলের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জীবনী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;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নজরুলকে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বিদ্রোহী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কেন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ব্যাখ্যা করতে পারবে;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কাদের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জয়গান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গেয়েছেন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     তা শনাক্ত করতে পারবে;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সাম্যবাদ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তা বিশ্লেষণ করতে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>
            <a:extLst>
              <a:ext uri="{FF2B5EF4-FFF2-40B4-BE49-F238E27FC236}">
                <a16:creationId xmlns="" xmlns:a16="http://schemas.microsoft.com/office/drawing/2014/main" id="{1126CCEF-D3E1-4D6A-BCC4-F56DE1141D4A}"/>
              </a:ext>
            </a:extLst>
          </p:cNvPr>
          <p:cNvSpPr/>
          <p:nvPr/>
        </p:nvSpPr>
        <p:spPr>
          <a:xfrm>
            <a:off x="4825218" y="658838"/>
            <a:ext cx="4547382" cy="1426154"/>
          </a:xfrm>
          <a:prstGeom prst="flowChartTerminator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bn-IN" sz="3200" b="1" dirty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IN" sz="32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breeze.wav"/>
          </p:stSnd>
        </p:sndAc>
      </p:transition>
    </mc:Choice>
    <mc:Fallback xmlns="">
      <p:transition spd="slow">
        <p:circl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0070C0"/>
            </a:gs>
            <a:gs pos="27000">
              <a:schemeClr val="accent1">
                <a:lumMod val="45000"/>
                <a:lumOff val="55000"/>
              </a:schemeClr>
            </a:gs>
            <a:gs pos="37000">
              <a:srgbClr val="92D050"/>
            </a:gs>
            <a:gs pos="76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axresdefaul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1090" y="423275"/>
            <a:ext cx="7716911" cy="6019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Kaji-Najrul-isl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7845" y="2266950"/>
            <a:ext cx="2628500" cy="2683367"/>
          </a:xfrm>
          <a:prstGeom prst="ellipse">
            <a:avLst/>
          </a:prstGeom>
          <a:ln w="63500" cap="rnd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143901" y="4267200"/>
            <a:ext cx="2628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কাজী</a:t>
            </a:r>
            <a:r>
              <a:rPr lang="en-US" b="1" dirty="0"/>
              <a:t> </a:t>
            </a:r>
            <a:r>
              <a:rPr lang="en-US" b="1" dirty="0" err="1"/>
              <a:t>নজরুল</a:t>
            </a:r>
            <a:r>
              <a:rPr lang="en-US" b="1" dirty="0"/>
              <a:t> </a:t>
            </a:r>
            <a:r>
              <a:rPr lang="en-US" b="1" dirty="0" err="1"/>
              <a:t>ইসলাম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2438400"/>
            <a:ext cx="3268778" cy="1219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সৈনিক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নজরুলঃ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১৯১৭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সেনাবাহিনী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বাঙ্গালী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পল্টনে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করাচীতে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যোগদান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bn-BD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3258" y="4383259"/>
            <a:ext cx="3963573" cy="18299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রচনাবলীঃ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অগ্নিবী</a:t>
            </a:r>
            <a:r>
              <a:rPr lang="bn-IN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ণা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বিষের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IN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শী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ভাঙ্গার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গান,প্রলয়শিখা,ছায়ানট,চক্রবাক,ব্যাথার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রিক্তের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বেদন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05300" y="711591"/>
            <a:ext cx="3581399" cy="1447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বাংলাদেশী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নজরুলঃ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ময়মনসিহে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ত্রিশালে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নজরুলের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সৃতি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বিজরিত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466022" y="4298266"/>
            <a:ext cx="3116378" cy="88333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মৃত্যুঃ</a:t>
            </a:r>
            <a:endParaRPr lang="en-US" sz="2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১৯৭৬ইং২৯ই </a:t>
            </a:r>
            <a:r>
              <a:rPr lang="en-US" sz="2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আগষ্ট</a:t>
            </a:r>
            <a:r>
              <a:rPr lang="en-US" sz="2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19990" y="2286000"/>
            <a:ext cx="3315286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১৮৯৯ইং২৪ই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মে,পশ্চিমবঙ্গে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আসানসোল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চুরুলিয়া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4170" y="5334000"/>
            <a:ext cx="3046830" cy="1295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দক্ষতাঃ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লেখক,কবি,গীতিকার,সুরকার,নাট্যকার,শি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ল্পী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1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 flipH="1">
            <a:off x="6172200" y="2209800"/>
            <a:ext cx="5486400" cy="1866900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সৈনিক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নজরুল</a:t>
            </a:r>
            <a:endParaRPr lang="en-US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1383E5B-7E95-4BC9-BA85-66C3D4B44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3657600" cy="50045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000">
              <a:srgbClr val="7030A0"/>
            </a:gs>
            <a:gs pos="27000">
              <a:schemeClr val="accent1">
                <a:lumMod val="45000"/>
                <a:lumOff val="55000"/>
              </a:schemeClr>
            </a:gs>
            <a:gs pos="37000">
              <a:srgbClr val="92D050"/>
            </a:gs>
            <a:gs pos="76000">
              <a:schemeClr val="accent1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কাজী-নজরুল-ইসলাম-1.jpg"/>
          <p:cNvPicPr>
            <a:picLocks noChangeAspect="1" noChangeArrowheads="1"/>
          </p:cNvPicPr>
          <p:nvPr/>
        </p:nvPicPr>
        <p:blipFill rotWithShape="1">
          <a:blip r:embed="rId3"/>
          <a:srcRect r="44292" b="29221"/>
          <a:stretch/>
        </p:blipFill>
        <p:spPr bwMode="auto">
          <a:xfrm>
            <a:off x="2514600" y="983991"/>
            <a:ext cx="6796600" cy="4960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458</TotalTime>
  <Words>338</Words>
  <Application>Microsoft Office PowerPoint</Application>
  <PresentationFormat>Custom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Doel</cp:lastModifiedBy>
  <cp:revision>142</cp:revision>
  <dcterms:created xsi:type="dcterms:W3CDTF">2019-07-29T04:24:35Z</dcterms:created>
  <dcterms:modified xsi:type="dcterms:W3CDTF">2020-12-30T06:02:54Z</dcterms:modified>
</cp:coreProperties>
</file>