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8B7A2-B565-4C6E-85AE-8CCA949800B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2D329-75A0-415F-AD48-233FC34C6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D329-75A0-415F-AD48-233FC34C6D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D329-75A0-415F-AD48-233FC34C6D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43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D329-75A0-415F-AD48-233FC34C6D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4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6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3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3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4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8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3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973E8-160B-41B7-A587-5613FA148F9A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AB01E-58A0-43B0-A49B-B6133A7E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2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99229" y="1630427"/>
            <a:ext cx="3753322" cy="387941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81175"/>
            <a:ext cx="664222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 typeface="Arial" pitchFamily="34" charset="0"/>
              <a:buNone/>
            </a:pPr>
            <a:r>
              <a:rPr lang="en-US" b="1" dirty="0" err="1" smtClean="0">
                <a:latin typeface="Book Antiqua" pitchFamily="18" charset="0"/>
              </a:rPr>
              <a:t>Mazada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Akter</a:t>
            </a:r>
            <a:endParaRPr lang="en-US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b="1" dirty="0" err="1" smtClean="0">
                <a:latin typeface="Book Antiqua" pitchFamily="18" charset="0"/>
              </a:rPr>
              <a:t>Barabor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alim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Madrasha</a:t>
            </a:r>
            <a:endParaRPr lang="en-US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Class IX-X</a:t>
            </a: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Subject : English 1</a:t>
            </a:r>
            <a:r>
              <a:rPr lang="en-US" b="1" baseline="30000" dirty="0" smtClean="0">
                <a:latin typeface="Book Antiqua" pitchFamily="18" charset="0"/>
              </a:rPr>
              <a:t>st</a:t>
            </a:r>
            <a:r>
              <a:rPr lang="en-US" b="1" dirty="0" smtClean="0">
                <a:latin typeface="Book Antiqua" pitchFamily="18" charset="0"/>
              </a:rPr>
              <a:t> paper</a:t>
            </a: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14399" y="152400"/>
            <a:ext cx="8618899" cy="16002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Teachers information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436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711" y="0"/>
            <a:ext cx="5880537" cy="923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‘an’</a:t>
            </a:r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588073" y="923332"/>
            <a:ext cx="10550098" cy="184402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sz="129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Rule-5. 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 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সংক্ষেপ)-এর প্রথম অক্ষর এর উচ্চারণ 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মত হলে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পূর্বে 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‘a’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মত হলে</a:t>
            </a:r>
            <a:r>
              <a:rPr lang="en-US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‘an’ </a:t>
            </a:r>
            <a:r>
              <a:rPr lang="bn-BD" sz="129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r>
              <a:rPr lang="bn-BD" sz="1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8" y="3389130"/>
            <a:ext cx="4515370" cy="20972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505838" y="5826868"/>
            <a:ext cx="4056434" cy="778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M.B.B.S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150" y="3017402"/>
            <a:ext cx="4525640" cy="25468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6138153" y="5826868"/>
            <a:ext cx="3394953" cy="856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	</a:t>
            </a:r>
            <a:r>
              <a:rPr lang="en-US" dirty="0" smtClean="0"/>
              <a:t>a 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3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6698" y="0"/>
            <a:ext cx="4470400" cy="1015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‘The’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4424" y="109144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Rule-1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নির্দিষ্ট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Countable/ Uncountable Noun-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পূর্বে 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‘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The’ 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2" y="2358268"/>
            <a:ext cx="5027931" cy="34256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972372" y="5899165"/>
            <a:ext cx="4653481" cy="633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girl is intelligent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472" y="2358267"/>
            <a:ext cx="5027931" cy="34256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Rectangle 8"/>
          <p:cNvSpPr/>
          <p:nvPr/>
        </p:nvSpPr>
        <p:spPr>
          <a:xfrm>
            <a:off x="6540759" y="6047715"/>
            <a:ext cx="5218812" cy="539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boys are playing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6494106"/>
            <a:ext cx="233265" cy="9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6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2756" y="0"/>
            <a:ext cx="4470400" cy="1015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‘The’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263" y="132140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Rule-2</a:t>
            </a: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একজাতীয় সকলকে বুঝাতে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Singular Common Noun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পূর্বে 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‘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The’ </a:t>
            </a:r>
            <a:r>
              <a:rPr lang="bn-BD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bn-BD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80" y="1886211"/>
            <a:ext cx="4681253" cy="3129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04" y="1984567"/>
            <a:ext cx="5201503" cy="33218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61116" y="5181240"/>
            <a:ext cx="4995718" cy="12311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37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cow </a:t>
            </a:r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useful animal.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6492" y="5317169"/>
            <a:ext cx="4933591" cy="12311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37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 </a:t>
            </a:r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faithful animal.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61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9803" y="0"/>
            <a:ext cx="4470400" cy="1015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‘The’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9062" y="1102421"/>
            <a:ext cx="9857520" cy="14020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</a:t>
            </a:r>
            <a:r>
              <a:rPr lang="en-US" sz="4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u="sng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বিশ্বে মাত্র একটি আছে এমন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US" sz="37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পূর্বে </a:t>
            </a:r>
            <a:r>
              <a:rPr lang="bn-BD" sz="3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‘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62" y="1925080"/>
            <a:ext cx="4862321" cy="2927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22" y="1874068"/>
            <a:ext cx="5649651" cy="2978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13560" y="5160475"/>
            <a:ext cx="5477347" cy="7078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beautiful.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802" y="5013596"/>
            <a:ext cx="5006567" cy="13234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rises in the east.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3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2" decel="2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5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5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5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5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7047" y="252178"/>
            <a:ext cx="4470400" cy="1015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‘The’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32136" y="1415779"/>
            <a:ext cx="8565007" cy="14020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Rule-5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BD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নদী, সাগর, উপসাগর বা মহাসাগরের নামের পূর্বে </a:t>
            </a:r>
            <a:r>
              <a:rPr lang="bn-BD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‘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The’ </a:t>
            </a:r>
            <a:r>
              <a:rPr lang="bn-BD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06" y="1863648"/>
            <a:ext cx="5173561" cy="3990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567" y="1947900"/>
            <a:ext cx="5120638" cy="3822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40266" y="5830911"/>
            <a:ext cx="5173561" cy="7694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Padma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7121" y="5854599"/>
            <a:ext cx="5120638" cy="66172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37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 of Bengal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1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1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1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1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3096" y="0"/>
            <a:ext cx="5141339" cy="1015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GroupWork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52130" y="1546162"/>
            <a:ext cx="10352514" cy="41656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700" b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the gaps with appropriate articles: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700" b="1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___ earth moves round the sun.		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The camel is ___ gentle animal.		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She is ___ M.A.						      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An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Rahim is ___ university student.		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The sun sets in ___ west.				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The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6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00"/>
                            </p:stCondLst>
                            <p:childTnLst>
                              <p:par>
                                <p:cTn id="17" presetID="2" presetClass="entr" presetSubtype="2" decel="2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450"/>
                            </p:stCondLst>
                            <p:childTnLst>
                              <p:par>
                                <p:cTn id="22" presetID="2" presetClass="entr" presetSubtype="2" decel="2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50"/>
                            </p:stCondLst>
                            <p:childTnLst>
                              <p:par>
                                <p:cTn id="27" presetID="2" presetClass="entr" presetSubtype="2" decel="2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" presetClass="entr" presetSubtype="2" decel="2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200"/>
                            </p:stCondLst>
                            <p:childTnLst>
                              <p:par>
                                <p:cTn id="37" presetID="2" presetClass="entr" presetSubtype="2" decel="2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254" y="0"/>
            <a:ext cx="5688920" cy="11233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8643" y="1418741"/>
            <a:ext cx="11135762" cy="44750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appropriate articles in the following sentences: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700" b="1" dirty="0" smtClean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He is ___ one eyed man.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700" b="1" dirty="0" smtClean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700" b="1" dirty="0" err="1" smtClean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Nazrul</a:t>
            </a:r>
            <a:r>
              <a:rPr lang="en-US" sz="3700" b="1" dirty="0" smtClean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___ Byron of Bangladesh.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700" b="1" dirty="0" smtClean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It is ___ unique idea.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700" b="1" dirty="0" smtClean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He lives in ___ USA.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700" b="1" dirty="0" smtClean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It is ___ beautiful bird.</a:t>
            </a:r>
          </a:p>
          <a:p>
            <a:pPr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7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3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00"/>
                            </p:stCondLst>
                            <p:childTnLst>
                              <p:par>
                                <p:cTn id="2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65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" presetClass="entr" presetSubtype="9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-72736"/>
            <a:ext cx="12025745" cy="683721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877052" y="806324"/>
            <a:ext cx="8073736" cy="5205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THANK YOU ALL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832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29640" y="487907"/>
            <a:ext cx="2727961" cy="114055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1" rIns="91440" bIns="45721"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99504" y="481729"/>
            <a:ext cx="5597275" cy="11467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1" rIns="91440" bIns="45721" rtlCol="0" anchor="ctr"/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English-2</a:t>
            </a:r>
            <a:r>
              <a:rPr lang="en-US" sz="6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22578" y="2035712"/>
            <a:ext cx="2727961" cy="1007205"/>
          </a:xfrm>
          <a:prstGeom prst="roundRect">
            <a:avLst/>
          </a:prstGeom>
          <a:solidFill>
            <a:srgbClr val="7FC79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1" rIns="91440" bIns="45721"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endParaRPr lang="en-US" sz="37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50889" y="2029534"/>
            <a:ext cx="5597275" cy="101338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1" rIns="91440" bIns="45721"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to Ten</a:t>
            </a:r>
            <a:endParaRPr lang="en-US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29640" y="3314378"/>
            <a:ext cx="2727961" cy="1132572"/>
          </a:xfrm>
          <a:prstGeom prst="roundRect">
            <a:avLst/>
          </a:prstGeom>
          <a:solidFill>
            <a:srgbClr val="F19DE5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1" rIns="91440" bIns="45721"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       </a:t>
            </a:r>
            <a:endParaRPr lang="en-US" sz="37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50889" y="3443989"/>
            <a:ext cx="5597275" cy="11325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1" rIns="91440" bIns="45721" rtlCol="0" anchor="ctr"/>
          <a:lstStyle/>
          <a:p>
            <a:pPr algn="ctr"/>
            <a:r>
              <a:rPr lang="en-US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8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4234" y="63374"/>
            <a:ext cx="6337425" cy="1530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Learning outcomes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635659" y="171254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A42C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 this lesson, students will be able  to…..</a:t>
            </a:r>
          </a:p>
          <a:p>
            <a:pPr marL="285751" indent="-285751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E86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Articles.</a:t>
            </a:r>
          </a:p>
          <a:p>
            <a:pPr marL="285751" indent="-285751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E86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Classify Articles.</a:t>
            </a:r>
          </a:p>
          <a:p>
            <a:pPr marL="285751" indent="-285751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E86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the gaps with appropriate Articles.</a:t>
            </a:r>
          </a:p>
        </p:txBody>
      </p:sp>
    </p:spTree>
    <p:extLst>
      <p:ext uri="{BB962C8B-B14F-4D97-AF65-F5344CB8AC3E}">
        <p14:creationId xmlns:p14="http://schemas.microsoft.com/office/powerpoint/2010/main" val="29665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3428" y="0"/>
            <a:ext cx="5692935" cy="1846661"/>
          </a:xfrm>
          <a:prstGeom prst="rect">
            <a:avLst/>
          </a:prstGeom>
          <a:solidFill>
            <a:srgbClr val="E864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pt-BR" sz="1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www.job-passport.com/th/html/img/127710181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9108" y="2047758"/>
            <a:ext cx="11819573" cy="465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1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2118" y="0"/>
            <a:ext cx="5431017" cy="1551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br>
              <a:rPr lang="en-US" sz="540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(a, an and the)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536" y="1796027"/>
            <a:ext cx="6464174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498" indent="-571498" algn="ctr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Indefinite Article</a:t>
            </a:r>
          </a:p>
          <a:p>
            <a:pPr marL="571498" indent="-571498" algn="ctr">
              <a:buFont typeface="Wingdings" panose="05000000000000000000" pitchFamily="2" charset="2"/>
              <a:buChar char="ü"/>
            </a:pPr>
            <a:endParaRPr lang="en-US" sz="2400" b="1" dirty="0">
              <a:solidFill>
                <a:srgbClr val="7030A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n-BD" sz="2400" b="1" dirty="0">
                <a:solidFill>
                  <a:srgbClr val="7030A0"/>
                </a:solidFill>
              </a:rPr>
              <a:t> </a:t>
            </a:r>
            <a:r>
              <a:rPr lang="bn-BD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bn-BD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Indefinite Article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bn-BD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  <a:endParaRPr lang="en-US" sz="2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4" indent="-285754" algn="ctr">
              <a:buFont typeface="Wingdings" panose="05000000000000000000" pitchFamily="2" charset="2"/>
              <a:buChar char="v"/>
            </a:pPr>
            <a:r>
              <a:rPr lang="bn-BD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অনির্দিষ্ট ব্যক্তি, বস্তু বা প্রাণীকে বুঝায়।</a:t>
            </a:r>
            <a:endParaRPr lang="en-US" sz="2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400" b="1" dirty="0">
              <a:solidFill>
                <a:srgbClr val="00B050"/>
              </a:solidFill>
            </a:endParaRPr>
          </a:p>
          <a:p>
            <a:pPr marL="742855" lvl="1" indent="-285754" algn="ctr">
              <a:buFont typeface="Wingdings" panose="05000000000000000000" pitchFamily="2" charset="2"/>
              <a:buChar char="v"/>
            </a:pPr>
            <a:r>
              <a:rPr lang="bn-BD" sz="24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man = any man; a tree = </a:t>
            </a:r>
            <a:r>
              <a:rPr lang="en-US" sz="2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tree</a:t>
            </a:r>
          </a:p>
        </p:txBody>
      </p:sp>
      <p:sp>
        <p:nvSpPr>
          <p:cNvPr id="4" name="Rectangle 3"/>
          <p:cNvSpPr/>
          <p:nvPr/>
        </p:nvSpPr>
        <p:spPr>
          <a:xfrm>
            <a:off x="6346480" y="1809467"/>
            <a:ext cx="56855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498" indent="-571498" algn="ctr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Definite Article</a:t>
            </a:r>
          </a:p>
          <a:p>
            <a:pPr algn="ctr"/>
            <a:endParaRPr lang="en-US" sz="2800" b="1" dirty="0">
              <a:solidFill>
                <a:schemeClr val="accent1"/>
              </a:solidFill>
            </a:endParaRPr>
          </a:p>
          <a:p>
            <a:pPr marL="571498" indent="-571498" algn="ctr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Definite Article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bn-BD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498" indent="-571498" algn="ctr">
              <a:buFont typeface="Wingdings" panose="05000000000000000000" pitchFamily="2" charset="2"/>
              <a:buChar char="ü"/>
            </a:pPr>
            <a:endParaRPr lang="bn-BD" sz="2800" b="1" dirty="0">
              <a:solidFill>
                <a:schemeClr val="accent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28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বা একাধিক ব্যক্তি, বস্তু বা প্রাণীকে বুঝায়।</a:t>
            </a:r>
            <a:endParaRPr lang="en-US" sz="2800" b="1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28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man = a definite man</a:t>
            </a:r>
          </a:p>
        </p:txBody>
      </p:sp>
      <p:sp>
        <p:nvSpPr>
          <p:cNvPr id="5" name="Up-Down Arrow 4"/>
          <p:cNvSpPr/>
          <p:nvPr/>
        </p:nvSpPr>
        <p:spPr>
          <a:xfrm>
            <a:off x="6047715" y="1809467"/>
            <a:ext cx="298765" cy="24366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9991" y="451876"/>
            <a:ext cx="6850057" cy="923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5400" b="1" dirty="0">
                <a:latin typeface="SutonnySushreeGMJ" panose="01010600010101010101" pitchFamily="2" charset="0"/>
                <a:cs typeface="SutonnySushreeGMJ" panose="01010600010101010101" pitchFamily="2" charset="0"/>
              </a:rPr>
              <a:t>Use of ‘a’ and ‘an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</p:txBody>
      </p:sp>
      <p:sp>
        <p:nvSpPr>
          <p:cNvPr id="3" name="Title 12"/>
          <p:cNvSpPr txBox="1">
            <a:spLocks/>
          </p:cNvSpPr>
          <p:nvPr/>
        </p:nvSpPr>
        <p:spPr>
          <a:xfrm>
            <a:off x="184672" y="1608918"/>
            <a:ext cx="11597951" cy="166954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Rule-1.</a:t>
            </a:r>
            <a:r>
              <a:rPr lang="en-US" sz="3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সাধারনত শব্দের শুরুতে 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 তার পূর্বে 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‘a’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7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a,e,i,o,u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 তার পূর্বে </a:t>
            </a: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‘an’ 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r>
              <a:rPr lang="bn-BD" sz="37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bn-BD" sz="37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58" y="2818649"/>
            <a:ext cx="3759543" cy="3072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687" y="2933323"/>
            <a:ext cx="4010455" cy="2957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892" y="2933323"/>
            <a:ext cx="3065981" cy="2948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val 6"/>
          <p:cNvSpPr/>
          <p:nvPr/>
        </p:nvSpPr>
        <p:spPr>
          <a:xfrm flipH="1">
            <a:off x="1086416" y="5721790"/>
            <a:ext cx="2444434" cy="9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book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 flipH="1">
            <a:off x="4661026" y="5721790"/>
            <a:ext cx="2444434" cy="9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cat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 flipH="1">
            <a:off x="8955128" y="5721790"/>
            <a:ext cx="2444434" cy="9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5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35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35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432" y="0"/>
            <a:ext cx="5880537" cy="83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‘a’ and ‘an’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2441417" y="101448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Rule-2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শুরুতে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 ‘h’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 এবং উচ্চারণ যদি ‘হ’ এর মত হয় তাহলে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পূর্বে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‘a’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0" y="2309198"/>
            <a:ext cx="5950857" cy="3738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666" y="2214813"/>
            <a:ext cx="5251335" cy="35612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ounded Rectangle 5"/>
          <p:cNvSpPr/>
          <p:nvPr/>
        </p:nvSpPr>
        <p:spPr>
          <a:xfrm>
            <a:off x="823866" y="6142463"/>
            <a:ext cx="3195873" cy="529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horse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017636" y="5930021"/>
            <a:ext cx="3414665" cy="574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400"/>
                            </p:stCondLst>
                            <p:childTnLst>
                              <p:par>
                                <p:cTn id="1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211" y="208862"/>
            <a:ext cx="5880537" cy="923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‘a’ and ‘an’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1654598" y="1132194"/>
            <a:ext cx="6096000" cy="9761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Rule-3.</a:t>
            </a:r>
            <a:r>
              <a:rPr lang="en-US" sz="2000" b="1" dirty="0"/>
              <a:t>  </a:t>
            </a:r>
            <a:r>
              <a:rPr lang="bn-BD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bn-BD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শুরুতে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 ‘h’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 এবং উচ্চারণ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‘অ/আ/এ’ এর মত হয়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তার পূর্বে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‘an’ </a:t>
            </a:r>
            <a:r>
              <a:rPr lang="bn-BD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26" y="2247677"/>
            <a:ext cx="4991948" cy="3321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828775" y="5712792"/>
            <a:ext cx="4404049" cy="662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honest man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454" y="2055526"/>
            <a:ext cx="4991948" cy="3321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8"/>
          <p:cNvSpPr/>
          <p:nvPr/>
        </p:nvSpPr>
        <p:spPr>
          <a:xfrm>
            <a:off x="6568751" y="5569592"/>
            <a:ext cx="4264090" cy="691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6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400"/>
                            </p:stCondLst>
                            <p:childTnLst>
                              <p:par>
                                <p:cTn id="1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1281" y="102603"/>
            <a:ext cx="5880537" cy="923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1" rIns="91440" bIns="45721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‘a’ and ‘an’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1498" y="112139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Rule-4.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শুরুতে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থাকলেও উচ্চারণ যদি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‘ইউ’ বা ‘ওয়া’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মত হয় তাহলে তার পূর্বে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‘a’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35" y="2321722"/>
            <a:ext cx="4937714" cy="3321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95" y="2335292"/>
            <a:ext cx="4937714" cy="3322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303506" y="5787957"/>
            <a:ext cx="4858043" cy="89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university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12085" y="5671225"/>
            <a:ext cx="327822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European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529</Words>
  <Application>Microsoft Office PowerPoint</Application>
  <PresentationFormat>Widescreen</PresentationFormat>
  <Paragraphs>90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NikoshBAN</vt:lpstr>
      <vt:lpstr>SutonnySushreeGMJ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Abc</dc:creator>
  <cp:lastModifiedBy>Pc Abc</cp:lastModifiedBy>
  <cp:revision>17</cp:revision>
  <dcterms:created xsi:type="dcterms:W3CDTF">2020-12-09T10:08:50Z</dcterms:created>
  <dcterms:modified xsi:type="dcterms:W3CDTF">2020-12-28T04:03:37Z</dcterms:modified>
</cp:coreProperties>
</file>