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87" r:id="rId2"/>
    <p:sldId id="286" r:id="rId3"/>
    <p:sldId id="270" r:id="rId4"/>
    <p:sldId id="281" r:id="rId5"/>
    <p:sldId id="272" r:id="rId6"/>
    <p:sldId id="295" r:id="rId7"/>
    <p:sldId id="290" r:id="rId8"/>
    <p:sldId id="282" r:id="rId9"/>
    <p:sldId id="296" r:id="rId10"/>
    <p:sldId id="293" r:id="rId11"/>
    <p:sldId id="291" r:id="rId12"/>
    <p:sldId id="297" r:id="rId13"/>
    <p:sldId id="279" r:id="rId14"/>
    <p:sldId id="292" r:id="rId15"/>
    <p:sldId id="273" r:id="rId16"/>
    <p:sldId id="283" r:id="rId17"/>
    <p:sldId id="284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1FAAD-86E9-4995-AF7C-93C81BA6900F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651D1-F160-4481-BCE9-8F6B35AE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4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33400"/>
            <a:ext cx="6096000" cy="646331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kern="0" dirty="0" smtClean="0">
                <a:solidFill>
                  <a:prstClr val="black"/>
                </a:solidFill>
                <a:latin typeface="Garamond"/>
              </a:rPr>
              <a:t>  </a:t>
            </a:r>
            <a:r>
              <a:rPr lang="en-US" sz="3200" b="1" kern="0" dirty="0" smtClean="0">
                <a:solidFill>
                  <a:srgbClr val="C00000"/>
                </a:solidFill>
                <a:latin typeface="Garamond"/>
              </a:rPr>
              <a:t>SHITALPUR HIGH SCHOOL</a:t>
            </a:r>
            <a:endParaRPr lang="en-US" sz="3600" b="1" kern="0" dirty="0">
              <a:solidFill>
                <a:srgbClr val="C00000"/>
              </a:solidFill>
              <a:latin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71600"/>
            <a:ext cx="72390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601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838200" y="152400"/>
            <a:ext cx="7467600" cy="2519066"/>
          </a:xfrm>
          <a:prstGeom prst="irregularSeal2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Evaluation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590800"/>
            <a:ext cx="5486400" cy="400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16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276600"/>
            <a:ext cx="8534400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Fill in the blanks with suitable words:</a:t>
            </a:r>
          </a:p>
          <a:p>
            <a:pPr algn="just"/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Education experts (a) …….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tilizing  the advantages of computer technology (b) …….. a long time. In E-learning , everything from admission to certification must (c) …… (d) …… electronically through computer and the internet technology in a virtual campus. In some online courses, one can (e) …….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is/her  test online.  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540792" y="152400"/>
            <a:ext cx="3479008" cy="5334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Pair Works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93" y="762000"/>
            <a:ext cx="3783807" cy="252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791200"/>
            <a:ext cx="8534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Ans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 (a) are        (b) for        (c) be      (   d) done         (e) submit    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5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0" y="261610"/>
            <a:ext cx="33147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3600" b="1" u="sng" dirty="0" smtClean="0">
                <a:solidFill>
                  <a:srgbClr val="C00000"/>
                </a:solidFill>
              </a:rPr>
              <a:t>Individual </a:t>
            </a:r>
            <a:r>
              <a:rPr lang="en-US" sz="3600" b="1" u="sng" dirty="0" smtClean="0">
                <a:solidFill>
                  <a:srgbClr val="C00000"/>
                </a:solidFill>
              </a:rPr>
              <a:t>work 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p:pic>
        <p:nvPicPr>
          <p:cNvPr id="4" name="Picture 3" descr="individual work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1066800"/>
            <a:ext cx="3314700" cy="21407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ctangle 17"/>
          <p:cNvSpPr/>
          <p:nvPr/>
        </p:nvSpPr>
        <p:spPr>
          <a:xfrm>
            <a:off x="284018" y="3600916"/>
            <a:ext cx="8610600" cy="267765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Read the text again and choose the best answer from the alternatives.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assignment can be submitted by-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2100" y="496041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mobile</a:t>
            </a:r>
          </a:p>
        </p:txBody>
      </p:sp>
      <p:sp>
        <p:nvSpPr>
          <p:cNvPr id="20" name="Oval 19"/>
          <p:cNvSpPr/>
          <p:nvPr/>
        </p:nvSpPr>
        <p:spPr>
          <a:xfrm>
            <a:off x="685799" y="4953000"/>
            <a:ext cx="685801" cy="463798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200401" y="4953000"/>
            <a:ext cx="630384" cy="484909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5751367" y="4948795"/>
            <a:ext cx="661557" cy="463798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4800" y="4916269"/>
            <a:ext cx="163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e-book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4204" y="4901625"/>
            <a:ext cx="229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computer</a:t>
            </a:r>
          </a:p>
        </p:txBody>
      </p:sp>
      <p:sp>
        <p:nvSpPr>
          <p:cNvPr id="26" name="Oval 25"/>
          <p:cNvSpPr/>
          <p:nvPr/>
        </p:nvSpPr>
        <p:spPr>
          <a:xfrm>
            <a:off x="685799" y="5715000"/>
            <a:ext cx="658093" cy="466873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2289" y="5638800"/>
            <a:ext cx="1660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e-mail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40406" y="5486400"/>
            <a:ext cx="640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/>
              </a:rPr>
              <a:t>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7229702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/>
      <p:bldP spid="25" grpId="0"/>
      <p:bldP spid="26" grpId="0" animBg="1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458200" cy="113877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Which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of the following describes 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e-learning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best? 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586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64672" y="2248064"/>
            <a:ext cx="2750127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a) online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study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261221"/>
            <a:ext cx="3200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  b) digital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board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9308" y="3462147"/>
            <a:ext cx="2715492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c)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ICT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education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0" y="3462147"/>
            <a:ext cx="3200400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 d)e-mail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292869"/>
            <a:ext cx="640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/>
              </a:rPr>
              <a:t>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93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5" grpId="0" animBg="1"/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1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4383" y="228600"/>
            <a:ext cx="3713018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Group Work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73" y="838200"/>
            <a:ext cx="381692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276600"/>
            <a:ext cx="8458200" cy="26776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 answer of the following questions:</a:t>
            </a:r>
          </a:p>
          <a:p>
            <a:pPr marL="342900" indent="-342900">
              <a:buAutoNum type="alphaLcParenR"/>
            </a:pPr>
            <a:r>
              <a:rPr lang="en-US" sz="2400" dirty="0" smtClean="0"/>
              <a:t>What is E-learning?</a:t>
            </a:r>
          </a:p>
          <a:p>
            <a:pPr marL="342900" indent="-342900">
              <a:buAutoNum type="alphaLcParenR"/>
            </a:pPr>
            <a:r>
              <a:rPr lang="en-US" sz="2400" dirty="0" smtClean="0"/>
              <a:t>What happens in the virtual learning? </a:t>
            </a:r>
          </a:p>
          <a:p>
            <a:pPr marL="342900" indent="-342900">
              <a:buAutoNum type="alphaLcParenR"/>
            </a:pPr>
            <a:r>
              <a:rPr lang="en-US" sz="2400" dirty="0" smtClean="0"/>
              <a:t>What are the similarities and dissimilarities</a:t>
            </a:r>
          </a:p>
          <a:p>
            <a:pPr marL="342900" indent="-342900">
              <a:buAutoNum type="alphaLcParenR"/>
            </a:pPr>
            <a:r>
              <a:rPr lang="en-US" sz="2400" dirty="0" smtClean="0"/>
              <a:t>How does Professor Khan contribute to  e-learning?</a:t>
            </a:r>
          </a:p>
          <a:p>
            <a:pPr marL="342900" indent="-342900">
              <a:buAutoNum type="alphaLcParenR"/>
            </a:pPr>
            <a:r>
              <a:rPr lang="en-US" sz="2400" dirty="0" smtClean="0"/>
              <a:t>How does social networking services help traditional education?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055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39200" cy="67403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Ans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Calibri" pitchFamily="34" charset="0"/>
                <a:cs typeface="Calibri" pitchFamily="34" charset="0"/>
              </a:rPr>
              <a:t> a) 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learning system based on formalized teaching but with the help of electronic resources is known as E-learning. While teaching can be based in or out of the classrooms, the use of computers and the Internet forms the major component of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E-learning.</a:t>
            </a:r>
          </a:p>
          <a:p>
            <a:pPr algn="just"/>
            <a:r>
              <a:rPr lang="en-US" sz="2400" dirty="0" smtClean="0">
                <a:latin typeface="Calibri" pitchFamily="34" charset="0"/>
                <a:cs typeface="Calibri" pitchFamily="34" charset="0"/>
              </a:rPr>
              <a:t> b) Both teachers and students can take part in the teaching and learning process  from anywhere in the world in virtual learning. It is different than  the traditional teaching learning process.</a:t>
            </a:r>
          </a:p>
          <a:p>
            <a:pPr algn="just"/>
            <a:r>
              <a:rPr lang="en-US" sz="2400" dirty="0" smtClean="0">
                <a:latin typeface="Calibri" pitchFamily="34" charset="0"/>
                <a:cs typeface="Calibri" pitchFamily="34" charset="0"/>
              </a:rPr>
              <a:t>c) Everything is face to face and with paper and pencil in conventional education. Whereas everything connected to learning takes  place  online e-learning. In conventional  teaching is tangible. E-learning is virtual.</a:t>
            </a:r>
          </a:p>
          <a:p>
            <a:pPr algn="just"/>
            <a:r>
              <a:rPr lang="en-US" sz="2400" dirty="0" smtClean="0">
                <a:latin typeface="Calibri" pitchFamily="34" charset="0"/>
                <a:cs typeface="Calibri" pitchFamily="34" charset="0"/>
              </a:rPr>
              <a:t>d) Professor Khan has developed a framework in the practice of e-learning. This framework  has been in practice in many parts in the world.</a:t>
            </a:r>
          </a:p>
          <a:p>
            <a:pPr algn="just"/>
            <a:r>
              <a:rPr lang="en-US" sz="2400" dirty="0" smtClean="0">
                <a:latin typeface="Calibri" pitchFamily="34" charset="0"/>
                <a:cs typeface="Calibri" pitchFamily="34" charset="0"/>
              </a:rPr>
              <a:t>e) A huge number of young learners are involved in social networking worldwide. Many of them are students. This opportunity  can be utilized to organize teaching and learning.</a:t>
            </a:r>
          </a:p>
        </p:txBody>
      </p:sp>
    </p:spTree>
    <p:extLst>
      <p:ext uri="{BB962C8B-B14F-4D97-AF65-F5344CB8AC3E}">
        <p14:creationId xmlns:p14="http://schemas.microsoft.com/office/powerpoint/2010/main" val="312259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746994">
            <a:off x="533400" y="2633312"/>
            <a:ext cx="7848600" cy="10668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REFRESHMENT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4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52400"/>
            <a:ext cx="3352800" cy="70788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Home Work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43800" cy="42291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410200"/>
            <a:ext cx="76962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libri" pitchFamily="34" charset="0"/>
                <a:cs typeface="Calibri" pitchFamily="34" charset="0"/>
              </a:rPr>
              <a:t>Write an e-mail to your teacher experiencing your feelings and opinion regarding the next mode of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education- e-learning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62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l0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762000"/>
            <a:ext cx="7086600" cy="4334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90600" y="5257800"/>
            <a:ext cx="7086600" cy="132343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</a:rPr>
              <a:t>     </a:t>
            </a:r>
            <a:r>
              <a:rPr lang="en-US" sz="8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8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67377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67054"/>
            <a:ext cx="3429000" cy="320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67054"/>
            <a:ext cx="3352800" cy="320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3922455"/>
            <a:ext cx="7620000" cy="255454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                    Md</a:t>
            </a:r>
            <a:r>
              <a:rPr lang="en-US" sz="3200" b="1" dirty="0">
                <a:solidFill>
                  <a:prstClr val="black"/>
                </a:solidFill>
              </a:rPr>
              <a:t>. Ismail </a:t>
            </a:r>
            <a:r>
              <a:rPr lang="en-US" sz="3200" b="1" dirty="0" err="1">
                <a:solidFill>
                  <a:prstClr val="black"/>
                </a:solidFill>
              </a:rPr>
              <a:t>Shaikh</a:t>
            </a:r>
            <a:endParaRPr lang="en-US" sz="4000" b="1" dirty="0">
              <a:solidFill>
                <a:prstClr val="black"/>
              </a:solidFill>
            </a:endParaRPr>
          </a:p>
          <a:p>
            <a:r>
              <a:rPr lang="en-US" sz="3200" b="1" dirty="0">
                <a:solidFill>
                  <a:prstClr val="black"/>
                </a:solidFill>
              </a:rPr>
              <a:t>               </a:t>
            </a:r>
            <a:r>
              <a:rPr lang="en-US" sz="2400" b="1" dirty="0">
                <a:solidFill>
                  <a:prstClr val="black"/>
                </a:solidFill>
              </a:rPr>
              <a:t>B.A. B.Ed. M.A.(English) M.Ed. </a:t>
            </a:r>
            <a:r>
              <a:rPr lang="en-US" b="1" i="1" dirty="0">
                <a:solidFill>
                  <a:prstClr val="black"/>
                </a:solidFill>
              </a:rPr>
              <a:t>BOU</a:t>
            </a:r>
            <a:endParaRPr lang="en-US" sz="2800" b="1" i="1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                        </a:t>
            </a:r>
            <a:r>
              <a:rPr lang="en-US" sz="2400" dirty="0">
                <a:solidFill>
                  <a:srgbClr val="C00000"/>
                </a:solidFill>
              </a:rPr>
              <a:t>Senior Teacher in English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       </a:t>
            </a:r>
            <a:r>
              <a:rPr lang="en-US" sz="2400" dirty="0" err="1">
                <a:solidFill>
                  <a:prstClr val="black"/>
                </a:solidFill>
              </a:rPr>
              <a:t>Shitalpur</a:t>
            </a:r>
            <a:r>
              <a:rPr lang="en-US" sz="2400" dirty="0">
                <a:solidFill>
                  <a:prstClr val="black"/>
                </a:solidFill>
              </a:rPr>
              <a:t> ML. High School, Chittagong.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     Contact No- </a:t>
            </a:r>
            <a:r>
              <a:rPr lang="en-US" sz="2400" dirty="0">
                <a:solidFill>
                  <a:srgbClr val="C00000"/>
                </a:solidFill>
              </a:rPr>
              <a:t>01716086548, 01865228207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           </a:t>
            </a:r>
            <a:r>
              <a:rPr lang="en-US" sz="2000" dirty="0">
                <a:solidFill>
                  <a:prstClr val="black"/>
                </a:solidFill>
              </a:rPr>
              <a:t>Email- ishaikhcitygate2014@gmail.com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8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24979"/>
            <a:ext cx="39624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Look at the picture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84923"/>
            <a:ext cx="2680828" cy="19916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:\Users\DELL\Downloads\e-teac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4924"/>
            <a:ext cx="2743200" cy="1991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:\Users\DELL\Downloads\E-lear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84924"/>
            <a:ext cx="2590800" cy="1991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05200"/>
            <a:ext cx="2569992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C:\Users\DELL\Downloads\email_ss_192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27432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C:\Users\DELL\Downloads\gmail-grid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6" r="14986"/>
          <a:stretch/>
        </p:blipFill>
        <p:spPr bwMode="auto">
          <a:xfrm>
            <a:off x="3276600" y="3505200"/>
            <a:ext cx="2680828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1524000" y="5728855"/>
            <a:ext cx="5943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What can you see in the pictures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706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093" y="3567767"/>
            <a:ext cx="8153400" cy="298543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                 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Our today’s Lesson is</a:t>
            </a:r>
          </a:p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                        ‘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E- learning’    </a:t>
            </a:r>
          </a:p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                          Class: ix – x </a:t>
            </a:r>
          </a:p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                    English – First Paper </a:t>
            </a:r>
          </a:p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                           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Time - 50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mins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3" y="3733800"/>
            <a:ext cx="1918307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93" y="3733800"/>
            <a:ext cx="1918307" cy="2438400"/>
          </a:xfrm>
          <a:prstGeom prst="rect">
            <a:avLst/>
          </a:prstGeom>
        </p:spPr>
      </p:pic>
      <p:pic>
        <p:nvPicPr>
          <p:cNvPr id="6" name="Picture 5" descr="C:\Users\DELL\Downloads\e-le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3182"/>
            <a:ext cx="5181600" cy="3255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5458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57200"/>
            <a:ext cx="5410200" cy="83099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800" dirty="0">
                <a:latin typeface="Calibri" pitchFamily="34" charset="0"/>
                <a:cs typeface="Calibri" pitchFamily="34" charset="0"/>
              </a:rPr>
              <a:t>Learning out come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305800" cy="440120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By the end of the lesson the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learners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will be able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to-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escribe pictures.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talk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about e-learning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read intensively and answer questions.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explain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the importance of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e-learning.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differ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between online education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programme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and e-learning.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hoose the best answer.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rite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e-mail.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509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3962400" cy="2957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C:\Users\pc\Downloads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9312" y="1905000"/>
            <a:ext cx="3941288" cy="2957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63830" y="624989"/>
            <a:ext cx="3810000" cy="70788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Silent </a:t>
            </a:r>
            <a:r>
              <a:rPr lang="en-US" sz="4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Reading</a:t>
            </a:r>
            <a:endParaRPr lang="en-US" sz="4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7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LL\Downloads\e- learn de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7327"/>
            <a:ext cx="2819400" cy="2001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:\Users\DELL\Downloads\e-le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1182"/>
            <a:ext cx="2438400" cy="1987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1182"/>
            <a:ext cx="2729345" cy="1987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81000" y="2629793"/>
            <a:ext cx="8534400" cy="38472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                                                       </a:t>
            </a:r>
            <a:r>
              <a:rPr lang="en-US" sz="2800" u="sng" dirty="0" smtClean="0">
                <a:solidFill>
                  <a:srgbClr val="C00000"/>
                </a:solidFill>
              </a:rPr>
              <a:t>E-Learning</a:t>
            </a:r>
            <a:endParaRPr lang="en-US" sz="2800" u="sng" dirty="0">
              <a:solidFill>
                <a:srgbClr val="C00000"/>
              </a:solidFill>
            </a:endParaRPr>
          </a:p>
          <a:p>
            <a:pPr algn="just"/>
            <a:r>
              <a:rPr lang="en-US" sz="2400" dirty="0" smtClean="0"/>
              <a:t>A </a:t>
            </a:r>
            <a:r>
              <a:rPr lang="en-US" sz="2400" dirty="0"/>
              <a:t>learning system based on formalized teaching but with the help of electronic resources is known as E-learning. While teaching can be based in or out of the classrooms, the use of computers and the Internet forms the major component of E-learning. E-learning can also be termed as a network enabled transfer of skills and knowledge, and the delivery of education is made to a large number of recipients at the same or different times. </a:t>
            </a:r>
            <a:endParaRPr lang="en-US" sz="2400" dirty="0" smtClean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038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LL\Downloads\e-teac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2033"/>
            <a:ext cx="2743200" cy="1991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DELL\Downloads\E-lear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2033"/>
            <a:ext cx="2590800" cy="1991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:\Users\DELL\Downloads\email_ss_192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799"/>
            <a:ext cx="2743200" cy="2008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84018" y="2514600"/>
            <a:ext cx="8555182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Traditional Learning:</a:t>
            </a:r>
          </a:p>
          <a:p>
            <a:pPr algn="just"/>
            <a:r>
              <a:rPr lang="en-US" sz="2400" dirty="0" smtClean="0"/>
              <a:t>Text </a:t>
            </a:r>
            <a:r>
              <a:rPr lang="en-US" sz="2400" dirty="0"/>
              <a:t>book based and teacher based study, </a:t>
            </a:r>
            <a:r>
              <a:rPr lang="en-US" sz="2400" dirty="0" smtClean="0"/>
              <a:t>traditional </a:t>
            </a:r>
            <a:r>
              <a:rPr lang="en-US" sz="2400" dirty="0"/>
              <a:t>campus and learners’ physically </a:t>
            </a:r>
            <a:r>
              <a:rPr lang="en-US" sz="2400" dirty="0" smtClean="0"/>
              <a:t>attendance </a:t>
            </a:r>
            <a:r>
              <a:rPr lang="en-US" sz="2400" dirty="0"/>
              <a:t>is must. </a:t>
            </a:r>
            <a:endParaRPr lang="en-US" sz="2400" dirty="0" smtClean="0"/>
          </a:p>
          <a:p>
            <a:pPr algn="just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4145340"/>
            <a:ext cx="8534400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E-learning:</a:t>
            </a:r>
          </a:p>
          <a:p>
            <a:pPr algn="just"/>
            <a:r>
              <a:rPr lang="en-US" sz="2400" dirty="0" smtClean="0"/>
              <a:t>Students </a:t>
            </a:r>
            <a:r>
              <a:rPr lang="en-US" sz="2400" dirty="0"/>
              <a:t>need not physically attendance in a virtual campus </a:t>
            </a:r>
            <a:r>
              <a:rPr lang="en-US" sz="2400" dirty="0" smtClean="0"/>
              <a:t>and </a:t>
            </a: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guardians can look after their kids from their </a:t>
            </a:r>
            <a:r>
              <a:rPr lang="en-US" sz="2400" dirty="0" smtClean="0"/>
              <a:t>houses. 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331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31242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96380"/>
              </p:ext>
            </p:extLst>
          </p:nvPr>
        </p:nvGraphicFramePr>
        <p:xfrm>
          <a:off x="419100" y="1188720"/>
          <a:ext cx="81153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/>
                <a:gridCol w="4724400"/>
              </a:tblGrid>
              <a:tr h="6553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  Word</a:t>
                      </a:r>
                      <a:endParaRPr lang="en-US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      Meaning </a:t>
                      </a:r>
                      <a:endParaRPr lang="en-US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    Thrill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   frisson/goose-flesh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    Virtual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   unearthly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    Kidding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   naughty/roguery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    Access 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   entrance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3600" baseline="0" dirty="0" smtClean="0">
                          <a:latin typeface="Calibri" pitchFamily="34" charset="0"/>
                          <a:cs typeface="Calibri" pitchFamily="34" charset="0"/>
                        </a:rPr>
                        <a:t>   C</a:t>
                      </a:r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autious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   alert/guarded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    Conventional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   Traditional /usual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    Conduct</a:t>
                      </a:r>
                      <a:r>
                        <a:rPr lang="en-US" sz="36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    lead/propulsion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38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1218</TotalTime>
  <Words>702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DMHHS</dc:creator>
  <cp:lastModifiedBy>DELL</cp:lastModifiedBy>
  <cp:revision>190</cp:revision>
  <dcterms:created xsi:type="dcterms:W3CDTF">2006-08-16T00:00:00Z</dcterms:created>
  <dcterms:modified xsi:type="dcterms:W3CDTF">2021-01-01T05:01:56Z</dcterms:modified>
</cp:coreProperties>
</file>