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77" r:id="rId6"/>
    <p:sldId id="284" r:id="rId7"/>
    <p:sldId id="267" r:id="rId8"/>
    <p:sldId id="280" r:id="rId9"/>
    <p:sldId id="262" r:id="rId10"/>
    <p:sldId id="274" r:id="rId11"/>
    <p:sldId id="283" r:id="rId12"/>
    <p:sldId id="282" r:id="rId13"/>
    <p:sldId id="259" r:id="rId14"/>
    <p:sldId id="266" r:id="rId15"/>
    <p:sldId id="285" r:id="rId16"/>
    <p:sldId id="286" r:id="rId17"/>
    <p:sldId id="260" r:id="rId18"/>
    <p:sldId id="281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4EC60"/>
    <a:srgbClr val="0033CC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350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6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3947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ECD5-FF56-4B1F-919F-EF43244381F1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551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F9839-1BEE-4E76-9680-8C85FD6873E9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521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D0A34-F184-45A2-A5A5-B9D068EF4CAD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70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54CF9-9D0E-4FA1-95A7-C8D02D7F1430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47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6A15D-8DEC-4498-983D-A20429E8E39F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874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B7686-79E2-43ED-9F55-05A15BA47F53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463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EB663-601D-4EA2-8103-C2BD5D4CF434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371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DEC90-2CF2-4D28-9206-CC9CA8D6A4D2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2218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71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65FFEC-4C72-4619-AD0E-B48C33EA32E2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1047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A453B-D1C0-4091-8E76-DD42D47EAAFE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045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5FEE2-8670-4E64-98AD-6614F7C6C8A4}" type="slidenum">
              <a:rPr lang="en-US" smtClean="0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4416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6050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2417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7654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907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8098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599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252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937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1352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4632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5517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0592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1700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9143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3210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6849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297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369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020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536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540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236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674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08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403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DFDCB7"/>
                </a:solidFill>
              </a:rPr>
              <a:pPr/>
              <a:t>1/10/2021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77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46F258-7F72-43B6-A8E6-C582E20E6126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0BEE838-73A0-49E7-A4B3-83A42A901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238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7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577988" y="119575"/>
            <a:ext cx="5036024" cy="170597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</a:rPr>
              <a:t>স্বাগতম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76" y="1878764"/>
            <a:ext cx="5828232" cy="485966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accent2">
                <a:lumMod val="60000"/>
                <a:lumOff val="40000"/>
              </a:schemeClr>
            </a:bgClr>
          </a:pattFill>
        </p:spPr>
      </p:pic>
      <p:grpSp>
        <p:nvGrpSpPr>
          <p:cNvPr id="12" name="Group 11"/>
          <p:cNvGrpSpPr/>
          <p:nvPr/>
        </p:nvGrpSpPr>
        <p:grpSpPr>
          <a:xfrm>
            <a:off x="-21104" y="0"/>
            <a:ext cx="12227160" cy="6858001"/>
            <a:chOff x="-21104" y="0"/>
            <a:chExt cx="12227160" cy="6858001"/>
          </a:xfrm>
        </p:grpSpPr>
        <p:sp>
          <p:nvSpPr>
            <p:cNvPr id="5" name="Flowchart: Collate 4"/>
            <p:cNvSpPr/>
            <p:nvPr/>
          </p:nvSpPr>
          <p:spPr>
            <a:xfrm>
              <a:off x="0" y="1"/>
              <a:ext cx="239151" cy="6858000"/>
            </a:xfrm>
            <a:prstGeom prst="flowChartCol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lowchart: Collate 5"/>
            <p:cNvSpPr/>
            <p:nvPr/>
          </p:nvSpPr>
          <p:spPr>
            <a:xfrm>
              <a:off x="11951671" y="0"/>
              <a:ext cx="239151" cy="6858000"/>
            </a:xfrm>
            <a:prstGeom prst="flowChartCollat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12-Point Star 6"/>
            <p:cNvSpPr/>
            <p:nvPr/>
          </p:nvSpPr>
          <p:spPr>
            <a:xfrm>
              <a:off x="-21104" y="3094892"/>
              <a:ext cx="260255" cy="506437"/>
            </a:xfrm>
            <a:prstGeom prst="star12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2-Point Star 10"/>
            <p:cNvSpPr/>
            <p:nvPr/>
          </p:nvSpPr>
          <p:spPr>
            <a:xfrm>
              <a:off x="11945801" y="3175779"/>
              <a:ext cx="260255" cy="506437"/>
            </a:xfrm>
            <a:prstGeom prst="star12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Explosion 1 1"/>
          <p:cNvSpPr/>
          <p:nvPr/>
        </p:nvSpPr>
        <p:spPr>
          <a:xfrm>
            <a:off x="670299" y="50049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1512467" y="51062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2361191" y="50903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 1 13"/>
          <p:cNvSpPr/>
          <p:nvPr/>
        </p:nvSpPr>
        <p:spPr>
          <a:xfrm>
            <a:off x="1072710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1945351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>
            <a:off x="1538711" y="2579737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640825" y="590248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1 17"/>
          <p:cNvSpPr/>
          <p:nvPr/>
        </p:nvSpPr>
        <p:spPr>
          <a:xfrm>
            <a:off x="1482993" y="591261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/>
          <p:nvPr/>
        </p:nvSpPr>
        <p:spPr>
          <a:xfrm>
            <a:off x="2331717" y="591102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 1 25"/>
          <p:cNvSpPr/>
          <p:nvPr/>
        </p:nvSpPr>
        <p:spPr>
          <a:xfrm>
            <a:off x="1041301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xplosion 1 26"/>
          <p:cNvSpPr/>
          <p:nvPr/>
        </p:nvSpPr>
        <p:spPr>
          <a:xfrm>
            <a:off x="1913942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xplosion 1 27"/>
          <p:cNvSpPr/>
          <p:nvPr/>
        </p:nvSpPr>
        <p:spPr>
          <a:xfrm>
            <a:off x="1527576" y="405101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xplosion 1 28"/>
          <p:cNvSpPr/>
          <p:nvPr/>
        </p:nvSpPr>
        <p:spPr>
          <a:xfrm>
            <a:off x="9350960" y="50049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xplosion 1 29"/>
          <p:cNvSpPr/>
          <p:nvPr/>
        </p:nvSpPr>
        <p:spPr>
          <a:xfrm>
            <a:off x="10193128" y="51062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1 30"/>
          <p:cNvSpPr/>
          <p:nvPr/>
        </p:nvSpPr>
        <p:spPr>
          <a:xfrm>
            <a:off x="11041852" y="50903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 1 31"/>
          <p:cNvSpPr/>
          <p:nvPr/>
        </p:nvSpPr>
        <p:spPr>
          <a:xfrm>
            <a:off x="9753371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xplosion 1 32"/>
          <p:cNvSpPr/>
          <p:nvPr/>
        </p:nvSpPr>
        <p:spPr>
          <a:xfrm>
            <a:off x="10626012" y="162118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xplosion 1 33"/>
          <p:cNvSpPr/>
          <p:nvPr/>
        </p:nvSpPr>
        <p:spPr>
          <a:xfrm>
            <a:off x="10219372" y="2579737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 1 34"/>
          <p:cNvSpPr/>
          <p:nvPr/>
        </p:nvSpPr>
        <p:spPr>
          <a:xfrm>
            <a:off x="9306377" y="5902481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 1 35"/>
          <p:cNvSpPr/>
          <p:nvPr/>
        </p:nvSpPr>
        <p:spPr>
          <a:xfrm>
            <a:off x="10148545" y="5912614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xplosion 1 36"/>
          <p:cNvSpPr/>
          <p:nvPr/>
        </p:nvSpPr>
        <p:spPr>
          <a:xfrm>
            <a:off x="10997269" y="591102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 1 37"/>
          <p:cNvSpPr/>
          <p:nvPr/>
        </p:nvSpPr>
        <p:spPr>
          <a:xfrm>
            <a:off x="9706853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 1 38"/>
          <p:cNvSpPr/>
          <p:nvPr/>
        </p:nvSpPr>
        <p:spPr>
          <a:xfrm>
            <a:off x="10579494" y="4954063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 1 39"/>
          <p:cNvSpPr/>
          <p:nvPr/>
        </p:nvSpPr>
        <p:spPr>
          <a:xfrm>
            <a:off x="10193128" y="4051016"/>
            <a:ext cx="386366" cy="51515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67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solidFill>
            <a:srgbClr val="44EC60"/>
          </a:solidFill>
        </p:spPr>
      </p:pic>
      <p:sp>
        <p:nvSpPr>
          <p:cNvPr id="6" name="Oval 5"/>
          <p:cNvSpPr/>
          <p:nvPr/>
        </p:nvSpPr>
        <p:spPr>
          <a:xfrm>
            <a:off x="2532185" y="562708"/>
            <a:ext cx="4994030" cy="1477107"/>
          </a:xfrm>
          <a:prstGeom prst="ellipse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জোড়ায়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কাজ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7956" y="3010486"/>
            <a:ext cx="993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১। </a:t>
            </a:r>
            <a:r>
              <a:rPr lang="en-US" sz="3600" dirty="0" err="1">
                <a:solidFill>
                  <a:srgbClr val="FF0000"/>
                </a:solidFill>
              </a:rPr>
              <a:t>একমুখী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যোগাযোগ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বলতে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কী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বুঝ</a:t>
            </a:r>
            <a:r>
              <a:rPr lang="en-US" sz="3600" dirty="0">
                <a:solidFill>
                  <a:srgbClr val="FF0000"/>
                </a:solidFill>
              </a:rPr>
              <a:t>?     (</a:t>
            </a:r>
            <a:r>
              <a:rPr lang="en-US" sz="3600" dirty="0" err="1">
                <a:solidFill>
                  <a:srgbClr val="FF0000"/>
                </a:solidFill>
              </a:rPr>
              <a:t>ছেলেদের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জন্য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7957" y="3932886"/>
            <a:ext cx="993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১। </a:t>
            </a:r>
            <a:r>
              <a:rPr lang="en-US" sz="3600" dirty="0" err="1"/>
              <a:t>দ্বিমুখী</a:t>
            </a:r>
            <a:r>
              <a:rPr lang="en-US" sz="3600" dirty="0"/>
              <a:t> </a:t>
            </a:r>
            <a:r>
              <a:rPr lang="en-US" sz="3600" dirty="0" err="1"/>
              <a:t>যোগাযোগ</a:t>
            </a:r>
            <a:r>
              <a:rPr lang="en-US" sz="3600" dirty="0"/>
              <a:t> </a:t>
            </a:r>
            <a:r>
              <a:rPr lang="en-US" sz="3600" dirty="0" err="1"/>
              <a:t>বলতে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 </a:t>
            </a:r>
            <a:r>
              <a:rPr lang="en-US" sz="3600" dirty="0" err="1"/>
              <a:t>বুঝ</a:t>
            </a:r>
            <a:r>
              <a:rPr lang="en-US" sz="3600" dirty="0"/>
              <a:t>?        (</a:t>
            </a:r>
            <a:r>
              <a:rPr lang="en-US" sz="3600" dirty="0" err="1"/>
              <a:t>মেয়েদের</a:t>
            </a:r>
            <a:r>
              <a:rPr lang="en-US" sz="3600" dirty="0"/>
              <a:t> </a:t>
            </a:r>
            <a:r>
              <a:rPr lang="en-US" sz="3600" dirty="0" err="1"/>
              <a:t>জন্য</a:t>
            </a:r>
            <a:r>
              <a:rPr lang="en-US" sz="3600" dirty="0"/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67" y="185520"/>
            <a:ext cx="2729133" cy="2191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8730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5" y="466869"/>
            <a:ext cx="4372276" cy="3809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49" y="534572"/>
            <a:ext cx="4301939" cy="37420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4576" y="4740809"/>
            <a:ext cx="11211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ব্যবসা-বাণিজ্যে </a:t>
            </a:r>
            <a:r>
              <a:rPr lang="en-US" sz="3200" dirty="0" err="1">
                <a:solidFill>
                  <a:srgbClr val="FF0000"/>
                </a:solidFill>
              </a:rPr>
              <a:t>আইসিটির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প্রয়োগ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আমুল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পরিবর্তনের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সূচনা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করেছে</a:t>
            </a:r>
            <a:r>
              <a:rPr lang="en-US" sz="3200" dirty="0">
                <a:solidFill>
                  <a:srgbClr val="FF0000"/>
                </a:solidFill>
              </a:rPr>
              <a:t>। </a:t>
            </a:r>
            <a:r>
              <a:rPr lang="en-US" sz="3200" dirty="0" err="1">
                <a:solidFill>
                  <a:srgbClr val="FF0000"/>
                </a:solidFill>
              </a:rPr>
              <a:t>পণ্যের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কাঁচামাল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সংগ্রহ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থেকে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শুরু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করে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উৎপাদন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ব্যবস্থাপনাসহ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সবশেষে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বিনিময়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মূল্য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প্রাপ্তির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ক্ষেত্রে</a:t>
            </a:r>
            <a:r>
              <a:rPr lang="en-US" sz="3200" dirty="0">
                <a:solidFill>
                  <a:srgbClr val="FF0000"/>
                </a:solidFill>
              </a:rPr>
              <a:t> আইসিটি </a:t>
            </a:r>
            <a:r>
              <a:rPr lang="en-US" sz="3200" dirty="0" err="1">
                <a:solidFill>
                  <a:srgbClr val="FF0000"/>
                </a:solidFill>
              </a:rPr>
              <a:t>গুরুত্বপূর্ণ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অবদান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রেখে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চলেছে</a:t>
            </a:r>
            <a:r>
              <a:rPr lang="en-US" sz="3200" dirty="0">
                <a:solidFill>
                  <a:srgbClr val="FF0000"/>
                </a:solidFill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0796" y="347731"/>
            <a:ext cx="615553" cy="387957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2800" dirty="0"/>
              <a:t>ব্যবসা-বাণিজ্যে আইসিটি</a:t>
            </a:r>
          </a:p>
        </p:txBody>
      </p:sp>
    </p:spTree>
    <p:extLst>
      <p:ext uri="{BB962C8B-B14F-4D97-AF65-F5344CB8AC3E}">
        <p14:creationId xmlns="" xmlns:p14="http://schemas.microsoft.com/office/powerpoint/2010/main" val="4262849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8" y="237034"/>
            <a:ext cx="4180055" cy="3497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57" y="215391"/>
            <a:ext cx="4658288" cy="3519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752" y="4096028"/>
            <a:ext cx="4185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C00000"/>
                </a:solidFill>
              </a:rPr>
              <a:t>মোবাইল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ফোনের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মাধ্যমে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যেকোন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স্থান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থেকে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যোগাযোগ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করা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সম্ভব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হয়</a:t>
            </a:r>
            <a:r>
              <a:rPr lang="en-US" sz="2800" dirty="0">
                <a:solidFill>
                  <a:srgbClr val="C00000"/>
                </a:solidFill>
              </a:rPr>
              <a:t>। </a:t>
            </a:r>
            <a:r>
              <a:rPr lang="en-US" sz="2800" dirty="0" err="1">
                <a:solidFill>
                  <a:srgbClr val="C00000"/>
                </a:solidFill>
              </a:rPr>
              <a:t>ফলে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চলতে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ফিরতে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কিংবা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ঘরে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বসেও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ব্যবসা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যোগাযোগ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রক্ষা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করা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যায়</a:t>
            </a:r>
            <a:r>
              <a:rPr lang="en-US" sz="2800" dirty="0">
                <a:solidFill>
                  <a:srgbClr val="C00000"/>
                </a:solidFill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5957" y="4072568"/>
            <a:ext cx="4658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ই-</a:t>
            </a:r>
            <a:r>
              <a:rPr lang="en-US" sz="2800" dirty="0" err="1">
                <a:solidFill>
                  <a:srgbClr val="FF0000"/>
                </a:solidFill>
              </a:rPr>
              <a:t>মেইল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ব্যবসার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জন্য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খুবই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গুরুত্বপূর্ণ</a:t>
            </a:r>
            <a:r>
              <a:rPr lang="en-US" sz="2800" dirty="0">
                <a:solidFill>
                  <a:srgbClr val="FF0000"/>
                </a:solidFill>
              </a:rPr>
              <a:t>। </a:t>
            </a:r>
            <a:r>
              <a:rPr lang="en-US" sz="2800" dirty="0" err="1">
                <a:solidFill>
                  <a:srgbClr val="FF0000"/>
                </a:solidFill>
              </a:rPr>
              <a:t>কারণ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এর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মাধ্যমে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দ্রুততার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সঙ্গে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লিখিত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যোগাযোগ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করা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যায়</a:t>
            </a:r>
            <a:r>
              <a:rPr lang="en-US" sz="2800" dirty="0">
                <a:solidFill>
                  <a:srgbClr val="FF0000"/>
                </a:solidFill>
              </a:rPr>
              <a:t>। </a:t>
            </a:r>
            <a:r>
              <a:rPr lang="en-US" sz="2800" dirty="0" err="1">
                <a:solidFill>
                  <a:srgbClr val="FF0000"/>
                </a:solidFill>
              </a:rPr>
              <a:t>এমনকি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পণ্যের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ছবি</a:t>
            </a:r>
            <a:r>
              <a:rPr lang="en-US" sz="2800" dirty="0">
                <a:solidFill>
                  <a:srgbClr val="FF0000"/>
                </a:solidFill>
              </a:rPr>
              <a:t> ও </a:t>
            </a:r>
            <a:r>
              <a:rPr lang="en-US" sz="2800" dirty="0" err="1">
                <a:solidFill>
                  <a:srgbClr val="FF0000"/>
                </a:solidFill>
              </a:rPr>
              <a:t>ভিডিও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ক্রেতার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কাছে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পাঠানো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যায়</a:t>
            </a:r>
            <a:r>
              <a:rPr lang="en-US" sz="2800" dirty="0">
                <a:solidFill>
                  <a:srgbClr val="FF0000"/>
                </a:solidFill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3372" y="185517"/>
            <a:ext cx="615553" cy="372965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/>
              <a:t>ব্যবসা-বাণিজ্যে আইসিটি</a:t>
            </a:r>
          </a:p>
        </p:txBody>
      </p:sp>
    </p:spTree>
    <p:extLst>
      <p:ext uri="{BB962C8B-B14F-4D97-AF65-F5344CB8AC3E}">
        <p14:creationId xmlns="" xmlns:p14="http://schemas.microsoft.com/office/powerpoint/2010/main" val="39298754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93" y="296215"/>
            <a:ext cx="8860664" cy="4726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095" y="5357611"/>
            <a:ext cx="11178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</a:rPr>
              <a:t>ব্যবসার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একটি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গুরুত্বপূর্ণ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দিক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হলো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সঠিক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হিসাব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সংরক্ষণ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করা</a:t>
            </a:r>
            <a:r>
              <a:rPr lang="en-US" sz="2800" dirty="0">
                <a:solidFill>
                  <a:srgbClr val="FF0000"/>
                </a:solidFill>
              </a:rPr>
              <a:t>। </a:t>
            </a:r>
            <a:r>
              <a:rPr lang="en-US" sz="2800" dirty="0" err="1">
                <a:solidFill>
                  <a:srgbClr val="FF0000"/>
                </a:solidFill>
              </a:rPr>
              <a:t>ক্ষুদ্র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উদ্যোক্তারা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সাধারণ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স্প্রেডসিট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সফটওয়্যার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ব্যবহার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করেই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তাদের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ব্যবসার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হিসাব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সংরক্ষণ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করতে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পারেন</a:t>
            </a:r>
            <a:r>
              <a:rPr lang="en-US" sz="2800" dirty="0">
                <a:solidFill>
                  <a:srgbClr val="FF0000"/>
                </a:solidFill>
              </a:rPr>
              <a:t>।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1069" y="734095"/>
            <a:ext cx="677108" cy="38636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err="1"/>
              <a:t>স্প্রেডসিট</a:t>
            </a:r>
            <a:r>
              <a:rPr lang="en-US" sz="3200" dirty="0"/>
              <a:t> </a:t>
            </a:r>
            <a:r>
              <a:rPr lang="en-US" sz="3200" dirty="0" err="1"/>
              <a:t>সফটওয়্যার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873737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38E891-9309-4985-80B5-C09C754361FE}"/>
              </a:ext>
            </a:extLst>
          </p:cNvPr>
          <p:cNvSpPr txBox="1"/>
          <p:nvPr/>
        </p:nvSpPr>
        <p:spPr>
          <a:xfrm>
            <a:off x="3014133" y="790222"/>
            <a:ext cx="619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</a:rPr>
              <a:t>দলীয় কাজ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818074-9B87-47AE-987B-21BAE167CC1F}"/>
              </a:ext>
            </a:extLst>
          </p:cNvPr>
          <p:cNvSpPr txBox="1"/>
          <p:nvPr/>
        </p:nvSpPr>
        <p:spPr>
          <a:xfrm>
            <a:off x="1478844" y="5744612"/>
            <a:ext cx="9934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</a:rPr>
              <a:t>ব্যবসা –বাণিজ্যে কম্পিউটারের ভুমিকা লিখ ।</a:t>
            </a:r>
            <a:endParaRPr lang="en-GB" sz="3600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43D0C71-1C6A-46AB-AC84-D8F49A599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11" y="1535290"/>
            <a:ext cx="8139289" cy="3973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6434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45" y="382242"/>
            <a:ext cx="8482823" cy="4555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57" y="5252196"/>
            <a:ext cx="11465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</a:rPr>
              <a:t>বৈদেশিক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বাণিজ্য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সম্প্রসারণের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লক্ষ্যে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সরকার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বিভিন্ন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দপ্তরের</a:t>
            </a:r>
            <a:r>
              <a:rPr lang="en-US" sz="2800" dirty="0">
                <a:solidFill>
                  <a:srgbClr val="FF0000"/>
                </a:solidFill>
              </a:rPr>
              <a:t> / </a:t>
            </a:r>
            <a:r>
              <a:rPr lang="en-US" sz="2800" dirty="0" err="1">
                <a:solidFill>
                  <a:srgbClr val="FF0000"/>
                </a:solidFill>
              </a:rPr>
              <a:t>বিভাগের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বিভিন্ন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শাখায়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আইসিটির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যথাযথ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প্রয়োগ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করছে</a:t>
            </a:r>
            <a:r>
              <a:rPr lang="en-US" sz="2800" dirty="0">
                <a:solidFill>
                  <a:srgbClr val="FF0000"/>
                </a:solidFill>
              </a:rPr>
              <a:t>। </a:t>
            </a:r>
            <a:r>
              <a:rPr lang="en-US" sz="2800" dirty="0" err="1">
                <a:solidFill>
                  <a:srgbClr val="FF0000"/>
                </a:solidFill>
              </a:rPr>
              <a:t>যা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কিনা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দেশকে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আরও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এক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ধাপ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এগিয়ে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নিয়ে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যাবে</a:t>
            </a:r>
            <a:r>
              <a:rPr lang="en-US" sz="2800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656175" y="2325612"/>
            <a:ext cx="4471515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ব্যবসা-বাণিজ্যে আইসিটি</a:t>
            </a:r>
          </a:p>
        </p:txBody>
      </p:sp>
    </p:spTree>
    <p:extLst>
      <p:ext uri="{BB962C8B-B14F-4D97-AF65-F5344CB8AC3E}">
        <p14:creationId xmlns="" xmlns:p14="http://schemas.microsoft.com/office/powerpoint/2010/main" val="63539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20000"/>
              <a:lumOff val="80000"/>
            </a:schemeClr>
          </a:fgClr>
          <a:bgClr>
            <a:srgbClr val="FF99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747369" y="513764"/>
            <a:ext cx="7171550" cy="1284849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Half Frame 17"/>
          <p:cNvSpPr/>
          <p:nvPr/>
        </p:nvSpPr>
        <p:spPr>
          <a:xfrm>
            <a:off x="-11279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00392" y="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489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21" name="Half Frame 20"/>
          <p:cNvSpPr/>
          <p:nvPr/>
        </p:nvSpPr>
        <p:spPr>
          <a:xfrm rot="10800000">
            <a:off x="10587511" y="6172200"/>
            <a:ext cx="685800" cy="685800"/>
          </a:xfrm>
          <a:prstGeom prst="halfFrame">
            <a:avLst/>
          </a:prstGeom>
          <a:pattFill prst="pct5">
            <a:fgClr>
              <a:srgbClr val="EDFAD2"/>
            </a:fgClr>
            <a:bgClr>
              <a:srgbClr val="002060"/>
            </a:bgClr>
          </a:patt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NikoshBAN"/>
              <a:cs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7957" y="2672862"/>
            <a:ext cx="5471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ই-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7956" y="3547111"/>
            <a:ext cx="583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হিসাব-নিকাশের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6986" y="4365938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46985" y="4969651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স্প্রেডসিট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6985" y="5554426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2070" y="4893970"/>
            <a:ext cx="596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0361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9" grpId="0"/>
      <p:bldP spid="5" grpId="0" build="p"/>
      <p:bldP spid="14" grpId="0" build="p"/>
      <p:bldP spid="15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08" y="243354"/>
            <a:ext cx="3430275" cy="2693027"/>
          </a:xfrm>
          <a:prstGeom prst="rect">
            <a:avLst/>
          </a:prstGeom>
        </p:spPr>
      </p:pic>
      <p:sp>
        <p:nvSpPr>
          <p:cNvPr id="6" name="Regular Pentagon 5"/>
          <p:cNvSpPr/>
          <p:nvPr/>
        </p:nvSpPr>
        <p:spPr>
          <a:xfrm>
            <a:off x="1373270" y="243354"/>
            <a:ext cx="5911403" cy="2358178"/>
          </a:xfrm>
          <a:prstGeom prst="pen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091" y="3766663"/>
            <a:ext cx="11331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১</a:t>
            </a:r>
            <a:r>
              <a:rPr lang="bn-BD" sz="4000" dirty="0"/>
              <a:t>।</a:t>
            </a:r>
            <a:r>
              <a:rPr lang="en-US" sz="3600" dirty="0"/>
              <a:t>ব্যবসা-বাণিজ্যে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আইসিটির</a:t>
            </a:r>
            <a:r>
              <a:rPr lang="en-US" sz="3600" dirty="0"/>
              <a:t> </a:t>
            </a:r>
            <a:r>
              <a:rPr lang="bn-BD" sz="3200" dirty="0"/>
              <a:t>ভুমিকা নিরূপন কর ।(</a:t>
            </a:r>
            <a:r>
              <a:rPr lang="bn-BD" sz="2800" dirty="0"/>
              <a:t>লিখে আনবে )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572375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Flowchart: Punched Tape 2"/>
          <p:cNvSpPr/>
          <p:nvPr/>
        </p:nvSpPr>
        <p:spPr>
          <a:xfrm>
            <a:off x="901521" y="1236367"/>
            <a:ext cx="10006885" cy="418563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মনোযোগ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দিয়ে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ক্লাসটি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উপভোগ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করার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জন্য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ধন্যবাদ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2821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93705" y="309489"/>
            <a:ext cx="3559126" cy="9566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পরিচিতি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39618" y="2025748"/>
            <a:ext cx="0" cy="362946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84874" y="1477108"/>
            <a:ext cx="0" cy="471267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08431" y="1477108"/>
            <a:ext cx="0" cy="471267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  <a:effectLst>
            <a:reflection stA="47000" endPos="0" dist="8001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07127" y="4019960"/>
            <a:ext cx="47269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বিষয়</a:t>
            </a:r>
            <a:r>
              <a:rPr lang="en-US" sz="3200" dirty="0"/>
              <a:t> </a:t>
            </a:r>
            <a:r>
              <a:rPr lang="bn-BD" sz="3200" dirty="0"/>
              <a:t> </a:t>
            </a:r>
            <a:r>
              <a:rPr lang="en-US" sz="3200" dirty="0"/>
              <a:t>:</a:t>
            </a:r>
            <a:r>
              <a:rPr lang="bn-BD" sz="3200" dirty="0"/>
              <a:t> </a:t>
            </a:r>
            <a:r>
              <a:rPr lang="bn-BD" sz="2800" dirty="0"/>
              <a:t>আ</a:t>
            </a:r>
            <a:r>
              <a:rPr lang="en-US" sz="2800" b="1" dirty="0"/>
              <a:t>ই</a:t>
            </a:r>
            <a:r>
              <a:rPr lang="bn-BD" sz="2800" dirty="0"/>
              <a:t>সিটি</a:t>
            </a:r>
            <a:r>
              <a:rPr lang="bn-BD" sz="2800" b="1" dirty="0"/>
              <a:t> </a:t>
            </a:r>
            <a:endParaRPr lang="bn-BD" sz="2800" dirty="0"/>
          </a:p>
          <a:p>
            <a:r>
              <a:rPr lang="bn-BD" sz="3200" dirty="0"/>
              <a:t>শ্রেণী</a:t>
            </a:r>
            <a:r>
              <a:rPr lang="en-US" sz="3200" dirty="0"/>
              <a:t>	</a:t>
            </a:r>
            <a:r>
              <a:rPr lang="bn-BD" sz="3200" dirty="0"/>
              <a:t> </a:t>
            </a:r>
            <a:r>
              <a:rPr lang="en-US" sz="3200" dirty="0"/>
              <a:t>: </a:t>
            </a:r>
            <a:r>
              <a:rPr lang="bn-BD" sz="3200" dirty="0"/>
              <a:t> ৮ম </a:t>
            </a:r>
            <a:r>
              <a:rPr lang="en-US" sz="3200" dirty="0"/>
              <a:t>	</a:t>
            </a:r>
            <a:endParaRPr lang="bn-BD" sz="3200" dirty="0"/>
          </a:p>
          <a:p>
            <a:r>
              <a:rPr lang="bn-BD" sz="3200" dirty="0"/>
              <a:t>অধ্যায়</a:t>
            </a:r>
            <a:r>
              <a:rPr lang="en-US" sz="3200" dirty="0"/>
              <a:t> :</a:t>
            </a:r>
            <a:r>
              <a:rPr lang="bn-BD" sz="3200" dirty="0"/>
              <a:t> প্রথম </a:t>
            </a:r>
            <a:endParaRPr lang="en-US" sz="1200" dirty="0"/>
          </a:p>
          <a:p>
            <a:r>
              <a:rPr lang="bn-BD" sz="3200" dirty="0"/>
              <a:t>সময়</a:t>
            </a:r>
            <a:r>
              <a:rPr lang="en-US" sz="3200" dirty="0"/>
              <a:t>	: </a:t>
            </a:r>
            <a:r>
              <a:rPr lang="bn-BD" sz="3200" dirty="0"/>
              <a:t> ৪৫.০০ মিনিটি </a:t>
            </a:r>
            <a:endParaRPr lang="en-US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6" y="1138511"/>
            <a:ext cx="2532185" cy="244875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276813" y="639335"/>
            <a:ext cx="2248516" cy="209981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sp>
        <p:nvSpPr>
          <p:cNvPr id="14" name="Google Shape;460;p16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80715" y="3101395"/>
            <a:ext cx="4391025" cy="1716087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76200" indent="0" algn="ctr" fontAlgn="auto">
              <a:lnSpc>
                <a:spcPct val="100000"/>
              </a:lnSpc>
              <a:buFont typeface="Oxygen"/>
              <a:buNone/>
              <a:defRPr/>
            </a:pPr>
            <a:r>
              <a:rPr lang="en-US" sz="3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ফরহাদ আলী</a:t>
            </a:r>
          </a:p>
          <a:p>
            <a:pPr marL="76200" indent="0" algn="ctr" fontAlgn="auto">
              <a:lnSpc>
                <a:spcPct val="100000"/>
              </a:lnSpc>
              <a:buFont typeface="Oxygen"/>
              <a:buNone/>
              <a:defRPr/>
            </a:pPr>
            <a:r>
              <a:rPr lang="en-US" sz="3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  <a:p>
            <a:pPr marL="76200" indent="0" algn="ctr" fontAlgn="auto">
              <a:lnSpc>
                <a:spcPct val="100000"/>
              </a:lnSpc>
              <a:buFont typeface="Oxygen"/>
              <a:buNone/>
              <a:defRPr/>
            </a:pPr>
            <a:r>
              <a:rPr lang="en-US" sz="32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সুলতানপুর</a:t>
            </a:r>
            <a:r>
              <a:rPr lang="en-US" sz="3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আদর্শু</a:t>
            </a:r>
            <a:r>
              <a:rPr lang="en-US" sz="3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kern="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6200" indent="0" algn="ctr" fontAlgn="auto">
              <a:lnSpc>
                <a:spcPct val="100000"/>
              </a:lnSpc>
              <a:buFont typeface="Oxygen"/>
              <a:buNone/>
              <a:defRPr/>
            </a:pPr>
            <a:r>
              <a:rPr lang="en-US" sz="3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ভাঙ্গুড়া, পাবনা</a:t>
            </a:r>
            <a:endParaRPr lang="en-US" sz="3200" b="1" kern="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6200" indent="0" algn="ctr" fontAlgn="auto">
              <a:lnSpc>
                <a:spcPct val="100000"/>
              </a:lnSpc>
              <a:buFont typeface="Oxygen"/>
              <a:buNone/>
              <a:defRPr/>
            </a:pPr>
            <a:r>
              <a:rPr lang="en-US" sz="3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০১৭৩৩১১৩৯৮৮</a:t>
            </a:r>
            <a:endParaRPr lang="en-US" sz="3200" b="1" kern="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7983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167426" y="128786"/>
            <a:ext cx="11887200" cy="643944"/>
          </a:xfrm>
          <a:prstGeom prst="round2Same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ছবিগুলো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মনোযোগ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সহকারে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দেখো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এবং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বোঝার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চেষ্টা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করো</a:t>
            </a:r>
            <a:r>
              <a:rPr lang="en-US" sz="3200" b="1" dirty="0">
                <a:solidFill>
                  <a:srgbClr val="FF0000"/>
                </a:solidFill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3" y="911031"/>
            <a:ext cx="4032676" cy="2862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90" y="968947"/>
            <a:ext cx="3645905" cy="25985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33" y="3567450"/>
            <a:ext cx="4032676" cy="3039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21590" y="3931286"/>
            <a:ext cx="3645905" cy="26240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2835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72" y="3181082"/>
            <a:ext cx="959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		</a:t>
            </a:r>
            <a:r>
              <a:rPr lang="en-US" sz="3600" dirty="0" err="1">
                <a:solidFill>
                  <a:srgbClr val="FF0000"/>
                </a:solidFill>
              </a:rPr>
              <a:t>যোগাযোগ</a:t>
            </a:r>
            <a:r>
              <a:rPr lang="en-US" sz="3600" dirty="0">
                <a:solidFill>
                  <a:srgbClr val="FF0000"/>
                </a:solidFill>
              </a:rPr>
              <a:t> ও ব্যবসা-বাণিজ্যে আইসিটি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3137096" y="829994"/>
            <a:ext cx="4951829" cy="1885071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আজকের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পাঠ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9369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931454" y="553793"/>
            <a:ext cx="5009881" cy="12621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শিখনফল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546" y="2137894"/>
            <a:ext cx="6246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এ </a:t>
            </a:r>
            <a:r>
              <a:rPr lang="en-US" sz="3200" dirty="0" err="1">
                <a:solidFill>
                  <a:schemeClr val="accent2"/>
                </a:solidFill>
              </a:rPr>
              <a:t>পাঠ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 err="1">
                <a:solidFill>
                  <a:schemeClr val="accent2"/>
                </a:solidFill>
              </a:rPr>
              <a:t>শেষে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 err="1">
                <a:solidFill>
                  <a:schemeClr val="accent2"/>
                </a:solidFill>
              </a:rPr>
              <a:t>শিক্ষার্থীরা</a:t>
            </a:r>
            <a:r>
              <a:rPr lang="en-US" sz="3200" dirty="0">
                <a:solidFill>
                  <a:schemeClr val="accent2"/>
                </a:solidFill>
              </a:rPr>
              <a:t>……….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0763" y="3169371"/>
            <a:ext cx="9092488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১। </a:t>
            </a:r>
            <a:r>
              <a:rPr lang="en-US" sz="3200" dirty="0" err="1">
                <a:solidFill>
                  <a:srgbClr val="FF0000"/>
                </a:solidFill>
              </a:rPr>
              <a:t>যোগাযোগের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প্রকারভেদ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বলতে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পারবে</a:t>
            </a:r>
            <a:r>
              <a:rPr lang="en-US" sz="3200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0763" y="4076118"/>
            <a:ext cx="9723552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২। </a:t>
            </a:r>
            <a:r>
              <a:rPr lang="en-US" sz="3200" dirty="0" err="1">
                <a:solidFill>
                  <a:srgbClr val="00B0F0"/>
                </a:solidFill>
              </a:rPr>
              <a:t>যোগাযোগের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ধরণ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চিহ্নিত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করতে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 err="1">
                <a:solidFill>
                  <a:srgbClr val="00B0F0"/>
                </a:solidFill>
              </a:rPr>
              <a:t>পারবে</a:t>
            </a:r>
            <a:r>
              <a:rPr lang="en-US" sz="3200" dirty="0">
                <a:solidFill>
                  <a:srgbClr val="00B0F0"/>
                </a:solidFill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0763" y="4982865"/>
            <a:ext cx="105478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৩। ব্যবসা-বাণিজ্যে </a:t>
            </a:r>
            <a:r>
              <a:rPr lang="en-US" sz="3200" dirty="0" err="1">
                <a:solidFill>
                  <a:srgbClr val="FF0000"/>
                </a:solidFill>
              </a:rPr>
              <a:t>আইসিটির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ভুমিকা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বর্ণনা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করতে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পারবে</a:t>
            </a:r>
            <a:r>
              <a:rPr lang="en-US" sz="3200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3885973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408350" y="296213"/>
            <a:ext cx="6800044" cy="643944"/>
          </a:xfrm>
          <a:prstGeom prst="round2Same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ছবিগুলো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আবার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দেখো</a:t>
            </a:r>
            <a:r>
              <a:rPr lang="en-US" sz="4800" b="1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8" y="1529210"/>
            <a:ext cx="3305714" cy="3557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94" y="1529210"/>
            <a:ext cx="4302726" cy="3557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746" y="5609238"/>
            <a:ext cx="4089736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যোগাযোগ</a:t>
            </a:r>
            <a:r>
              <a:rPr lang="en-US" sz="3200" b="1" dirty="0">
                <a:solidFill>
                  <a:srgbClr val="C00000"/>
                </a:solidFill>
              </a:rPr>
              <a:t> (</a:t>
            </a:r>
            <a:r>
              <a:rPr lang="en-US" sz="3200" b="1" dirty="0" err="1">
                <a:solidFill>
                  <a:srgbClr val="C00000"/>
                </a:solidFill>
              </a:rPr>
              <a:t>একমুখী</a:t>
            </a:r>
            <a:r>
              <a:rPr lang="en-US" sz="3200" b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7195" y="5541076"/>
            <a:ext cx="4302726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</a:rPr>
              <a:t>যোগাযোগ</a:t>
            </a:r>
            <a:r>
              <a:rPr lang="en-US" sz="3200" b="1" dirty="0">
                <a:solidFill>
                  <a:schemeClr val="accent2"/>
                </a:solidFill>
              </a:rPr>
              <a:t> (</a:t>
            </a:r>
            <a:r>
              <a:rPr lang="en-US" sz="3200" b="1" dirty="0" err="1">
                <a:solidFill>
                  <a:schemeClr val="accent2"/>
                </a:solidFill>
              </a:rPr>
              <a:t>দ্বিমুখী</a:t>
            </a:r>
            <a:r>
              <a:rPr lang="en-US" sz="3200" b="1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472062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63" y="-6394"/>
            <a:ext cx="12247926" cy="68707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Regular Pentagon 4"/>
          <p:cNvSpPr/>
          <p:nvPr/>
        </p:nvSpPr>
        <p:spPr>
          <a:xfrm>
            <a:off x="2588654" y="270456"/>
            <a:ext cx="6078828" cy="131364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একক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কাজ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308" y="2616744"/>
            <a:ext cx="1070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১। </a:t>
            </a:r>
            <a:r>
              <a:rPr lang="en-US" sz="3200" dirty="0" err="1">
                <a:solidFill>
                  <a:srgbClr val="FF0000"/>
                </a:solidFill>
              </a:rPr>
              <a:t>যোগাযোগ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প্রকার</a:t>
            </a:r>
            <a:r>
              <a:rPr lang="en-US" sz="3200" dirty="0">
                <a:solidFill>
                  <a:srgbClr val="FF0000"/>
                </a:solidFill>
              </a:rPr>
              <a:t> ও </a:t>
            </a:r>
            <a:r>
              <a:rPr lang="en-US" sz="3200" dirty="0" err="1">
                <a:solidFill>
                  <a:srgbClr val="FF0000"/>
                </a:solidFill>
              </a:rPr>
              <a:t>কি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কি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759854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2" y="717459"/>
            <a:ext cx="2930769" cy="2335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81" y="739798"/>
            <a:ext cx="3877854" cy="231289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995229" y="1955416"/>
            <a:ext cx="2973120" cy="28135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6609" y="3868614"/>
            <a:ext cx="11915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	</a:t>
            </a:r>
            <a:r>
              <a:rPr lang="en-US" sz="3600" dirty="0" err="1">
                <a:solidFill>
                  <a:srgbClr val="FF0000"/>
                </a:solidFill>
              </a:rPr>
              <a:t>যোগাযোগ</a:t>
            </a:r>
            <a:r>
              <a:rPr lang="en-US" sz="3600" dirty="0">
                <a:solidFill>
                  <a:srgbClr val="FF0000"/>
                </a:solidFill>
              </a:rPr>
              <a:t> (</a:t>
            </a:r>
            <a:r>
              <a:rPr lang="en-US" sz="3600" dirty="0" err="1">
                <a:solidFill>
                  <a:srgbClr val="FF0000"/>
                </a:solidFill>
              </a:rPr>
              <a:t>একমুখী</a:t>
            </a:r>
            <a:r>
              <a:rPr lang="en-US" sz="3600" dirty="0">
                <a:solidFill>
                  <a:srgbClr val="FF0000"/>
                </a:solidFill>
              </a:rPr>
              <a:t>) : </a:t>
            </a:r>
            <a:r>
              <a:rPr lang="en-US" sz="3600" dirty="0" err="1">
                <a:solidFill>
                  <a:srgbClr val="FF0000"/>
                </a:solidFill>
              </a:rPr>
              <a:t>যখন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একজন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ব্যক্তি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বা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একটি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প্রতিষ্ঠান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অনেকের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সাথে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যোগাযোগ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করে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সে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পদ্ধতিটি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হলো</a:t>
            </a:r>
            <a:r>
              <a:rPr lang="en-US" sz="3600" dirty="0">
                <a:solidFill>
                  <a:srgbClr val="FF0000"/>
                </a:solidFill>
              </a:rPr>
              <a:t> “</a:t>
            </a:r>
            <a:r>
              <a:rPr lang="en-US" sz="3600" dirty="0" err="1">
                <a:solidFill>
                  <a:srgbClr val="FF0000"/>
                </a:solidFill>
              </a:rPr>
              <a:t>একমুখী</a:t>
            </a:r>
            <a:r>
              <a:rPr lang="en-US" sz="3600" dirty="0">
                <a:solidFill>
                  <a:srgbClr val="FF0000"/>
                </a:solidFill>
              </a:rPr>
              <a:t>”। </a:t>
            </a:r>
            <a:r>
              <a:rPr lang="en-US" sz="3600" dirty="0" err="1">
                <a:solidFill>
                  <a:srgbClr val="FF0000"/>
                </a:solidFill>
              </a:rPr>
              <a:t>ইংরেজিতে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যাকে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বলে</a:t>
            </a:r>
            <a:r>
              <a:rPr lang="en-US" sz="3600" dirty="0">
                <a:solidFill>
                  <a:srgbClr val="FF0000"/>
                </a:solidFill>
              </a:rPr>
              <a:t> “</a:t>
            </a:r>
            <a:r>
              <a:rPr lang="en-US" sz="3600" dirty="0" err="1">
                <a:solidFill>
                  <a:srgbClr val="FF0000"/>
                </a:solidFill>
              </a:rPr>
              <a:t>ব্রডকাস্ট</a:t>
            </a:r>
            <a:r>
              <a:rPr lang="en-US" sz="3600" dirty="0">
                <a:solidFill>
                  <a:srgbClr val="FF0000"/>
                </a:solidFill>
              </a:rPr>
              <a:t>”।</a:t>
            </a:r>
          </a:p>
        </p:txBody>
      </p:sp>
    </p:spTree>
    <p:extLst>
      <p:ext uri="{BB962C8B-B14F-4D97-AF65-F5344CB8AC3E}">
        <p14:creationId xmlns="" xmlns:p14="http://schemas.microsoft.com/office/powerpoint/2010/main" val="3633711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5" y="521554"/>
            <a:ext cx="4220307" cy="34596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5083" y="4469517"/>
            <a:ext cx="11816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prstClr val="black"/>
                </a:solidFill>
              </a:rPr>
              <a:t>	</a:t>
            </a:r>
            <a:r>
              <a:rPr lang="en-US" sz="3600" dirty="0" err="1">
                <a:solidFill>
                  <a:srgbClr val="FF0000"/>
                </a:solidFill>
              </a:rPr>
              <a:t>যোগাযোগ</a:t>
            </a:r>
            <a:r>
              <a:rPr lang="en-US" sz="3600" dirty="0">
                <a:solidFill>
                  <a:srgbClr val="FF0000"/>
                </a:solidFill>
              </a:rPr>
              <a:t> (</a:t>
            </a:r>
            <a:r>
              <a:rPr lang="en-US" sz="3600" dirty="0" err="1">
                <a:solidFill>
                  <a:srgbClr val="FF0000"/>
                </a:solidFill>
              </a:rPr>
              <a:t>দ্বিমুখী</a:t>
            </a:r>
            <a:r>
              <a:rPr lang="en-US" sz="3600" dirty="0">
                <a:solidFill>
                  <a:srgbClr val="FF0000"/>
                </a:solidFill>
              </a:rPr>
              <a:t>) : </a:t>
            </a:r>
            <a:r>
              <a:rPr lang="en-US" sz="3600" dirty="0" err="1">
                <a:solidFill>
                  <a:srgbClr val="FF0000"/>
                </a:solidFill>
              </a:rPr>
              <a:t>যোগাযোগের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একমুখী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ব্রডকাস্ট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পদ্ধতির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সম্পুরক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রূপটি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হচ্ছে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দ্বিমুখী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যোগাযোগ</a:t>
            </a:r>
            <a:r>
              <a:rPr lang="en-US" sz="3600" dirty="0">
                <a:solidFill>
                  <a:srgbClr val="FF0000"/>
                </a:solidFill>
              </a:rPr>
              <a:t>। </a:t>
            </a:r>
            <a:r>
              <a:rPr lang="en-US" sz="3600" dirty="0" err="1">
                <a:solidFill>
                  <a:srgbClr val="FF0000"/>
                </a:solidFill>
              </a:rPr>
              <a:t>যার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সবচেয়ে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ভাল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উদাহরণ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হচ্ছে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টেলিফোন</a:t>
            </a:r>
            <a:r>
              <a:rPr lang="en-US" sz="3600" dirty="0">
                <a:solidFill>
                  <a:srgbClr val="FF0000"/>
                </a:solidFill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99" y="422032"/>
            <a:ext cx="4572000" cy="35591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1158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307</Words>
  <Application>Microsoft Office PowerPoint</Application>
  <PresentationFormat>Custom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Adjacency</vt:lpstr>
      <vt:lpstr>Ion Boardroom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nova</cp:lastModifiedBy>
  <cp:revision>158</cp:revision>
  <dcterms:created xsi:type="dcterms:W3CDTF">2019-09-15T15:50:37Z</dcterms:created>
  <dcterms:modified xsi:type="dcterms:W3CDTF">2021-01-10T15:03:09Z</dcterms:modified>
</cp:coreProperties>
</file>