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60" r:id="rId6"/>
    <p:sldId id="279" r:id="rId7"/>
    <p:sldId id="280" r:id="rId8"/>
    <p:sldId id="281" r:id="rId9"/>
    <p:sldId id="282" r:id="rId10"/>
    <p:sldId id="283" r:id="rId11"/>
    <p:sldId id="261" r:id="rId12"/>
    <p:sldId id="262" r:id="rId13"/>
    <p:sldId id="263" r:id="rId14"/>
    <p:sldId id="264" r:id="rId15"/>
    <p:sldId id="265" r:id="rId16"/>
    <p:sldId id="266" r:id="rId17"/>
    <p:sldId id="267" r:id="rId18"/>
    <p:sldId id="277" r:id="rId19"/>
    <p:sldId id="278" r:id="rId20"/>
    <p:sldId id="271" r:id="rId21"/>
    <p:sldId id="272" r:id="rId22"/>
    <p:sldId id="273" r:id="rId23"/>
    <p:sldId id="274" r:id="rId24"/>
    <p:sldId id="275" r:id="rId25"/>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714" y="-120"/>
      </p:cViewPr>
      <p:guideLst>
        <p:guide orient="horz" pos="2592"/>
        <p:guide pos="4608"/>
      </p:guideLst>
    </p:cSldViewPr>
  </p:slideViewPr>
  <p:notesTextViewPr>
    <p:cViewPr>
      <p:scale>
        <a:sx n="1" d="1"/>
        <a:sy n="1" d="1"/>
      </p:scale>
      <p:origin x="0" y="0"/>
    </p:cViewPr>
  </p:notesTextViewPr>
  <p:sorterViewPr>
    <p:cViewPr>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1859759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73349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198509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3246486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8D8F8-2113-44AD-A2CC-632031C8DA7B}"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2707619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8D8F8-2113-44AD-A2CC-632031C8DA7B}"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3920798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8D8F8-2113-44AD-A2CC-632031C8DA7B}" type="datetimeFigureOut">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2346313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8D8F8-2113-44AD-A2CC-632031C8DA7B}" type="datetimeFigureOut">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28770462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76200" y="76200"/>
            <a:ext cx="14478000" cy="8077200"/>
          </a:xfrm>
          <a:prstGeom prst="frame">
            <a:avLst>
              <a:gd name="adj1" fmla="val 342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47504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8D8F8-2113-44AD-A2CC-632031C8DA7B}"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246288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8D8F8-2113-44AD-A2CC-632031C8DA7B}"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t>‹#›</a:t>
            </a:fld>
            <a:endParaRPr lang="en-US"/>
          </a:p>
        </p:txBody>
      </p:sp>
    </p:spTree>
    <p:extLst>
      <p:ext uri="{BB962C8B-B14F-4D97-AF65-F5344CB8AC3E}">
        <p14:creationId xmlns:p14="http://schemas.microsoft.com/office/powerpoint/2010/main" val="2882670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3F48D8F8-2113-44AD-A2CC-632031C8DA7B}" type="datetimeFigureOut">
              <a:rPr lang="en-US" smtClean="0"/>
              <a:t>1/10/2021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96CAE73B-AA89-4BA0-9B30-540D00456027}" type="slidenum">
              <a:rPr lang="en-US" smtClean="0"/>
              <a:t>‹#›</a:t>
            </a:fld>
            <a:endParaRPr lang="en-US"/>
          </a:p>
        </p:txBody>
      </p:sp>
    </p:spTree>
    <p:extLst>
      <p:ext uri="{BB962C8B-B14F-4D97-AF65-F5344CB8AC3E}">
        <p14:creationId xmlns:p14="http://schemas.microsoft.com/office/powerpoint/2010/main" val="62396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saifulcjm@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5782643"/>
            <a:ext cx="7167079" cy="1303957"/>
          </a:xfrm>
          <a:prstGeom prst="rect">
            <a:avLst/>
          </a:prstGeom>
          <a:blipFill>
            <a:blip r:embed="rId2"/>
            <a:tile tx="0" ty="0" sx="100000" sy="100000" flip="none" algn="tl"/>
          </a:blipFill>
          <a:ln w="19050">
            <a:solidFill>
              <a:srgbClr val="7030A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lIns="194065" tIns="97033" rIns="194065" bIns="97033" rtlCol="0">
            <a:spAutoFit/>
          </a:bodyPr>
          <a:lstStyle/>
          <a:p>
            <a:pPr algn="ctr"/>
            <a:r>
              <a:rPr lang="en-US" sz="7200" b="1" dirty="0">
                <a:ln w="900" cmpd="sng">
                  <a:solidFill>
                    <a:schemeClr val="accent1">
                      <a:satMod val="190000"/>
                      <a:alpha val="55000"/>
                    </a:schemeClr>
                  </a:solidFill>
                  <a:prstDash val="solid"/>
                </a:ln>
                <a:solidFill>
                  <a:srgbClr val="7030A0"/>
                </a:solidFill>
                <a:effectLst>
                  <a:glow rad="139700">
                    <a:schemeClr val="accent1">
                      <a:satMod val="175000"/>
                      <a:alpha val="40000"/>
                    </a:schemeClr>
                  </a:glow>
                  <a:innerShdw blurRad="101600" dist="76200" dir="5400000">
                    <a:schemeClr val="accent1">
                      <a:satMod val="190000"/>
                      <a:tint val="100000"/>
                      <a:alpha val="74000"/>
                    </a:schemeClr>
                  </a:innerShdw>
                </a:effectLst>
                <a:latin typeface="Algerian" pitchFamily="82" charset="0"/>
                <a:cs typeface="Times New Roman" pitchFamily="18" charset="0"/>
              </a:rPr>
              <a:t>Welcome </a:t>
            </a:r>
          </a:p>
        </p:txBody>
      </p:sp>
      <p:pic>
        <p:nvPicPr>
          <p:cNvPr id="10242" name="Picture 2" descr="C:\Users\Saiful\Downloads\knowledge-power-concept-wooded-table-dark-green-background-light-coming-above-97746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89308"/>
            <a:ext cx="6902375" cy="459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13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172200" y="1524000"/>
            <a:ext cx="6324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Monitor</a:t>
            </a:r>
          </a:p>
        </p:txBody>
      </p:sp>
      <p:sp>
        <p:nvSpPr>
          <p:cNvPr id="4" name="TextBox 3"/>
          <p:cNvSpPr txBox="1"/>
          <p:nvPr/>
        </p:nvSpPr>
        <p:spPr>
          <a:xfrm>
            <a:off x="6172200" y="2362200"/>
            <a:ext cx="63246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To </a:t>
            </a:r>
            <a:r>
              <a:rPr lang="en-US" sz="3200" b="1" dirty="0">
                <a:latin typeface="Times New Roman" pitchFamily="18" charset="0"/>
                <a:cs typeface="Times New Roman" pitchFamily="18" charset="0"/>
              </a:rPr>
              <a:t>observe and check the progress of someone or something.</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10210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Monitoring is very essential to make a  fruitful class. </a:t>
            </a:r>
          </a:p>
        </p:txBody>
      </p:sp>
      <p:sp>
        <p:nvSpPr>
          <p:cNvPr id="6" name="TextBox 5"/>
          <p:cNvSpPr txBox="1"/>
          <p:nvPr/>
        </p:nvSpPr>
        <p:spPr>
          <a:xfrm>
            <a:off x="22860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615625"/>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8" name="Picture 2" descr="C:\Users\Saiful\Downloads\133720552_891710888263863_490629875952784114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523314"/>
            <a:ext cx="5791201" cy="325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42460"/>
            <a:ext cx="6248400"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Listen the text </a:t>
            </a:r>
            <a:r>
              <a:rPr lang="en-US" sz="3200" b="1" dirty="0" smtClean="0">
                <a:solidFill>
                  <a:srgbClr val="7030A0"/>
                </a:solidFill>
                <a:latin typeface="Times New Roman" pitchFamily="18" charset="0"/>
                <a:cs typeface="Times New Roman" pitchFamily="18" charset="0"/>
              </a:rPr>
              <a:t>attentively</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5" name="TextBox 4"/>
          <p:cNvSpPr txBox="1"/>
          <p:nvPr/>
        </p:nvSpPr>
        <p:spPr>
          <a:xfrm>
            <a:off x="8686799" y="442460"/>
            <a:ext cx="5562601" cy="624340"/>
          </a:xfrm>
          <a:prstGeom prst="rect">
            <a:avLst/>
          </a:prstGeom>
          <a:ln/>
        </p:spPr>
        <p:style>
          <a:lnRef idx="2">
            <a:schemeClr val="accent6"/>
          </a:lnRef>
          <a:fillRef idx="1">
            <a:schemeClr val="lt1"/>
          </a:fillRef>
          <a:effectRef idx="0">
            <a:schemeClr val="accent6"/>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Teacher’s Model reading</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8" name="TextBox 7"/>
          <p:cNvSpPr txBox="1"/>
          <p:nvPr/>
        </p:nvSpPr>
        <p:spPr>
          <a:xfrm>
            <a:off x="1066800" y="3185184"/>
            <a:ext cx="12573000" cy="3825216"/>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To be good citizen, you have to prepare yourself to do good work in society. Well , then how can  you prepare yourself </a:t>
            </a:r>
            <a:r>
              <a:rPr lang="en-US" sz="3200" dirty="0" smtClean="0">
                <a:latin typeface="Times New Roman" pitchFamily="18" charset="0"/>
                <a:cs typeface="Times New Roman" pitchFamily="18" charset="0"/>
              </a:rPr>
              <a:t>?</a:t>
            </a:r>
          </a:p>
          <a:p>
            <a:pPr algn="just">
              <a:lnSpc>
                <a:spcPct val="150000"/>
              </a:lnSpc>
            </a:pPr>
            <a:r>
              <a:rPr lang="en-US" sz="3200" dirty="0">
                <a:latin typeface="Times New Roman" pitchFamily="18" charset="0"/>
                <a:cs typeface="Times New Roman" pitchFamily="18" charset="0"/>
              </a:rPr>
              <a:t>First, you need knowledge. Today’s society is knowledge- based. Without having knowledge of modern sciences, technologies including ICT and other necessary subjects, you will have difficulty living a good life. </a:t>
            </a:r>
            <a:endParaRPr lang="en-US" sz="3200" dirty="0"/>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512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3000"/>
                                        <p:tgtEl>
                                          <p:spTgt spid="8">
                                            <p:bg/>
                                          </p:spTgt>
                                        </p:tgtEl>
                                      </p:cBhvr>
                                    </p:animEffect>
                                    <p:anim calcmode="lin" valueType="num">
                                      <p:cBhvr>
                                        <p:cTn id="8" dur="3000" fill="hold"/>
                                        <p:tgtEl>
                                          <p:spTgt spid="8">
                                            <p:bg/>
                                          </p:spTgt>
                                        </p:tgtEl>
                                        <p:attrNameLst>
                                          <p:attrName>ppt_x</p:attrName>
                                        </p:attrNameLst>
                                      </p:cBhvr>
                                      <p:tavLst>
                                        <p:tav tm="0">
                                          <p:val>
                                            <p:strVal val="#ppt_x"/>
                                          </p:val>
                                        </p:tav>
                                        <p:tav tm="100000">
                                          <p:val>
                                            <p:strVal val="#ppt_x"/>
                                          </p:val>
                                        </p:tav>
                                      </p:tavLst>
                                    </p:anim>
                                    <p:anim calcmode="lin" valueType="num">
                                      <p:cBhvr>
                                        <p:cTn id="9" dur="3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3000"/>
                                        <p:tgtEl>
                                          <p:spTgt spid="8">
                                            <p:txEl>
                                              <p:pRg st="0" end="0"/>
                                            </p:txEl>
                                          </p:spTgt>
                                        </p:tgtEl>
                                      </p:cBhvr>
                                    </p:animEffect>
                                    <p:anim calcmode="lin" valueType="num">
                                      <p:cBhvr>
                                        <p:cTn id="15"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iterate type="wd">
                                    <p:tmPct val="10000"/>
                                  </p:iterate>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3000"/>
                                        <p:tgtEl>
                                          <p:spTgt spid="8">
                                            <p:txEl>
                                              <p:pRg st="1" end="1"/>
                                            </p:txEl>
                                          </p:spTgt>
                                        </p:tgtEl>
                                      </p:cBhvr>
                                    </p:animEffect>
                                    <p:anim calcmode="lin" valueType="num">
                                      <p:cBhvr>
                                        <p:cTn id="22"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3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057" y="1128260"/>
            <a:ext cx="12387943" cy="624340"/>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just"/>
            <a:r>
              <a:rPr lang="en-US" sz="3200" dirty="0">
                <a:solidFill>
                  <a:srgbClr val="7030A0"/>
                </a:solidFill>
                <a:latin typeface="Times New Roman" pitchFamily="18" charset="0"/>
                <a:cs typeface="Times New Roman" pitchFamily="18" charset="0"/>
              </a:rPr>
              <a:t>The other areas you, as a good citizen, should have knowledge about </a:t>
            </a:r>
            <a:r>
              <a:rPr lang="en-US" sz="3200" dirty="0" smtClean="0">
                <a:solidFill>
                  <a:srgbClr val="7030A0"/>
                </a:solidFill>
                <a:latin typeface="Times New Roman" pitchFamily="18" charset="0"/>
                <a:cs typeface="Times New Roman" pitchFamily="18" charset="0"/>
              </a:rPr>
              <a:t>are :</a:t>
            </a:r>
            <a:endParaRPr lang="en-US" sz="3200" dirty="0">
              <a:solidFill>
                <a:srgbClr val="7030A0"/>
              </a:solidFill>
              <a:latin typeface="Times New Roman" pitchFamily="18" charset="0"/>
              <a:cs typeface="Times New Roman" pitchFamily="18" charset="0"/>
            </a:endParaRPr>
          </a:p>
        </p:txBody>
      </p:sp>
      <p:sp>
        <p:nvSpPr>
          <p:cNvPr id="4" name="TextBox 3"/>
          <p:cNvSpPr txBox="1"/>
          <p:nvPr/>
        </p:nvSpPr>
        <p:spPr>
          <a:xfrm>
            <a:off x="1295400" y="2362200"/>
            <a:ext cx="12387943" cy="447539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country, its constitution, geography and people </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state, its executive and legislative powers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judicial system</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government and its structures and functions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history, cultures, traditions, literature, moral values and religions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socio- economic activities and educational system</a:t>
            </a:r>
          </a:p>
        </p:txBody>
      </p:sp>
    </p:spTree>
    <p:extLst>
      <p:ext uri="{BB962C8B-B14F-4D97-AF65-F5344CB8AC3E}">
        <p14:creationId xmlns:p14="http://schemas.microsoft.com/office/powerpoint/2010/main" val="40227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3000"/>
                                        <p:tgtEl>
                                          <p:spTgt spid="4">
                                            <p:txEl>
                                              <p:pRg st="0" end="0"/>
                                            </p:txEl>
                                          </p:spTgt>
                                        </p:tgtEl>
                                      </p:cBhvr>
                                    </p:animEffect>
                                    <p:anim calcmode="lin" valueType="num">
                                      <p:cBhvr>
                                        <p:cTn id="1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iterate type="wd">
                                    <p:tmPct val="10000"/>
                                  </p:iterate>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3000"/>
                                        <p:tgtEl>
                                          <p:spTgt spid="4">
                                            <p:txEl>
                                              <p:pRg st="1" end="1"/>
                                            </p:txEl>
                                          </p:spTgt>
                                        </p:tgtEl>
                                      </p:cBhvr>
                                    </p:animEffect>
                                    <p:anim calcmode="lin" valueType="num">
                                      <p:cBhvr>
                                        <p:cTn id="22"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iterate type="wd">
                                    <p:tmPct val="10000"/>
                                  </p:iterate>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3000"/>
                                        <p:tgtEl>
                                          <p:spTgt spid="4">
                                            <p:txEl>
                                              <p:pRg st="2" end="2"/>
                                            </p:txEl>
                                          </p:spTgt>
                                        </p:tgtEl>
                                      </p:cBhvr>
                                    </p:animEffect>
                                    <p:anim calcmode="lin" valueType="num">
                                      <p:cBhvr>
                                        <p:cTn id="29"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iterate type="wd">
                                    <p:tmPct val="10000"/>
                                  </p:iterate>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3000"/>
                                        <p:tgtEl>
                                          <p:spTgt spid="4">
                                            <p:txEl>
                                              <p:pRg st="3" end="3"/>
                                            </p:txEl>
                                          </p:spTgt>
                                        </p:tgtEl>
                                      </p:cBhvr>
                                    </p:animEffect>
                                    <p:anim calcmode="lin" valueType="num">
                                      <p:cBhvr>
                                        <p:cTn id="36"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iterate type="wd">
                                    <p:tmPct val="10000"/>
                                  </p:iterate>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3000"/>
                                        <p:tgtEl>
                                          <p:spTgt spid="4">
                                            <p:txEl>
                                              <p:pRg st="4" end="4"/>
                                            </p:txEl>
                                          </p:spTgt>
                                        </p:tgtEl>
                                      </p:cBhvr>
                                    </p:animEffect>
                                    <p:anim calcmode="lin" valueType="num">
                                      <p:cBhvr>
                                        <p:cTn id="43"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3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
                                  </p:stCondLst>
                                  <p:iterate type="wd">
                                    <p:tmPct val="10000"/>
                                  </p:iterate>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3000"/>
                                        <p:tgtEl>
                                          <p:spTgt spid="4">
                                            <p:txEl>
                                              <p:pRg st="5" end="5"/>
                                            </p:txEl>
                                          </p:spTgt>
                                        </p:tgtEl>
                                      </p:cBhvr>
                                    </p:animEffect>
                                    <p:anim calcmode="lin" valueType="num">
                                      <p:cBhvr>
                                        <p:cTn id="50"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3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524000"/>
            <a:ext cx="12192000" cy="152073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lnSpc>
                <a:spcPct val="150000"/>
              </a:lnSpc>
            </a:pPr>
            <a:r>
              <a:rPr lang="en-US" sz="3200" dirty="0">
                <a:solidFill>
                  <a:srgbClr val="7030A0"/>
                </a:solidFill>
                <a:latin typeface="Times New Roman" pitchFamily="18" charset="0"/>
                <a:cs typeface="Times New Roman" pitchFamily="18" charset="0"/>
              </a:rPr>
              <a:t>Second, you need skills to do things. Knowledge is not enough. You must be able to apply your  knowledge to do things practically.</a:t>
            </a:r>
          </a:p>
        </p:txBody>
      </p:sp>
      <p:sp>
        <p:nvSpPr>
          <p:cNvPr id="4" name="TextBox 3"/>
          <p:cNvSpPr txBox="1"/>
          <p:nvPr/>
        </p:nvSpPr>
        <p:spPr>
          <a:xfrm>
            <a:off x="1295400" y="3733800"/>
            <a:ext cx="12268200" cy="308655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lnSpc>
                <a:spcPct val="150000"/>
              </a:lnSpc>
            </a:pPr>
            <a:r>
              <a:rPr lang="en-US" sz="3200" dirty="0">
                <a:latin typeface="Times New Roman" pitchFamily="18" charset="0"/>
                <a:cs typeface="Times New Roman" pitchFamily="18" charset="0"/>
              </a:rPr>
              <a:t>Finally, knowing and doing things will bring about a change in your </a:t>
            </a:r>
            <a:r>
              <a:rPr lang="en-US" sz="3200" dirty="0" err="1">
                <a:latin typeface="Times New Roman" pitchFamily="18" charset="0"/>
                <a:cs typeface="Times New Roman" pitchFamily="18" charset="0"/>
              </a:rPr>
              <a:t>behaviour</a:t>
            </a:r>
            <a:r>
              <a:rPr lang="en-US" sz="3200" dirty="0">
                <a:latin typeface="Times New Roman" pitchFamily="18" charset="0"/>
                <a:cs typeface="Times New Roman" pitchFamily="18" charset="0"/>
              </a:rPr>
              <a:t> towards others. This </a:t>
            </a:r>
            <a:r>
              <a:rPr lang="en-US" sz="3200" dirty="0" err="1" smtClean="0">
                <a:latin typeface="Times New Roman" pitchFamily="18" charset="0"/>
                <a:cs typeface="Times New Roman" pitchFamily="18" charset="0"/>
              </a:rPr>
              <a:t>behavioural</a:t>
            </a:r>
            <a:r>
              <a:rPr lang="en-US" sz="3200" dirty="0" smtClean="0">
                <a:latin typeface="Times New Roman" pitchFamily="18" charset="0"/>
                <a:cs typeface="Times New Roman" pitchFamily="18" charset="0"/>
              </a:rPr>
              <a:t> change </a:t>
            </a:r>
            <a:r>
              <a:rPr lang="en-US" sz="3200" dirty="0">
                <a:latin typeface="Times New Roman" pitchFamily="18" charset="0"/>
                <a:cs typeface="Times New Roman" pitchFamily="18" charset="0"/>
              </a:rPr>
              <a:t>will show your attitudes towards others, that is , it will show how you  think and feel about a person or </a:t>
            </a:r>
            <a:r>
              <a:rPr lang="en-US" sz="3200" dirty="0" smtClean="0">
                <a:latin typeface="Times New Roman" pitchFamily="18" charset="0"/>
                <a:cs typeface="Times New Roman" pitchFamily="18" charset="0"/>
              </a:rPr>
              <a:t>thing.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841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0"/>
                                        <p:tgtEl>
                                          <p:spTgt spid="4">
                                            <p:txEl>
                                              <p:pRg st="0" end="0"/>
                                            </p:txEl>
                                          </p:spTgt>
                                        </p:tgtEl>
                                      </p:cBhvr>
                                    </p:animEffect>
                                    <p:anim calcmode="lin" valueType="num">
                                      <p:cBhvr>
                                        <p:cTn id="14"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964805"/>
            <a:ext cx="13639800" cy="35789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Let’s take an example, Suppose you, as a student, need to know about ‘group work’ in the  classroom. So you ask yourself or your teacher or anyone else, “What is group work?” Or you may find about it in a book. In this way you may know or you may have the knowledge about group work. To do group work, the class has to be divided into groups. Each group is to do some tasks given by the teacher or in the textbook. The group members will discuss and share ideas and points, and finally, one member will write the </a:t>
            </a:r>
            <a:r>
              <a:rPr lang="en-US" sz="3200" dirty="0" smtClean="0">
                <a:latin typeface="Times New Roman" pitchFamily="18" charset="0"/>
                <a:cs typeface="Times New Roman" pitchFamily="18" charset="0"/>
              </a:rPr>
              <a:t>answers.</a:t>
            </a:r>
            <a:endParaRPr lang="en-US" sz="3200" dirty="0">
              <a:latin typeface="Times New Roman" pitchFamily="18" charset="0"/>
              <a:cs typeface="Times New Roman" pitchFamily="18" charset="0"/>
            </a:endParaRPr>
          </a:p>
        </p:txBody>
      </p:sp>
      <p:pic>
        <p:nvPicPr>
          <p:cNvPr id="7171" name="Picture 3" descr="C:\Users\Saiful\Downloads\137656295_229225925490745_590170445935202787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3400"/>
            <a:ext cx="581671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0"/>
                                        <p:tgtEl>
                                          <p:spTgt spid="3">
                                            <p:bg/>
                                          </p:spTgt>
                                        </p:tgtEl>
                                      </p:cBhvr>
                                    </p:animEffect>
                                    <p:anim calcmode="lin" valueType="num">
                                      <p:cBhvr>
                                        <p:cTn id="8" dur="3000" fill="hold"/>
                                        <p:tgtEl>
                                          <p:spTgt spid="3">
                                            <p:bg/>
                                          </p:spTgt>
                                        </p:tgtEl>
                                        <p:attrNameLst>
                                          <p:attrName>ppt_x</p:attrName>
                                        </p:attrNameLst>
                                      </p:cBhvr>
                                      <p:tavLst>
                                        <p:tav tm="0">
                                          <p:val>
                                            <p:strVal val="#ppt_x"/>
                                          </p:val>
                                        </p:tav>
                                        <p:tav tm="100000">
                                          <p:val>
                                            <p:strVal val="#ppt_x"/>
                                          </p:val>
                                        </p:tav>
                                      </p:tavLst>
                                    </p:anim>
                                    <p:anim calcmode="lin" valueType="num">
                                      <p:cBhvr>
                                        <p:cTn id="9" dur="3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949" y="762000"/>
            <a:ext cx="13398649" cy="111678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Lastly, through regular group work it is expected that there will be noticeable changes in your </a:t>
            </a:r>
            <a:r>
              <a:rPr lang="en-US" sz="3200" dirty="0" err="1" smtClean="0">
                <a:latin typeface="Times New Roman" pitchFamily="18" charset="0"/>
                <a:cs typeface="Times New Roman" pitchFamily="18" charset="0"/>
              </a:rPr>
              <a:t>behaviour</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Possible changes </a:t>
            </a:r>
            <a:r>
              <a:rPr lang="en-US" sz="3200" dirty="0" smtClean="0">
                <a:latin typeface="Times New Roman" pitchFamily="18" charset="0"/>
                <a:cs typeface="Times New Roman" pitchFamily="18" charset="0"/>
              </a:rPr>
              <a:t>are :</a:t>
            </a:r>
            <a:endParaRPr lang="en-US" sz="3200" dirty="0">
              <a:latin typeface="Times New Roman" pitchFamily="18" charset="0"/>
              <a:cs typeface="Times New Roman" pitchFamily="18" charset="0"/>
            </a:endParaRPr>
          </a:p>
        </p:txBody>
      </p:sp>
      <p:sp>
        <p:nvSpPr>
          <p:cNvPr id="4" name="TextBox 3"/>
          <p:cNvSpPr txBox="1"/>
          <p:nvPr/>
        </p:nvSpPr>
        <p:spPr>
          <a:xfrm>
            <a:off x="545950" y="2362200"/>
            <a:ext cx="13398649" cy="373673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develop the skill of speaking freely in English with your classmates and teacher.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Your shyness will gradually disappear.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develop the attitude of helping and cooperating with each other.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learn to behave in a democratic  way.</a:t>
            </a:r>
          </a:p>
        </p:txBody>
      </p:sp>
      <p:sp>
        <p:nvSpPr>
          <p:cNvPr id="5" name="TextBox 4"/>
          <p:cNvSpPr txBox="1"/>
          <p:nvPr/>
        </p:nvSpPr>
        <p:spPr>
          <a:xfrm>
            <a:off x="545950" y="6400800"/>
            <a:ext cx="13398648" cy="111678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Most importantly, these </a:t>
            </a:r>
            <a:r>
              <a:rPr lang="en-US" sz="3200" dirty="0" err="1">
                <a:latin typeface="Times New Roman" pitchFamily="18" charset="0"/>
                <a:cs typeface="Times New Roman" pitchFamily="18" charset="0"/>
              </a:rPr>
              <a:t>behavioural</a:t>
            </a:r>
            <a:r>
              <a:rPr lang="en-US" sz="3200" dirty="0">
                <a:latin typeface="Times New Roman" pitchFamily="18" charset="0"/>
                <a:cs typeface="Times New Roman" pitchFamily="18" charset="0"/>
              </a:rPr>
              <a:t> changes taking  place in you inside the classroom will be carried over outside the classroom in real- life situations. </a:t>
            </a:r>
          </a:p>
        </p:txBody>
      </p:sp>
    </p:spTree>
    <p:extLst>
      <p:ext uri="{BB962C8B-B14F-4D97-AF65-F5344CB8AC3E}">
        <p14:creationId xmlns:p14="http://schemas.microsoft.com/office/powerpoint/2010/main" val="3005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0"/>
                                        <p:tgtEl>
                                          <p:spTgt spid="4">
                                            <p:txEl>
                                              <p:pRg st="0" end="0"/>
                                            </p:txEl>
                                          </p:spTgt>
                                        </p:tgtEl>
                                      </p:cBhvr>
                                    </p:animEffect>
                                    <p:anim calcmode="lin" valueType="num">
                                      <p:cBhvr>
                                        <p:cTn id="14"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1500"/>
                            </p:stCondLst>
                            <p:childTnLst>
                              <p:par>
                                <p:cTn id="17" presetID="42" presetClass="entr" presetSubtype="0" fill="hold" grpId="0" nodeType="afterEffect">
                                  <p:stCondLst>
                                    <p:cond delay="500"/>
                                  </p:stCondLst>
                                  <p:iterate type="wd">
                                    <p:tmPct val="10000"/>
                                  </p:iterate>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3000"/>
                                        <p:tgtEl>
                                          <p:spTgt spid="4">
                                            <p:txEl>
                                              <p:pRg st="1" end="1"/>
                                            </p:txEl>
                                          </p:spTgt>
                                        </p:tgtEl>
                                      </p:cBhvr>
                                    </p:animEffect>
                                    <p:anim calcmode="lin" valueType="num">
                                      <p:cBhvr>
                                        <p:cTn id="20"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0"/>
                            </p:stCondLst>
                            <p:childTnLst>
                              <p:par>
                                <p:cTn id="23" presetID="42" presetClass="entr" presetSubtype="0" fill="hold" grpId="0" nodeType="afterEffect">
                                  <p:stCondLst>
                                    <p:cond delay="500"/>
                                  </p:stCondLst>
                                  <p:iterate type="wd">
                                    <p:tmPct val="10000"/>
                                  </p:iterate>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3000"/>
                                        <p:tgtEl>
                                          <p:spTgt spid="4">
                                            <p:txEl>
                                              <p:pRg st="2" end="2"/>
                                            </p:txEl>
                                          </p:spTgt>
                                        </p:tgtEl>
                                      </p:cBhvr>
                                    </p:animEffect>
                                    <p:anim calcmode="lin" valueType="num">
                                      <p:cBhvr>
                                        <p:cTn id="26"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3600"/>
                            </p:stCondLst>
                            <p:childTnLst>
                              <p:par>
                                <p:cTn id="29" presetID="42" presetClass="entr" presetSubtype="0" fill="hold" grpId="0" nodeType="afterEffect">
                                  <p:stCondLst>
                                    <p:cond delay="500"/>
                                  </p:stCondLst>
                                  <p:iterate type="wd">
                                    <p:tmPct val="10000"/>
                                  </p:iterate>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3000"/>
                                        <p:tgtEl>
                                          <p:spTgt spid="4">
                                            <p:txEl>
                                              <p:pRg st="3" end="3"/>
                                            </p:txEl>
                                          </p:spTgt>
                                        </p:tgtEl>
                                      </p:cBhvr>
                                    </p:animEffect>
                                    <p:anim calcmode="lin" valueType="num">
                                      <p:cBhvr>
                                        <p:cTn id="3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9800"/>
                            </p:stCondLst>
                            <p:childTnLst>
                              <p:par>
                                <p:cTn id="35" presetID="42" presetClass="entr" presetSubtype="0" fill="hold" grpId="0" nodeType="afterEffect">
                                  <p:stCondLst>
                                    <p:cond delay="50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3000"/>
                                        <p:tgtEl>
                                          <p:spTgt spid="5">
                                            <p:bg/>
                                          </p:spTgt>
                                        </p:tgtEl>
                                      </p:cBhvr>
                                    </p:animEffect>
                                    <p:anim calcmode="lin" valueType="num">
                                      <p:cBhvr>
                                        <p:cTn id="38" dur="3000" fill="hold"/>
                                        <p:tgtEl>
                                          <p:spTgt spid="5">
                                            <p:bg/>
                                          </p:spTgt>
                                        </p:tgtEl>
                                        <p:attrNameLst>
                                          <p:attrName>ppt_x</p:attrName>
                                        </p:attrNameLst>
                                      </p:cBhvr>
                                      <p:tavLst>
                                        <p:tav tm="0">
                                          <p:val>
                                            <p:strVal val="#ppt_x"/>
                                          </p:val>
                                        </p:tav>
                                        <p:tav tm="100000">
                                          <p:val>
                                            <p:strVal val="#ppt_x"/>
                                          </p:val>
                                        </p:tav>
                                      </p:tavLst>
                                    </p:anim>
                                    <p:anim calcmode="lin" valueType="num">
                                      <p:cBhvr>
                                        <p:cTn id="39" dur="3000" fill="hold"/>
                                        <p:tgtEl>
                                          <p:spTgt spid="5">
                                            <p:bg/>
                                          </p:spTgt>
                                        </p:tgtEl>
                                        <p:attrNameLst>
                                          <p:attrName>ppt_y</p:attrName>
                                        </p:attrNameLst>
                                      </p:cBhvr>
                                      <p:tavLst>
                                        <p:tav tm="0">
                                          <p:val>
                                            <p:strVal val="#ppt_y+.1"/>
                                          </p:val>
                                        </p:tav>
                                        <p:tav tm="100000">
                                          <p:val>
                                            <p:strVal val="#ppt_y"/>
                                          </p:val>
                                        </p:tav>
                                      </p:tavLst>
                                    </p:anim>
                                  </p:childTnLst>
                                </p:cTn>
                              </p:par>
                            </p:childTnLst>
                          </p:cTn>
                        </p:par>
                        <p:par>
                          <p:cTn id="40" fill="hold">
                            <p:stCondLst>
                              <p:cond delay="33300"/>
                            </p:stCondLst>
                            <p:childTnLst>
                              <p:par>
                                <p:cTn id="41" presetID="42" presetClass="entr" presetSubtype="0" fill="hold" grpId="0" nodeType="afterEffect">
                                  <p:stCondLst>
                                    <p:cond delay="500"/>
                                  </p:stCondLst>
                                  <p:iterate type="wd">
                                    <p:tmPct val="10000"/>
                                  </p:iterate>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3000"/>
                                        <p:tgtEl>
                                          <p:spTgt spid="5">
                                            <p:txEl>
                                              <p:pRg st="0" end="0"/>
                                            </p:txEl>
                                          </p:spTgt>
                                        </p:tgtEl>
                                      </p:cBhvr>
                                    </p:animEffect>
                                    <p:anim calcmode="lin" valueType="num">
                                      <p:cBhvr>
                                        <p:cTn id="44"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8643" y="6781800"/>
            <a:ext cx="10326758"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“B” and start silent reading</a:t>
            </a:r>
            <a:r>
              <a:rPr lang="en-US" sz="3600" b="1" dirty="0">
                <a:solidFill>
                  <a:schemeClr val="tx1"/>
                </a:solidFill>
                <a:latin typeface="Times New Roman" pitchFamily="18" charset="0"/>
                <a:cs typeface="Times New Roman" pitchFamily="18" charset="0"/>
              </a:rPr>
              <a:t>.</a:t>
            </a:r>
          </a:p>
        </p:txBody>
      </p:sp>
      <p:sp>
        <p:nvSpPr>
          <p:cNvPr id="4" name="TextBox 3"/>
          <p:cNvSpPr txBox="1"/>
          <p:nvPr/>
        </p:nvSpPr>
        <p:spPr>
          <a:xfrm>
            <a:off x="2398643" y="685800"/>
            <a:ext cx="10208649" cy="646331"/>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Student’s Model reading</a:t>
            </a:r>
            <a:r>
              <a:rPr lang="en-US" sz="3600" b="1" dirty="0">
                <a:latin typeface="Times New Roman" pitchFamily="18" charset="0"/>
                <a:cs typeface="Times New Roman" pitchFamily="18" charset="0"/>
              </a:rPr>
              <a:t>.</a:t>
            </a:r>
          </a:p>
        </p:txBody>
      </p:sp>
      <p:pic>
        <p:nvPicPr>
          <p:cNvPr id="8195" name="Picture 3" descr="C:\Users\Saiful\Downloads\137302835_922095278325469_1632520035292775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8514093" cy="479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952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850380" y="2409111"/>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ask questions </a:t>
            </a:r>
          </a:p>
        </p:txBody>
      </p:sp>
      <p:sp>
        <p:nvSpPr>
          <p:cNvPr id="4" name="TextBox 3"/>
          <p:cNvSpPr txBox="1"/>
          <p:nvPr/>
        </p:nvSpPr>
        <p:spPr>
          <a:xfrm>
            <a:off x="6850380" y="3199220"/>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                reads </a:t>
            </a:r>
            <a:r>
              <a:rPr lang="en-US" sz="3200" b="1" dirty="0">
                <a:solidFill>
                  <a:srgbClr val="7030A0"/>
                </a:solidFill>
                <a:latin typeface="Times New Roman" panose="02020603050405020304" pitchFamily="18" charset="0"/>
                <a:cs typeface="Times New Roman" panose="02020603050405020304" pitchFamily="18" charset="0"/>
              </a:rPr>
              <a:t>books</a:t>
            </a:r>
          </a:p>
        </p:txBody>
      </p:sp>
      <p:sp>
        <p:nvSpPr>
          <p:cNvPr id="5" name="TextBox 4"/>
          <p:cNvSpPr txBox="1"/>
          <p:nvPr/>
        </p:nvSpPr>
        <p:spPr>
          <a:xfrm>
            <a:off x="1371600" y="23622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do good job</a:t>
            </a:r>
          </a:p>
        </p:txBody>
      </p:sp>
      <p:sp>
        <p:nvSpPr>
          <p:cNvPr id="6" name="TextBox 5"/>
          <p:cNvSpPr txBox="1"/>
          <p:nvPr/>
        </p:nvSpPr>
        <p:spPr>
          <a:xfrm>
            <a:off x="1371600" y="3247311"/>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know </a:t>
            </a:r>
            <a:r>
              <a:rPr lang="en-US" sz="3200" b="1" dirty="0" smtClean="0">
                <a:solidFill>
                  <a:srgbClr val="7030A0"/>
                </a:solidFill>
                <a:latin typeface="Times New Roman" panose="02020603050405020304" pitchFamily="18" charset="0"/>
                <a:cs typeface="Times New Roman" panose="02020603050405020304" pitchFamily="18" charset="0"/>
              </a:rPr>
              <a:t>something</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2000" y="4267200"/>
            <a:ext cx="11734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2.</a:t>
            </a:r>
            <a:r>
              <a:rPr lang="en-US" sz="3200" b="1" dirty="0">
                <a:latin typeface="Times New Roman" panose="02020603050405020304" pitchFamily="18" charset="0"/>
                <a:cs typeface="Times New Roman" panose="02020603050405020304" pitchFamily="18" charset="0"/>
              </a:rPr>
              <a:t> What do you mean by skill?</a:t>
            </a:r>
          </a:p>
        </p:txBody>
      </p:sp>
      <p:sp>
        <p:nvSpPr>
          <p:cNvPr id="8" name="TextBox 7"/>
          <p:cNvSpPr txBox="1"/>
          <p:nvPr/>
        </p:nvSpPr>
        <p:spPr>
          <a:xfrm>
            <a:off x="6781800" y="5257800"/>
            <a:ext cx="571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to be a good citizen</a:t>
            </a:r>
          </a:p>
        </p:txBody>
      </p:sp>
      <p:sp>
        <p:nvSpPr>
          <p:cNvPr id="9" name="TextBox 8"/>
          <p:cNvSpPr txBox="1"/>
          <p:nvPr/>
        </p:nvSpPr>
        <p:spPr>
          <a:xfrm>
            <a:off x="6781800" y="6542782"/>
            <a:ext cx="5715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to be able in the application of </a:t>
            </a:r>
            <a:r>
              <a:rPr lang="en-US" sz="3200" b="1" dirty="0" smtClean="0">
                <a:solidFill>
                  <a:srgbClr val="7030A0"/>
                </a:solidFill>
                <a:latin typeface="Times New Roman" panose="02020603050405020304" pitchFamily="18" charset="0"/>
                <a:cs typeface="Times New Roman" panose="02020603050405020304" pitchFamily="18" charset="0"/>
              </a:rPr>
              <a:t>knowledge</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371600" y="5334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to do </a:t>
            </a:r>
            <a:r>
              <a:rPr lang="en-US" sz="3200" b="1" dirty="0" smtClean="0">
                <a:solidFill>
                  <a:srgbClr val="7030A0"/>
                </a:solidFill>
                <a:latin typeface="Times New Roman" panose="02020603050405020304" pitchFamily="18" charset="0"/>
                <a:cs typeface="Times New Roman" panose="02020603050405020304" pitchFamily="18" charset="0"/>
              </a:rPr>
              <a:t>things</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371600" y="6477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to have nice attitude</a:t>
            </a:r>
          </a:p>
        </p:txBody>
      </p:sp>
      <p:sp>
        <p:nvSpPr>
          <p:cNvPr id="12" name="TextBox 11"/>
          <p:cNvSpPr txBox="1"/>
          <p:nvPr/>
        </p:nvSpPr>
        <p:spPr>
          <a:xfrm>
            <a:off x="838200" y="1447800"/>
            <a:ext cx="116586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1.</a:t>
            </a:r>
            <a:r>
              <a:rPr lang="en-US" sz="3200" b="1" dirty="0">
                <a:latin typeface="Times New Roman" panose="02020603050405020304" pitchFamily="18" charset="0"/>
                <a:cs typeface="Times New Roman" panose="02020603050405020304" pitchFamily="18" charset="0"/>
              </a:rPr>
              <a:t> Knowledge is </a:t>
            </a:r>
            <a:r>
              <a:rPr lang="en-US" sz="3200" b="1" dirty="0" smtClean="0">
                <a:latin typeface="Times New Roman" panose="02020603050405020304" pitchFamily="18" charset="0"/>
                <a:cs typeface="Times New Roman" panose="02020603050405020304" pitchFamily="18" charset="0"/>
              </a:rPr>
              <a:t>to…</a:t>
            </a:r>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sp>
        <p:nvSpPr>
          <p:cNvPr id="13" name="Rectangle 12"/>
          <p:cNvSpPr/>
          <p:nvPr/>
        </p:nvSpPr>
        <p:spPr>
          <a:xfrm>
            <a:off x="10439400" y="381000"/>
            <a:ext cx="3825240" cy="685800"/>
          </a:xfrm>
          <a:prstGeom prst="rect">
            <a:avLst/>
          </a:prstGeom>
          <a:blipFill>
            <a:blip r:embed="rId2"/>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4000" b="1" dirty="0">
                <a:solidFill>
                  <a:srgbClr val="000066"/>
                </a:solidFill>
              </a:rPr>
              <a:t>Individual work</a:t>
            </a:r>
          </a:p>
        </p:txBody>
      </p:sp>
    </p:spTree>
    <p:extLst>
      <p:ext uri="{BB962C8B-B14F-4D97-AF65-F5344CB8AC3E}">
        <p14:creationId xmlns:p14="http://schemas.microsoft.com/office/powerpoint/2010/main" val="42103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048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4" name="TextBox 3"/>
          <p:cNvSpPr txBox="1"/>
          <p:nvPr/>
        </p:nvSpPr>
        <p:spPr>
          <a:xfrm>
            <a:off x="6705600" y="2310825"/>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feeling and thinking about others</a:t>
            </a:r>
          </a:p>
        </p:txBody>
      </p:sp>
      <p:sp>
        <p:nvSpPr>
          <p:cNvPr id="5" name="TextBox 4"/>
          <p:cNvSpPr txBox="1"/>
          <p:nvPr/>
        </p:nvSpPr>
        <p:spPr>
          <a:xfrm>
            <a:off x="6705600" y="3606225"/>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feeling about others</a:t>
            </a:r>
          </a:p>
        </p:txBody>
      </p:sp>
      <p:sp>
        <p:nvSpPr>
          <p:cNvPr id="6" name="TextBox 5"/>
          <p:cNvSpPr txBox="1"/>
          <p:nvPr/>
        </p:nvSpPr>
        <p:spPr>
          <a:xfrm>
            <a:off x="1219200" y="2310825"/>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all types of changes in behavior</a:t>
            </a:r>
          </a:p>
        </p:txBody>
      </p:sp>
      <p:sp>
        <p:nvSpPr>
          <p:cNvPr id="7" name="TextBox 6"/>
          <p:cNvSpPr txBox="1"/>
          <p:nvPr/>
        </p:nvSpPr>
        <p:spPr>
          <a:xfrm>
            <a:off x="1225475" y="36062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thinking about others</a:t>
            </a:r>
          </a:p>
        </p:txBody>
      </p:sp>
      <p:sp>
        <p:nvSpPr>
          <p:cNvPr id="8" name="TextBox 7"/>
          <p:cNvSpPr txBox="1"/>
          <p:nvPr/>
        </p:nvSpPr>
        <p:spPr>
          <a:xfrm>
            <a:off x="685800" y="4673025"/>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 </a:t>
            </a:r>
            <a:r>
              <a:rPr lang="en-US" sz="3200" b="1" dirty="0">
                <a:latin typeface="Times New Roman" pitchFamily="18" charset="0"/>
                <a:cs typeface="Times New Roman" pitchFamily="18" charset="0"/>
              </a:rPr>
              <a:t>What does the word ‘apply’ mean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6629400" y="5739824"/>
            <a:ext cx="5943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assist</a:t>
            </a:r>
          </a:p>
        </p:txBody>
      </p:sp>
      <p:sp>
        <p:nvSpPr>
          <p:cNvPr id="10" name="TextBox 9"/>
          <p:cNvSpPr txBox="1"/>
          <p:nvPr/>
        </p:nvSpPr>
        <p:spPr>
          <a:xfrm>
            <a:off x="6629400" y="6629400"/>
            <a:ext cx="5943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request	</a:t>
            </a:r>
          </a:p>
        </p:txBody>
      </p:sp>
      <p:sp>
        <p:nvSpPr>
          <p:cNvPr id="11" name="TextBox 10"/>
          <p:cNvSpPr txBox="1"/>
          <p:nvPr/>
        </p:nvSpPr>
        <p:spPr>
          <a:xfrm>
            <a:off x="1238922" y="57398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use</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1225475" y="6629400"/>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affect</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685800" y="12192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3.</a:t>
            </a:r>
            <a:r>
              <a:rPr lang="en-US" sz="3200" b="1" dirty="0">
                <a:latin typeface="Times New Roman" panose="02020603050405020304" pitchFamily="18" charset="0"/>
                <a:cs typeface="Times New Roman" panose="02020603050405020304" pitchFamily="18" charset="0"/>
              </a:rPr>
              <a:t> What is attitude?</a:t>
            </a:r>
          </a:p>
        </p:txBody>
      </p:sp>
    </p:spTree>
    <p:extLst>
      <p:ext uri="{BB962C8B-B14F-4D97-AF65-F5344CB8AC3E}">
        <p14:creationId xmlns:p14="http://schemas.microsoft.com/office/powerpoint/2010/main" val="27769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724" y="2409111"/>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self- governing</a:t>
            </a:r>
          </a:p>
        </p:txBody>
      </p:sp>
      <p:sp>
        <p:nvSpPr>
          <p:cNvPr id="3" name="TextBox 2"/>
          <p:cNvSpPr txBox="1"/>
          <p:nvPr/>
        </p:nvSpPr>
        <p:spPr>
          <a:xfrm>
            <a:off x="6784724" y="3199220"/>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Independent</a:t>
            </a:r>
          </a:p>
        </p:txBody>
      </p:sp>
      <p:sp>
        <p:nvSpPr>
          <p:cNvPr id="4" name="TextBox 3"/>
          <p:cNvSpPr txBox="1"/>
          <p:nvPr/>
        </p:nvSpPr>
        <p:spPr>
          <a:xfrm>
            <a:off x="1318437" y="2362200"/>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Autonomous</a:t>
            </a:r>
          </a:p>
        </p:txBody>
      </p:sp>
      <p:sp>
        <p:nvSpPr>
          <p:cNvPr id="5" name="TextBox 4"/>
          <p:cNvSpPr txBox="1"/>
          <p:nvPr/>
        </p:nvSpPr>
        <p:spPr>
          <a:xfrm>
            <a:off x="1318437" y="3247311"/>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Autocratic</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692888" y="1447800"/>
            <a:ext cx="1264211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002060"/>
                </a:solidFill>
                <a:latin typeface="Times New Roman" pitchFamily="18" charset="0"/>
                <a:cs typeface="Times New Roman" pitchFamily="18" charset="0"/>
              </a:rPr>
              <a:t>5</a:t>
            </a:r>
            <a:r>
              <a:rPr lang="en-US" sz="3200" b="1" dirty="0" smtClean="0">
                <a:solidFill>
                  <a:srgbClr val="002060"/>
                </a:solidFill>
                <a:latin typeface="Times New Roman" pitchFamily="18" charset="0"/>
                <a:cs typeface="Times New Roman" pitchFamily="18" charset="0"/>
              </a:rPr>
              <a:t>.</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opposite meaning of ‘democratic’ is-</a:t>
            </a:r>
            <a:endParaRPr lang="en-US" sz="3200" b="1" dirty="0">
              <a:solidFill>
                <a:srgbClr val="002060"/>
              </a:solidFill>
              <a:latin typeface="Times New Roman" pitchFamily="18" charset="0"/>
              <a:cs typeface="Times New Roman" pitchFamily="18" charset="0"/>
            </a:endParaRPr>
          </a:p>
        </p:txBody>
      </p:sp>
      <p:sp>
        <p:nvSpPr>
          <p:cNvPr id="7" name="TextBox 6"/>
          <p:cNvSpPr txBox="1"/>
          <p:nvPr/>
        </p:nvSpPr>
        <p:spPr>
          <a:xfrm>
            <a:off x="6937124" y="5816025"/>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Classroom</a:t>
            </a:r>
            <a:r>
              <a:rPr lang="en-US" sz="3200" b="1" dirty="0">
                <a:solidFill>
                  <a:srgbClr val="7030A0"/>
                </a:solidFill>
                <a:latin typeface="Times New Roman" pitchFamily="18" charset="0"/>
                <a:cs typeface="Times New Roman" pitchFamily="18" charset="0"/>
              </a:rPr>
              <a:t>	</a:t>
            </a:r>
          </a:p>
        </p:txBody>
      </p:sp>
      <p:sp>
        <p:nvSpPr>
          <p:cNvPr id="8" name="TextBox 7"/>
          <p:cNvSpPr txBox="1"/>
          <p:nvPr/>
        </p:nvSpPr>
        <p:spPr>
          <a:xfrm>
            <a:off x="7002780" y="6606134"/>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7030A0"/>
                </a:solidFill>
                <a:latin typeface="Times New Roman" pitchFamily="18" charset="0"/>
                <a:cs typeface="Times New Roman" pitchFamily="18" charset="0"/>
              </a:rPr>
              <a:t>                        School</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70837" y="5769114"/>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family</a:t>
            </a:r>
          </a:p>
        </p:txBody>
      </p:sp>
      <p:sp>
        <p:nvSpPr>
          <p:cNvPr id="10" name="TextBox 9"/>
          <p:cNvSpPr txBox="1"/>
          <p:nvPr/>
        </p:nvSpPr>
        <p:spPr>
          <a:xfrm>
            <a:off x="1470837" y="6654225"/>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society</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685800" y="4572000"/>
            <a:ext cx="13411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6.</a:t>
            </a:r>
            <a:r>
              <a:rPr lang="en-US" sz="3200" b="1" dirty="0" smtClean="0">
                <a:latin typeface="Times New Roman" panose="02020603050405020304" pitchFamily="18" charset="0"/>
                <a:cs typeface="Times New Roman" panose="02020603050405020304" pitchFamily="18" charset="0"/>
              </a:rPr>
              <a:t>To </a:t>
            </a:r>
            <a:r>
              <a:rPr lang="en-US" sz="3200" b="1" dirty="0">
                <a:latin typeface="Times New Roman" panose="02020603050405020304" pitchFamily="18" charset="0"/>
                <a:cs typeface="Times New Roman" panose="02020603050405020304" pitchFamily="18" charset="0"/>
              </a:rPr>
              <a:t>be a good citizen, you will have to prepare yourself to do good work in </a:t>
            </a:r>
            <a:r>
              <a:rPr lang="en-US" sz="3200" b="1" dirty="0" smtClean="0">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itchFamily="18" charset="0"/>
              <a:cs typeface="Times New Roman" pitchFamily="18" charset="0"/>
            </a:endParaRPr>
          </a:p>
        </p:txBody>
      </p:sp>
      <p:sp>
        <p:nvSpPr>
          <p:cNvPr id="12" name="TextBox 11"/>
          <p:cNvSpPr txBox="1"/>
          <p:nvPr/>
        </p:nvSpPr>
        <p:spPr>
          <a:xfrm>
            <a:off x="19050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val="23062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TT Training\01050070187_Saiful\Image\Screenshot_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600" y="920610"/>
            <a:ext cx="2667000" cy="3291839"/>
          </a:xfrm>
          <a:prstGeom prst="rect">
            <a:avLst/>
          </a:prstGeom>
          <a:ln>
            <a:noFill/>
          </a:ln>
          <a:effectLst>
            <a:outerShdw blurRad="292100" dist="139700" dir="2700000" algn="tl" rotWithShape="0">
              <a:srgbClr val="333333">
                <a:alpha val="65000"/>
              </a:srgbClr>
            </a:outerShdw>
          </a:effectLst>
          <a:extLst/>
        </p:spPr>
      </p:pic>
      <p:pic>
        <p:nvPicPr>
          <p:cNvPr id="3" name="Picture 3" descr="C:\Users\Saiful\Desktop\Extra content\Download Pic\Saif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1"/>
            <a:ext cx="2971800" cy="329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87680" y="4297680"/>
            <a:ext cx="6705600" cy="2994220"/>
          </a:xfrm>
          <a:prstGeom prst="rect">
            <a:avLst/>
          </a:prstGeom>
          <a:noFill/>
        </p:spPr>
        <p:txBody>
          <a:bodyPr wrap="square" lIns="130622" tIns="65311" rIns="130622" bIns="65311" rtlCol="0">
            <a:spAutoFit/>
          </a:bodyPr>
          <a:lstStyle/>
          <a:p>
            <a:pPr algn="ctr"/>
            <a:r>
              <a:rPr lang="en-US" sz="4000" b="1" dirty="0">
                <a:solidFill>
                  <a:srgbClr val="7030A0"/>
                </a:solidFill>
                <a:latin typeface="Times New Roman" pitchFamily="18" charset="0"/>
                <a:cs typeface="Times New Roman" pitchFamily="18" charset="0"/>
              </a:rPr>
              <a:t>Md. </a:t>
            </a:r>
            <a:r>
              <a:rPr lang="en-US" sz="4000" b="1" dirty="0" err="1">
                <a:solidFill>
                  <a:srgbClr val="7030A0"/>
                </a:solidFill>
                <a:latin typeface="Times New Roman" pitchFamily="18" charset="0"/>
                <a:cs typeface="Times New Roman" pitchFamily="18" charset="0"/>
              </a:rPr>
              <a:t>Saiful</a:t>
            </a:r>
            <a:r>
              <a:rPr lang="en-US" sz="4000" b="1" dirty="0">
                <a:solidFill>
                  <a:srgbClr val="7030A0"/>
                </a:solidFill>
                <a:latin typeface="Times New Roman" pitchFamily="18" charset="0"/>
                <a:cs typeface="Times New Roman" pitchFamily="18" charset="0"/>
              </a:rPr>
              <a:t> Islam </a:t>
            </a:r>
            <a:r>
              <a:rPr lang="en-US" sz="4000" b="1" dirty="0" err="1">
                <a:solidFill>
                  <a:srgbClr val="7030A0"/>
                </a:solidFill>
                <a:latin typeface="Times New Roman" pitchFamily="18" charset="0"/>
                <a:cs typeface="Times New Roman" pitchFamily="18" charset="0"/>
              </a:rPr>
              <a:t>Chowdhury</a:t>
            </a:r>
            <a:endParaRPr lang="en-US" sz="4000" b="1" dirty="0">
              <a:solidFill>
                <a:srgbClr val="7030A0"/>
              </a:solidFill>
              <a:latin typeface="Times New Roman" pitchFamily="18" charset="0"/>
              <a:cs typeface="Times New Roman" pitchFamily="18" charset="0"/>
            </a:endParaRPr>
          </a:p>
          <a:p>
            <a:pPr algn="ctr"/>
            <a:r>
              <a:rPr lang="en-US" sz="4000" dirty="0">
                <a:solidFill>
                  <a:srgbClr val="7030A0"/>
                </a:solidFill>
                <a:latin typeface="Times New Roman" pitchFamily="18" charset="0"/>
                <a:cs typeface="Times New Roman" pitchFamily="18" charset="0"/>
              </a:rPr>
              <a:t>     </a:t>
            </a:r>
            <a:r>
              <a:rPr lang="en-US" sz="3400" b="1" dirty="0">
                <a:solidFill>
                  <a:srgbClr val="7030A0"/>
                </a:solidFill>
                <a:latin typeface="Times New Roman" pitchFamily="18" charset="0"/>
                <a:cs typeface="Times New Roman" pitchFamily="18" charset="0"/>
              </a:rPr>
              <a:t>Senior Teacher</a:t>
            </a:r>
          </a:p>
          <a:p>
            <a:pPr algn="ctr"/>
            <a:r>
              <a:rPr lang="en-US" sz="3400" b="1" dirty="0">
                <a:solidFill>
                  <a:srgbClr val="7030A0"/>
                </a:solidFill>
                <a:latin typeface="Times New Roman" pitchFamily="18" charset="0"/>
                <a:cs typeface="Times New Roman" pitchFamily="18" charset="0"/>
              </a:rPr>
              <a:t>    </a:t>
            </a:r>
            <a:r>
              <a:rPr lang="en-US" sz="4600" b="1" dirty="0">
                <a:solidFill>
                  <a:srgbClr val="7030A0"/>
                </a:solidFill>
                <a:latin typeface="Times New Roman" pitchFamily="18" charset="0"/>
                <a:cs typeface="Times New Roman" pitchFamily="18" charset="0"/>
              </a:rPr>
              <a:t>C.  J.  M  High School</a:t>
            </a:r>
            <a:r>
              <a:rPr lang="en-US" sz="4600" dirty="0">
                <a:solidFill>
                  <a:srgbClr val="7030A0"/>
                </a:solidFill>
                <a:latin typeface="Times New Roman" pitchFamily="18" charset="0"/>
                <a:cs typeface="Times New Roman" pitchFamily="18" charset="0"/>
              </a:rPr>
              <a:t>, </a:t>
            </a:r>
          </a:p>
          <a:p>
            <a:pPr algn="ctr"/>
            <a:r>
              <a:rPr lang="en-US" sz="3400" dirty="0">
                <a:solidFill>
                  <a:srgbClr val="7030A0"/>
                </a:solidFill>
                <a:latin typeface="Times New Roman" pitchFamily="18" charset="0"/>
                <a:cs typeface="Times New Roman" pitchFamily="18" charset="0"/>
              </a:rPr>
              <a:t> </a:t>
            </a:r>
            <a:r>
              <a:rPr lang="en-US" sz="2900" b="1" dirty="0" err="1" smtClean="0">
                <a:solidFill>
                  <a:srgbClr val="7030A0"/>
                </a:solidFill>
                <a:latin typeface="Times New Roman" pitchFamily="18" charset="0"/>
                <a:cs typeface="Times New Roman" pitchFamily="18" charset="0"/>
              </a:rPr>
              <a:t>Mohara</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Chandgaon</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Chattogram</a:t>
            </a:r>
            <a:r>
              <a:rPr lang="en-US" sz="2900" b="1" dirty="0" smtClean="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hlinkClick r:id="rId4"/>
              </a:rPr>
              <a:t>saifulcjm@gmail.com</a:t>
            </a:r>
            <a:r>
              <a:rPr lang="en-US"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Mob: 01991945882</a:t>
            </a:r>
          </a:p>
        </p:txBody>
      </p:sp>
      <p:sp>
        <p:nvSpPr>
          <p:cNvPr id="5" name="TextBox 4"/>
          <p:cNvSpPr txBox="1"/>
          <p:nvPr/>
        </p:nvSpPr>
        <p:spPr>
          <a:xfrm>
            <a:off x="8168640" y="4495800"/>
            <a:ext cx="5852160" cy="2347889"/>
          </a:xfrm>
          <a:prstGeom prst="rect">
            <a:avLst/>
          </a:prstGeom>
          <a:noFill/>
        </p:spPr>
        <p:txBody>
          <a:bodyPr wrap="square" lIns="130622" tIns="65311" rIns="130622" bIns="65311"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ENGLISH FOR TODAY</a:t>
            </a:r>
          </a:p>
          <a:p>
            <a:r>
              <a:rPr lang="en-US" sz="3600" b="1" dirty="0">
                <a:solidFill>
                  <a:srgbClr val="7030A0"/>
                </a:solidFill>
                <a:latin typeface="Times New Roman" panose="02020603050405020304" pitchFamily="18" charset="0"/>
                <a:cs typeface="Times New Roman" panose="02020603050405020304" pitchFamily="18" charset="0"/>
              </a:rPr>
              <a:t>Class :  Nine-Ten </a:t>
            </a:r>
            <a:endParaRPr lang="en-US" sz="3600" b="1" dirty="0" smtClean="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Unit-One,  Lesson-2</a:t>
            </a:r>
            <a:endParaRPr lang="en-US" sz="3600" b="1" dirty="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Time</a:t>
            </a:r>
            <a:r>
              <a:rPr lang="en-US" sz="3600" b="1" dirty="0">
                <a:solidFill>
                  <a:srgbClr val="7030A0"/>
                </a:solidFill>
                <a:latin typeface="Times New Roman" panose="02020603050405020304" pitchFamily="18" charset="0"/>
                <a:cs typeface="Times New Roman" panose="02020603050405020304" pitchFamily="18" charset="0"/>
              </a:rPr>
              <a:t>: 40 minute</a:t>
            </a:r>
          </a:p>
        </p:txBody>
      </p:sp>
      <p:cxnSp>
        <p:nvCxnSpPr>
          <p:cNvPr id="6" name="Straight Connector 5"/>
          <p:cNvCxnSpPr/>
          <p:nvPr/>
        </p:nvCxnSpPr>
        <p:spPr>
          <a:xfrm>
            <a:off x="7421880" y="2377441"/>
            <a:ext cx="137160" cy="44662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9040" y="1658338"/>
            <a:ext cx="137160" cy="563356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26680" y="2362200"/>
            <a:ext cx="121920" cy="44814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2263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81000"/>
            <a:ext cx="137160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pPr algn="ctr"/>
            <a:r>
              <a:rPr lang="en-US" sz="3200" b="1" dirty="0">
                <a:solidFill>
                  <a:srgbClr val="7030A0"/>
                </a:solidFill>
              </a:rPr>
              <a:t> Fill in the blanks with the correct words</a:t>
            </a:r>
          </a:p>
        </p:txBody>
      </p:sp>
      <p:sp>
        <p:nvSpPr>
          <p:cNvPr id="3" name="TextBox 2"/>
          <p:cNvSpPr txBox="1"/>
          <p:nvPr/>
        </p:nvSpPr>
        <p:spPr>
          <a:xfrm>
            <a:off x="609600" y="2514600"/>
            <a:ext cx="13335000" cy="5262979"/>
          </a:xfrm>
          <a:prstGeom prst="rect">
            <a:avLst/>
          </a:prstGeom>
          <a:noFill/>
          <a:ln>
            <a:solidFill>
              <a:srgbClr val="7030A0"/>
            </a:solidFill>
          </a:ln>
        </p:spPr>
        <p:txBody>
          <a:bodyPr wrap="square" rtlCol="0">
            <a:spAutoFit/>
          </a:bodyPr>
          <a:lstStyle/>
          <a:p>
            <a:pPr>
              <a:lnSpc>
                <a:spcPct val="150000"/>
              </a:lnSpc>
            </a:pPr>
            <a:r>
              <a:rPr lang="en-US" sz="3200" dirty="0" smtClean="0">
                <a:latin typeface="Times New Roman" pitchFamily="18" charset="0"/>
                <a:cs typeface="Times New Roman" pitchFamily="18" charset="0"/>
              </a:rPr>
              <a:t>The person who has prepared himself/herself to do good (a) ………… in society is called a good citizen. A good citizen must have (b)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about the history, cultures, constitutions and other important sectors of his/her country. Besides, he/she should have the ability to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his/her knowledge for the welfare of his/her state. These will bring a remarkable change in his/her (d)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.This behavioral change will give him/her a positive (e) …………… ..towards others.</a:t>
            </a:r>
            <a:endParaRPr lang="en-US" sz="3200" b="1" u="sng" dirty="0">
              <a:latin typeface="Times New Roman" pitchFamily="18" charset="0"/>
              <a:cs typeface="Times New Roman" pitchFamily="18" charset="0"/>
            </a:endParaRPr>
          </a:p>
        </p:txBody>
      </p:sp>
      <p:sp>
        <p:nvSpPr>
          <p:cNvPr id="4" name="TextBox 3"/>
          <p:cNvSpPr txBox="1"/>
          <p:nvPr/>
        </p:nvSpPr>
        <p:spPr>
          <a:xfrm>
            <a:off x="609599" y="1597743"/>
            <a:ext cx="16763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work</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2590800" y="1597742"/>
            <a:ext cx="220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knowledge</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5116158" y="1600200"/>
            <a:ext cx="190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apply</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7315199" y="1596846"/>
            <a:ext cx="1752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behavior</a:t>
            </a:r>
            <a:endParaRPr lang="en-US" sz="3200" b="1" dirty="0">
              <a:solidFill>
                <a:srgbClr val="7030A0"/>
              </a:solidFill>
              <a:latin typeface="Times New Roman" pitchFamily="18" charset="0"/>
              <a:cs typeface="Times New Roman" pitchFamily="18" charset="0"/>
            </a:endParaRPr>
          </a:p>
        </p:txBody>
      </p:sp>
      <p:sp>
        <p:nvSpPr>
          <p:cNvPr id="8" name="TextBox 7"/>
          <p:cNvSpPr txBox="1"/>
          <p:nvPr/>
        </p:nvSpPr>
        <p:spPr>
          <a:xfrm>
            <a:off x="9296400" y="1597743"/>
            <a:ext cx="220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attitude</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132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46914E-6 L 0.67187 0.14082 " pathEditMode="relative" rAng="0" ptsTypes="AA">
                                      <p:cBhvr>
                                        <p:cTn id="6" dur="2000" fill="hold"/>
                                        <p:tgtEl>
                                          <p:spTgt spid="4"/>
                                        </p:tgtEl>
                                        <p:attrNameLst>
                                          <p:attrName>ppt_x</p:attrName>
                                          <p:attrName>ppt_y</p:attrName>
                                        </p:attrNameLst>
                                      </p:cBhvr>
                                      <p:rCtr x="33594" y="704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46914E-6 L 0.45573 0.22415 " pathEditMode="relative" rAng="0" ptsTypes="AA">
                                      <p:cBhvr>
                                        <p:cTn id="10" dur="2000" fill="hold"/>
                                        <p:tgtEl>
                                          <p:spTgt spid="5"/>
                                        </p:tgtEl>
                                        <p:attrNameLst>
                                          <p:attrName>ppt_x</p:attrName>
                                          <p:attrName>ppt_y</p:attrName>
                                        </p:attrNameLst>
                                      </p:cBhvr>
                                      <p:rCtr x="22786" y="1120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4861E-6 1.7284E-6 L 0.19976 0.40895 " pathEditMode="relative" rAng="0" ptsTypes="AA">
                                      <p:cBhvr>
                                        <p:cTn id="14" dur="2000" fill="hold"/>
                                        <p:tgtEl>
                                          <p:spTgt spid="6"/>
                                        </p:tgtEl>
                                        <p:attrNameLst>
                                          <p:attrName>ppt_x</p:attrName>
                                          <p:attrName>ppt_y</p:attrName>
                                        </p:attrNameLst>
                                      </p:cBhvr>
                                      <p:rCtr x="9983" y="2044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2.46914E-6 L -0.40886 0.57601 " pathEditMode="relative" rAng="0" ptsTypes="AA">
                                      <p:cBhvr>
                                        <p:cTn id="18" dur="2000" fill="hold"/>
                                        <p:tgtEl>
                                          <p:spTgt spid="7"/>
                                        </p:tgtEl>
                                        <p:attrNameLst>
                                          <p:attrName>ppt_x</p:attrName>
                                          <p:attrName>ppt_y</p:attrName>
                                        </p:attrNameLst>
                                      </p:cBhvr>
                                      <p:rCtr x="-20443" y="288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2.46914E-6 L -0.58594 0.67786 " pathEditMode="relative" rAng="0" ptsTypes="AA">
                                      <p:cBhvr>
                                        <p:cTn id="22" dur="2000" fill="hold"/>
                                        <p:tgtEl>
                                          <p:spTgt spid="8"/>
                                        </p:tgtEl>
                                        <p:attrNameLst>
                                          <p:attrName>ppt_x</p:attrName>
                                          <p:attrName>ppt_y</p:attrName>
                                        </p:attrNameLst>
                                      </p:cBhvr>
                                      <p:rCtr x="-29297" y="338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25000" y="5892225"/>
            <a:ext cx="37338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E-mail</a:t>
            </a:r>
            <a:endParaRPr lang="en-US" sz="3200" b="1" dirty="0">
              <a:solidFill>
                <a:srgbClr val="7030A0"/>
              </a:solidFill>
              <a:latin typeface="Engravers MT" pitchFamily="18" charset="0"/>
              <a:cs typeface="Times New Roman" pitchFamily="18" charset="0"/>
            </a:endParaRPr>
          </a:p>
        </p:txBody>
      </p:sp>
      <p:sp>
        <p:nvSpPr>
          <p:cNvPr id="10" name="TextBox 9"/>
          <p:cNvSpPr txBox="1"/>
          <p:nvPr/>
        </p:nvSpPr>
        <p:spPr>
          <a:xfrm>
            <a:off x="5676900" y="5892224"/>
            <a:ext cx="35433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Debate</a:t>
            </a:r>
            <a:endParaRPr lang="en-US" sz="3200" b="1" dirty="0">
              <a:solidFill>
                <a:srgbClr val="7030A0"/>
              </a:solidFill>
              <a:latin typeface="Engravers MT" pitchFamily="18" charset="0"/>
              <a:cs typeface="Times New Roman" pitchFamily="18" charset="0"/>
            </a:endParaRPr>
          </a:p>
        </p:txBody>
      </p:sp>
      <p:sp>
        <p:nvSpPr>
          <p:cNvPr id="11" name="TextBox 10"/>
          <p:cNvSpPr txBox="1"/>
          <p:nvPr/>
        </p:nvSpPr>
        <p:spPr>
          <a:xfrm>
            <a:off x="1981200" y="3606225"/>
            <a:ext cx="10363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latin typeface="Times New Roman" pitchFamily="18" charset="0"/>
                <a:cs typeface="Times New Roman" pitchFamily="18" charset="0"/>
              </a:rPr>
              <a:t>K = knowledge</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S = Skill </a:t>
            </a:r>
            <a:r>
              <a:rPr lang="en-US" sz="3200" b="1" dirty="0" smtClean="0">
                <a:latin typeface="Times New Roman" pitchFamily="18" charset="0"/>
                <a:cs typeface="Times New Roman" pitchFamily="18" charset="0"/>
              </a:rPr>
              <a:t> and </a:t>
            </a:r>
            <a:r>
              <a:rPr lang="en-US" sz="3200" b="1" dirty="0">
                <a:latin typeface="Times New Roman" pitchFamily="18" charset="0"/>
                <a:cs typeface="Times New Roman" pitchFamily="18" charset="0"/>
              </a:rPr>
              <a:t>A = Attitude</a:t>
            </a:r>
          </a:p>
        </p:txBody>
      </p:sp>
      <p:sp>
        <p:nvSpPr>
          <p:cNvPr id="12" name="TextBox 11"/>
          <p:cNvSpPr txBox="1"/>
          <p:nvPr/>
        </p:nvSpPr>
        <p:spPr>
          <a:xfrm>
            <a:off x="723900" y="1853625"/>
            <a:ext cx="12954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Discuss in groups. </a:t>
            </a:r>
            <a:r>
              <a:rPr lang="en-US" sz="3200" b="1" dirty="0" smtClean="0">
                <a:solidFill>
                  <a:srgbClr val="7030A0"/>
                </a:solidFill>
                <a:latin typeface="Times New Roman" pitchFamily="18" charset="0"/>
                <a:cs typeface="Times New Roman" pitchFamily="18" charset="0"/>
              </a:rPr>
              <a:t>Write </a:t>
            </a:r>
            <a:r>
              <a:rPr lang="en-US" sz="3200" b="1" dirty="0">
                <a:solidFill>
                  <a:srgbClr val="7030A0"/>
                </a:solidFill>
                <a:latin typeface="Times New Roman" pitchFamily="18" charset="0"/>
                <a:cs typeface="Times New Roman" pitchFamily="18" charset="0"/>
              </a:rPr>
              <a:t>how K S A can be shown in the following topics</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4038600" y="457200"/>
            <a:ext cx="55245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itchFamily="18" charset="0"/>
                <a:cs typeface="Times New Roman" pitchFamily="18" charset="0"/>
              </a:rPr>
              <a:t>Group Work</a:t>
            </a:r>
          </a:p>
        </p:txBody>
      </p:sp>
      <p:sp>
        <p:nvSpPr>
          <p:cNvPr id="14" name="TextBox 13"/>
          <p:cNvSpPr txBox="1"/>
          <p:nvPr/>
        </p:nvSpPr>
        <p:spPr>
          <a:xfrm>
            <a:off x="1249232" y="5892225"/>
            <a:ext cx="393236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Or saline</a:t>
            </a:r>
            <a:endParaRPr lang="en-US" sz="3200" b="1" dirty="0">
              <a:solidFill>
                <a:srgbClr val="7030A0"/>
              </a:solidFill>
              <a:latin typeface="Engravers MT" pitchFamily="18" charset="0"/>
              <a:cs typeface="Times New Roman" pitchFamily="18" charset="0"/>
            </a:endParaRPr>
          </a:p>
        </p:txBody>
      </p:sp>
    </p:spTree>
    <p:extLst>
      <p:ext uri="{BB962C8B-B14F-4D97-AF65-F5344CB8AC3E}">
        <p14:creationId xmlns:p14="http://schemas.microsoft.com/office/powerpoint/2010/main" val="20944894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466" y="6172200"/>
            <a:ext cx="1276753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latin typeface="Times New Roman" pitchFamily="18" charset="0"/>
                <a:cs typeface="Times New Roman" pitchFamily="18" charset="0"/>
              </a:rPr>
              <a:t>4. What  </a:t>
            </a:r>
            <a:r>
              <a:rPr lang="en-US" sz="3200" b="1" dirty="0">
                <a:latin typeface="Times New Roman" pitchFamily="18" charset="0"/>
                <a:cs typeface="Times New Roman" pitchFamily="18" charset="0"/>
              </a:rPr>
              <a:t>do you mean by ‘real – life situations</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Rectangle 2"/>
          <p:cNvSpPr/>
          <p:nvPr/>
        </p:nvSpPr>
        <p:spPr>
          <a:xfrm>
            <a:off x="948466" y="6858000"/>
            <a:ext cx="12767534"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‘Real </a:t>
            </a:r>
            <a:r>
              <a:rPr lang="en-US" sz="3200" b="1" dirty="0">
                <a:solidFill>
                  <a:srgbClr val="7030A0"/>
                </a:solidFill>
                <a:latin typeface="Times New Roman" pitchFamily="18" charset="0"/>
                <a:cs typeface="Times New Roman" pitchFamily="18" charset="0"/>
              </a:rPr>
              <a:t>– life situations</a:t>
            </a:r>
            <a:r>
              <a:rPr lang="en-US" sz="3200" b="1" dirty="0" smtClean="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means practical necessity.</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914400" y="1219200"/>
            <a:ext cx="12725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1.What </a:t>
            </a:r>
            <a:r>
              <a:rPr lang="en-US" sz="3200" b="1" dirty="0">
                <a:latin typeface="Times New Roman" pitchFamily="18" charset="0"/>
                <a:cs typeface="Times New Roman" pitchFamily="18" charset="0"/>
              </a:rPr>
              <a:t>is Knowledge?</a:t>
            </a:r>
          </a:p>
        </p:txBody>
      </p:sp>
      <p:sp>
        <p:nvSpPr>
          <p:cNvPr id="7" name="TextBox 6"/>
          <p:cNvSpPr txBox="1"/>
          <p:nvPr/>
        </p:nvSpPr>
        <p:spPr>
          <a:xfrm>
            <a:off x="914400" y="1905000"/>
            <a:ext cx="127254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smtClean="0">
                <a:solidFill>
                  <a:srgbClr val="7030A0"/>
                </a:solidFill>
                <a:latin typeface="Times New Roman" panose="02020603050405020304" pitchFamily="18" charset="0"/>
                <a:cs typeface="Times New Roman" pitchFamily="18" charset="0"/>
              </a:rPr>
              <a:t>Knowledge </a:t>
            </a:r>
            <a:r>
              <a:rPr lang="en-US" sz="3200" b="1" dirty="0">
                <a:solidFill>
                  <a:srgbClr val="7030A0"/>
                </a:solidFill>
                <a:latin typeface="Times New Roman" panose="02020603050405020304" pitchFamily="18" charset="0"/>
                <a:cs typeface="Times New Roman" pitchFamily="18" charset="0"/>
              </a:rPr>
              <a:t>is the fact or condition of knowing something with familiarity gained through experience or association</a:t>
            </a:r>
            <a:endParaRPr lang="en-US" sz="3200" b="1" dirty="0">
              <a:latin typeface="NikoshBAN" pitchFamily="2" charset="0"/>
              <a:cs typeface="NikoshBAN" pitchFamily="2" charset="0"/>
            </a:endParaRPr>
          </a:p>
        </p:txBody>
      </p:sp>
      <p:sp>
        <p:nvSpPr>
          <p:cNvPr id="10" name="TextBox 9"/>
          <p:cNvSpPr txBox="1"/>
          <p:nvPr/>
        </p:nvSpPr>
        <p:spPr>
          <a:xfrm>
            <a:off x="914400" y="3810000"/>
            <a:ext cx="127254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Attitude means feeling and thinking about others</a:t>
            </a:r>
            <a:endParaRPr lang="en-US" sz="3200" b="1" dirty="0">
              <a:latin typeface="Times New Roman" pitchFamily="18" charset="0"/>
              <a:cs typeface="Times New Roman" pitchFamily="18" charset="0"/>
            </a:endParaRPr>
          </a:p>
        </p:txBody>
      </p:sp>
      <p:sp>
        <p:nvSpPr>
          <p:cNvPr id="11" name="TextBox 10"/>
          <p:cNvSpPr txBox="1"/>
          <p:nvPr/>
        </p:nvSpPr>
        <p:spPr>
          <a:xfrm>
            <a:off x="948466" y="3124200"/>
            <a:ext cx="1269133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2.What </a:t>
            </a:r>
            <a:r>
              <a:rPr lang="en-US" sz="3200" b="1" dirty="0">
                <a:latin typeface="Times New Roman" pitchFamily="18" charset="0"/>
                <a:cs typeface="Times New Roman" pitchFamily="18" charset="0"/>
              </a:rPr>
              <a:t>is attitude</a:t>
            </a:r>
            <a:r>
              <a:rPr lang="en-US" sz="3200" b="1" dirty="0" smtClean="0">
                <a:latin typeface="Times New Roman" pitchFamily="18" charset="0"/>
                <a:cs typeface="Times New Roman" pitchFamily="18" charset="0"/>
              </a:rPr>
              <a:t>?</a:t>
            </a:r>
            <a:r>
              <a:rPr lang="en-US" sz="3200" b="1" dirty="0">
                <a:latin typeface="Times New Roman" pitchFamily="18" charset="0"/>
                <a:cs typeface="Times New Roman" pitchFamily="18" charset="0"/>
              </a:rPr>
              <a:t> </a:t>
            </a:r>
          </a:p>
        </p:txBody>
      </p:sp>
      <p:sp>
        <p:nvSpPr>
          <p:cNvPr id="12" name="TextBox 11"/>
          <p:cNvSpPr txBox="1"/>
          <p:nvPr/>
        </p:nvSpPr>
        <p:spPr>
          <a:xfrm>
            <a:off x="914400" y="5257800"/>
            <a:ext cx="127254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By group work, I mean doing a work not all by oneself but collectively</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3" name="TextBox 12"/>
          <p:cNvSpPr txBox="1"/>
          <p:nvPr/>
        </p:nvSpPr>
        <p:spPr>
          <a:xfrm>
            <a:off x="914400" y="4572000"/>
            <a:ext cx="12725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3. </a:t>
            </a:r>
            <a:r>
              <a:rPr lang="en-US" sz="3200" b="1" dirty="0">
                <a:latin typeface="Times New Roman" pitchFamily="18" charset="0"/>
                <a:cs typeface="Times New Roman" pitchFamily="18" charset="0"/>
              </a:rPr>
              <a:t>What do you mean by group work</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4" name="Rectangle 13"/>
          <p:cNvSpPr/>
          <p:nvPr/>
        </p:nvSpPr>
        <p:spPr>
          <a:xfrm>
            <a:off x="5410200" y="482025"/>
            <a:ext cx="3581400" cy="584775"/>
          </a:xfrm>
          <a:prstGeom prst="rect">
            <a:avLst/>
          </a:prstGeom>
          <a:blipFill>
            <a:blip r:embed="rId2"/>
            <a:tile tx="0" ty="0" sx="100000" sy="100000" flip="none" algn="tl"/>
          </a:blipFill>
        </p:spPr>
        <p:txBody>
          <a:bodyPr wrap="square">
            <a:spAutoFit/>
          </a:bodyPr>
          <a:lstStyle/>
          <a:p>
            <a:pPr algn="ctr"/>
            <a:r>
              <a:rPr lang="en-US" sz="3200" b="1" dirty="0">
                <a:solidFill>
                  <a:srgbClr val="7030A0"/>
                </a:solidFill>
              </a:rPr>
              <a:t>Evaluation</a:t>
            </a:r>
          </a:p>
        </p:txBody>
      </p:sp>
    </p:spTree>
    <p:extLst>
      <p:ext uri="{BB962C8B-B14F-4D97-AF65-F5344CB8AC3E}">
        <p14:creationId xmlns:p14="http://schemas.microsoft.com/office/powerpoint/2010/main" val="600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6223337"/>
            <a:ext cx="10972800" cy="1200329"/>
          </a:xfrm>
          <a:prstGeom prst="rect">
            <a:avLst/>
          </a:prstGeom>
          <a:noFill/>
        </p:spPr>
        <p:txBody>
          <a:bodyPr wrap="square" rtlCol="0">
            <a:spAutoFit/>
          </a:bodyPr>
          <a:lstStyle/>
          <a:p>
            <a:pPr algn="just"/>
            <a:r>
              <a:rPr lang="en-US" sz="3600" dirty="0">
                <a:latin typeface="Times New Roman" pitchFamily="18" charset="0"/>
                <a:cs typeface="Times New Roman" pitchFamily="18" charset="0"/>
              </a:rPr>
              <a:t>Write a paragraph about how can you become a good citizen by gaining proper knowledge, skill and attitude.</a:t>
            </a:r>
          </a:p>
        </p:txBody>
      </p:sp>
      <p:pic>
        <p:nvPicPr>
          <p:cNvPr id="4"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7696200" cy="4329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381000"/>
            <a:ext cx="8915400" cy="646331"/>
          </a:xfrm>
          <a:prstGeom prst="rect">
            <a:avLst/>
          </a:prstGeom>
          <a:noFill/>
        </p:spPr>
        <p:txBody>
          <a:bodyPr wrap="square" rtlCol="0">
            <a:spAutoFit/>
          </a:bodyPr>
          <a:lstStyle/>
          <a:p>
            <a:pPr algn="ctr"/>
            <a:r>
              <a:rPr lang="en-US" sz="3600" b="1" dirty="0">
                <a:latin typeface="NikoshBAN" pitchFamily="2" charset="0"/>
                <a:cs typeface="NikoshBAN" pitchFamily="2" charset="0"/>
              </a:rPr>
              <a:t>Home Work</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38977514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223337"/>
            <a:ext cx="9784080" cy="1015663"/>
          </a:xfrm>
          <a:prstGeom prst="rect">
            <a:avLst/>
          </a:prstGeom>
          <a:blipFill>
            <a:blip r:embed="rId2"/>
            <a:tile tx="0" ty="0" sx="100000" sy="100000" flip="none" algn="tl"/>
          </a:blipFill>
        </p:spPr>
        <p:txBody>
          <a:bodyPr wrap="square" rtlCol="0">
            <a:spAutoFit/>
          </a:bodyPr>
          <a:lstStyle/>
          <a:p>
            <a:pPr algn="ctr"/>
            <a:r>
              <a:rPr lang="en-US" sz="6000" b="1" dirty="0">
                <a:solidFill>
                  <a:srgbClr val="7030A0"/>
                </a:solidFill>
                <a:latin typeface="Engravers MT" pitchFamily="18" charset="0"/>
                <a:cs typeface="Times New Roman" pitchFamily="18" charset="0"/>
              </a:rPr>
              <a:t>Thank  you all</a:t>
            </a:r>
          </a:p>
        </p:txBody>
      </p:sp>
      <p:pic>
        <p:nvPicPr>
          <p:cNvPr id="9218" name="Picture 2" descr="C:\Users\Saiful\Downloads\investment-quote_an-investment-in-knowledge-pays-the-best-interest-4-2f4f8.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8" r="3710" b="5434"/>
          <a:stretch/>
        </p:blipFill>
        <p:spPr bwMode="auto">
          <a:xfrm>
            <a:off x="2590800" y="657728"/>
            <a:ext cx="9860280" cy="528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0944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12420600" cy="584775"/>
          </a:xfrm>
          <a:prstGeom prst="rect">
            <a:avLst/>
          </a:prstGeom>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Look at the </a:t>
            </a:r>
            <a:r>
              <a:rPr lang="en-US" sz="3200" b="1" dirty="0" smtClean="0">
                <a:solidFill>
                  <a:srgbClr val="7030A0"/>
                </a:solidFill>
                <a:latin typeface="Times New Roman" pitchFamily="18" charset="0"/>
                <a:cs typeface="Times New Roman" pitchFamily="18" charset="0"/>
              </a:rPr>
              <a:t>picture </a:t>
            </a:r>
            <a:r>
              <a:rPr lang="en-US" sz="3200" b="1" dirty="0">
                <a:solidFill>
                  <a:srgbClr val="7030A0"/>
                </a:solidFill>
                <a:latin typeface="Times New Roman" panose="02020603050405020304" pitchFamily="18" charset="0"/>
                <a:cs typeface="Times New Roman" panose="02020603050405020304" pitchFamily="18" charset="0"/>
              </a:rPr>
              <a:t>and try to guess what our today’s lesson is</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2051" name="Picture 3" descr="C:\Users\Saiful\Desktop\Learning-K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798492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470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1" y="478952"/>
            <a:ext cx="6934200" cy="685895"/>
          </a:xfrm>
          <a:prstGeom prst="rect">
            <a:avLst/>
          </a:prstGeom>
          <a:ln/>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7030A0"/>
                </a:solidFill>
                <a:latin typeface="Arial Black" pitchFamily="34" charset="0"/>
                <a:cs typeface="Times New Roman" pitchFamily="18" charset="0"/>
              </a:rPr>
              <a:t>Today our Lesson is</a:t>
            </a:r>
          </a:p>
        </p:txBody>
      </p:sp>
      <p:sp>
        <p:nvSpPr>
          <p:cNvPr id="3" name="TextBox 2"/>
          <p:cNvSpPr txBox="1"/>
          <p:nvPr/>
        </p:nvSpPr>
        <p:spPr>
          <a:xfrm>
            <a:off x="1447800" y="5911239"/>
            <a:ext cx="11811000" cy="87056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4800" dirty="0" smtClean="0">
                <a:solidFill>
                  <a:srgbClr val="7030A0"/>
                </a:solidFill>
                <a:latin typeface="Bodoni MT Black" pitchFamily="18" charset="0"/>
                <a:cs typeface="Times New Roman" pitchFamily="18" charset="0"/>
              </a:rPr>
              <a:t>Knowledge</a:t>
            </a:r>
            <a:r>
              <a:rPr lang="en-US" sz="4800" dirty="0">
                <a:solidFill>
                  <a:srgbClr val="7030A0"/>
                </a:solidFill>
                <a:latin typeface="Bodoni MT Black" pitchFamily="18" charset="0"/>
                <a:cs typeface="Times New Roman" pitchFamily="18" charset="0"/>
              </a:rPr>
              <a:t>, Skills and attitudes</a:t>
            </a:r>
            <a:endParaRPr lang="en-US" sz="4800" b="1" dirty="0">
              <a:solidFill>
                <a:srgbClr val="7030A0"/>
              </a:solidFill>
              <a:latin typeface="Bodoni MT Black" pitchFamily="18" charset="0"/>
              <a:cs typeface="Times New Roman" pitchFamily="18" charset="0"/>
            </a:endParaRPr>
          </a:p>
        </p:txBody>
      </p:sp>
      <p:sp>
        <p:nvSpPr>
          <p:cNvPr id="4" name="Rectangle 3"/>
          <p:cNvSpPr/>
          <p:nvPr/>
        </p:nvSpPr>
        <p:spPr>
          <a:xfrm>
            <a:off x="4114802" y="6973669"/>
            <a:ext cx="69342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Unit-One ;  </a:t>
            </a:r>
            <a:r>
              <a:rPr lang="en-US" sz="3600" b="1" dirty="0">
                <a:solidFill>
                  <a:srgbClr val="002060"/>
                </a:solidFill>
                <a:latin typeface="Times New Roman" panose="02020603050405020304" pitchFamily="18" charset="0"/>
                <a:cs typeface="Times New Roman" panose="02020603050405020304" pitchFamily="18" charset="0"/>
              </a:rPr>
              <a:t>Lesson – </a:t>
            </a:r>
            <a:r>
              <a:rPr lang="en-US" sz="3600" b="1" dirty="0" smtClean="0">
                <a:solidFill>
                  <a:srgbClr val="002060"/>
                </a:solidFill>
                <a:latin typeface="Times New Roman" panose="02020603050405020304" pitchFamily="18" charset="0"/>
                <a:cs typeface="Times New Roman" panose="02020603050405020304" pitchFamily="18" charset="0"/>
              </a:rPr>
              <a:t>Two</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Triangle of Success - Knowledge, Skills, Attitudes | Self esteem  activities, Knowledge management, Self mo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215" y="1295400"/>
            <a:ext cx="638175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387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5280" y="944191"/>
            <a:ext cx="5852160" cy="83978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4600" b="1" dirty="0">
                <a:solidFill>
                  <a:srgbClr val="002060"/>
                </a:solidFill>
                <a:latin typeface="Times New Roman" pitchFamily="18" charset="0"/>
                <a:cs typeface="Times New Roman" pitchFamily="18" charset="0"/>
              </a:rPr>
              <a:t>Learning outcomes</a:t>
            </a:r>
          </a:p>
        </p:txBody>
      </p:sp>
      <p:sp>
        <p:nvSpPr>
          <p:cNvPr id="3" name="TextBox 2"/>
          <p:cNvSpPr txBox="1"/>
          <p:nvPr/>
        </p:nvSpPr>
        <p:spPr>
          <a:xfrm>
            <a:off x="1676400" y="2286000"/>
            <a:ext cx="11384280" cy="4840879"/>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lvl="1"/>
            <a:r>
              <a:rPr lang="en-US" sz="3600" b="1" dirty="0">
                <a:solidFill>
                  <a:srgbClr val="7030A0"/>
                </a:solidFill>
                <a:latin typeface="Times New Roman" pitchFamily="18" charset="0"/>
                <a:cs typeface="Times New Roman" pitchFamily="18" charset="0"/>
              </a:rPr>
              <a:t>After completing the Lesson students will be able to </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1. Read and understand texts through silent </a:t>
            </a:r>
            <a:r>
              <a:rPr lang="en-US" sz="3600" b="1" dirty="0" smtClean="0">
                <a:solidFill>
                  <a:srgbClr val="7030A0"/>
                </a:solidFill>
                <a:latin typeface="Times New Roman" pitchFamily="18" charset="0"/>
                <a:cs typeface="Times New Roman" pitchFamily="18" charset="0"/>
              </a:rPr>
              <a:t>reading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2. </a:t>
            </a:r>
            <a:r>
              <a:rPr lang="en-US" sz="3600" b="1" dirty="0" smtClean="0">
                <a:solidFill>
                  <a:srgbClr val="7030A0"/>
                </a:solidFill>
                <a:latin typeface="Times New Roman" pitchFamily="18" charset="0"/>
                <a:cs typeface="Times New Roman" pitchFamily="18" charset="0"/>
              </a:rPr>
              <a:t>Narrate incident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3. </a:t>
            </a:r>
            <a:r>
              <a:rPr lang="en-US" sz="3600" b="1" dirty="0" smtClean="0">
                <a:solidFill>
                  <a:srgbClr val="7030A0"/>
                </a:solidFill>
                <a:latin typeface="Times New Roman" pitchFamily="18" charset="0"/>
                <a:cs typeface="Times New Roman" pitchFamily="18" charset="0"/>
              </a:rPr>
              <a:t>Participate in discussions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4. </a:t>
            </a:r>
            <a:r>
              <a:rPr lang="en-US" sz="3600" b="1" dirty="0" smtClean="0">
                <a:solidFill>
                  <a:srgbClr val="7030A0"/>
                </a:solidFill>
                <a:latin typeface="Times New Roman" pitchFamily="18" charset="0"/>
                <a:cs typeface="Times New Roman" pitchFamily="18" charset="0"/>
              </a:rPr>
              <a:t>Listen to and understand others ;</a:t>
            </a:r>
          </a:p>
          <a:p>
            <a:pPr>
              <a:lnSpc>
                <a:spcPct val="150000"/>
              </a:lnSpc>
            </a:pPr>
            <a:r>
              <a:rPr lang="en-US" sz="3600" b="1" dirty="0" smtClean="0">
                <a:solidFill>
                  <a:srgbClr val="7030A0"/>
                </a:solidFill>
                <a:latin typeface="Times New Roman" pitchFamily="18" charset="0"/>
                <a:cs typeface="Times New Roman" pitchFamily="18" charset="0"/>
              </a:rPr>
              <a:t>5. </a:t>
            </a:r>
            <a:r>
              <a:rPr lang="en-US" sz="3600" b="1" dirty="0" smtClean="0">
                <a:solidFill>
                  <a:srgbClr val="7030A0"/>
                </a:solidFill>
                <a:latin typeface="Times New Roman" pitchFamily="18" charset="0"/>
                <a:cs typeface="Times New Roman" pitchFamily="18" charset="0"/>
              </a:rPr>
              <a:t>Describe </a:t>
            </a:r>
            <a:r>
              <a:rPr lang="en-US" sz="3600" b="1" dirty="0" smtClean="0">
                <a:solidFill>
                  <a:srgbClr val="7030A0"/>
                </a:solidFill>
                <a:latin typeface="Times New Roman" pitchFamily="18" charset="0"/>
                <a:cs typeface="Times New Roman" pitchFamily="18" charset="0"/>
              </a:rPr>
              <a:t>something in writing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21509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858000" y="1371600"/>
            <a:ext cx="6172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Constitution</a:t>
            </a:r>
          </a:p>
        </p:txBody>
      </p:sp>
      <p:sp>
        <p:nvSpPr>
          <p:cNvPr id="4" name="TextBox 3"/>
          <p:cNvSpPr txBox="1"/>
          <p:nvPr/>
        </p:nvSpPr>
        <p:spPr>
          <a:xfrm>
            <a:off x="6858000" y="2209800"/>
            <a:ext cx="6172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The </a:t>
            </a:r>
            <a:r>
              <a:rPr lang="en-US" sz="3200" b="1" dirty="0">
                <a:latin typeface="Times New Roman" pitchFamily="18" charset="0"/>
                <a:cs typeface="Times New Roman" pitchFamily="18" charset="0"/>
              </a:rPr>
              <a:t>system of laws and basic principles  </a:t>
            </a:r>
            <a:r>
              <a:rPr lang="en-US" sz="3200" b="1" dirty="0" smtClean="0">
                <a:latin typeface="Times New Roman" pitchFamily="18" charset="0"/>
                <a:cs typeface="Times New Roman" pitchFamily="18" charset="0"/>
              </a:rPr>
              <a:t>to </a:t>
            </a:r>
            <a:r>
              <a:rPr lang="en-US" sz="3200" b="1" dirty="0">
                <a:latin typeface="Times New Roman" pitchFamily="18" charset="0"/>
                <a:cs typeface="Times New Roman" pitchFamily="18" charset="0"/>
              </a:rPr>
              <a:t>govern a country.</a:t>
            </a:r>
          </a:p>
        </p:txBody>
      </p:sp>
      <p:sp>
        <p:nvSpPr>
          <p:cNvPr id="5" name="TextBox 4"/>
          <p:cNvSpPr txBox="1"/>
          <p:nvPr/>
        </p:nvSpPr>
        <p:spPr>
          <a:xfrm>
            <a:off x="2286000" y="6705600"/>
            <a:ext cx="10744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 a good citizen we have to know about the constitution of our country. </a:t>
            </a:r>
          </a:p>
        </p:txBody>
      </p:sp>
      <p:sp>
        <p:nvSpPr>
          <p:cNvPr id="6" name="TextBox 5"/>
          <p:cNvSpPr txBox="1"/>
          <p:nvPr/>
        </p:nvSpPr>
        <p:spPr>
          <a:xfrm>
            <a:off x="2286000" y="13716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3074" name="Picture 2" descr="C:\Users\Saiful\Desktop\Bangladesh-Constitution-cov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12676"/>
          <a:stretch/>
        </p:blipFill>
        <p:spPr bwMode="auto">
          <a:xfrm>
            <a:off x="6858000" y="3429000"/>
            <a:ext cx="415579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524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Citizen</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705600" y="2362200"/>
            <a:ext cx="5410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A person who lives in a particular place</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10058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Every citizen must pay taxes .</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22860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4098" name="Picture 2" descr="C:\Users\Saifu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61678"/>
            <a:ext cx="4488565" cy="298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172200" y="1524000"/>
            <a:ext cx="739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Judicial</a:t>
            </a:r>
          </a:p>
        </p:txBody>
      </p:sp>
      <p:sp>
        <p:nvSpPr>
          <p:cNvPr id="4" name="TextBox 3"/>
          <p:cNvSpPr txBox="1"/>
          <p:nvPr/>
        </p:nvSpPr>
        <p:spPr>
          <a:xfrm>
            <a:off x="6172200" y="2362200"/>
            <a:ext cx="739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Relating </a:t>
            </a:r>
            <a:r>
              <a:rPr lang="en-US" sz="3200" b="1" dirty="0">
                <a:latin typeface="Times New Roman" pitchFamily="18" charset="0"/>
                <a:cs typeface="Times New Roman" pitchFamily="18" charset="0"/>
              </a:rPr>
              <a:t>to the administration of justice</a:t>
            </a:r>
          </a:p>
        </p:txBody>
      </p:sp>
      <p:sp>
        <p:nvSpPr>
          <p:cNvPr id="5" name="TextBox 4"/>
          <p:cNvSpPr txBox="1"/>
          <p:nvPr/>
        </p:nvSpPr>
        <p:spPr>
          <a:xfrm>
            <a:off x="1981200" y="6705600"/>
            <a:ext cx="11887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It is </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very essential to know about the judicial system of a country. </a:t>
            </a:r>
          </a:p>
        </p:txBody>
      </p:sp>
      <p:sp>
        <p:nvSpPr>
          <p:cNvPr id="6" name="TextBox 5"/>
          <p:cNvSpPr txBox="1"/>
          <p:nvPr/>
        </p:nvSpPr>
        <p:spPr>
          <a:xfrm>
            <a:off x="20574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0574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5122" name="Picture 2" descr="C:\Users\Saiful\Desktop\High-Cou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124200"/>
            <a:ext cx="5314950" cy="298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678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solidFill>
                  <a:schemeClr val="tx1"/>
                </a:solidFill>
                <a:latin typeface="Times New Roman" panose="02020603050405020304" pitchFamily="18" charset="0"/>
                <a:cs typeface="Times New Roman" panose="02020603050405020304" pitchFamily="18" charset="0"/>
              </a:rPr>
              <a:t>Literature </a:t>
            </a:r>
          </a:p>
        </p:txBody>
      </p:sp>
      <p:sp>
        <p:nvSpPr>
          <p:cNvPr id="4" name="TextBox 3"/>
          <p:cNvSpPr txBox="1"/>
          <p:nvPr/>
        </p:nvSpPr>
        <p:spPr>
          <a:xfrm>
            <a:off x="6705600" y="2209800"/>
            <a:ext cx="67818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solidFill>
                  <a:schemeClr val="tx1"/>
                </a:solidFill>
                <a:latin typeface="Times New Roman" panose="02020603050405020304" pitchFamily="18" charset="0"/>
                <a:cs typeface="Times New Roman" panose="02020603050405020304" pitchFamily="18" charset="0"/>
              </a:rPr>
              <a:t>Pieces of writing that are valued as works of art.</a:t>
            </a:r>
          </a:p>
        </p:txBody>
      </p:sp>
      <p:sp>
        <p:nvSpPr>
          <p:cNvPr id="5" name="TextBox 4"/>
          <p:cNvSpPr txBox="1"/>
          <p:nvPr/>
        </p:nvSpPr>
        <p:spPr>
          <a:xfrm>
            <a:off x="2286000" y="6934200"/>
            <a:ext cx="1120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Kazi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Nazrul</a:t>
            </a:r>
            <a:r>
              <a:rPr lang="en-US" sz="3200" b="1" dirty="0" smtClean="0">
                <a:solidFill>
                  <a:srgbClr val="7030A0"/>
                </a:solidFill>
                <a:latin typeface="Times New Roman" pitchFamily="18" charset="0"/>
                <a:cs typeface="Times New Roman" pitchFamily="18" charset="0"/>
              </a:rPr>
              <a:t> has made great contribution to Bangla </a:t>
            </a:r>
            <a:r>
              <a:rPr lang="en-US" sz="3200" b="1" dirty="0" smtClean="0">
                <a:solidFill>
                  <a:srgbClr val="7030A0"/>
                </a:solidFill>
                <a:latin typeface="Times New Roman" panose="02020603050405020304" pitchFamily="18" charset="0"/>
                <a:cs typeface="Times New Roman" panose="02020603050405020304" pitchFamily="18" charset="0"/>
              </a:rPr>
              <a:t>Literature.</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6146" name="Picture 2" descr="C:\Users\Saiful\Desktop\885717a9d67307911ee83fcd9bf568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088" y="3287018"/>
            <a:ext cx="2387418" cy="359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1091</Words>
  <Application>Microsoft Office PowerPoint</Application>
  <PresentationFormat>Custom</PresentationFormat>
  <Paragraphs>132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39</cp:revision>
  <dcterms:created xsi:type="dcterms:W3CDTF">2021-01-01T11:15:40Z</dcterms:created>
  <dcterms:modified xsi:type="dcterms:W3CDTF">2021-01-10T16:21:00Z</dcterms:modified>
</cp:coreProperties>
</file>