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62" r:id="rId5"/>
    <p:sldId id="259" r:id="rId6"/>
    <p:sldId id="260" r:id="rId7"/>
    <p:sldId id="261"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1236" y="19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85C673-473E-4045-A152-5CD6C2EE8306}" type="datetimeFigureOut">
              <a:rPr lang="en-US" smtClean="0"/>
              <a:pPr/>
              <a:t>1/10/2021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66669E-F372-49DC-B0B5-9E8315A5F3A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266669E-F372-49DC-B0B5-9E8315A5F3A4}"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F0AD70-6624-4D93-8A91-B47144EE9244}" type="datetimeFigureOut">
              <a:rPr lang="en-US" smtClean="0"/>
              <a:pPr/>
              <a:t>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F403AB-A462-4F63-890D-83B56F2C231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F0AD70-6624-4D93-8A91-B47144EE9244}" type="datetimeFigureOut">
              <a:rPr lang="en-US" smtClean="0"/>
              <a:pPr/>
              <a:t>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F403AB-A462-4F63-890D-83B56F2C231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F0AD70-6624-4D93-8A91-B47144EE9244}" type="datetimeFigureOut">
              <a:rPr lang="en-US" smtClean="0"/>
              <a:pPr/>
              <a:t>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F403AB-A462-4F63-890D-83B56F2C231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F0AD70-6624-4D93-8A91-B47144EE9244}" type="datetimeFigureOut">
              <a:rPr lang="en-US" smtClean="0"/>
              <a:pPr/>
              <a:t>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F403AB-A462-4F63-890D-83B56F2C231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0AD70-6624-4D93-8A91-B47144EE9244}" type="datetimeFigureOut">
              <a:rPr lang="en-US" smtClean="0"/>
              <a:pPr/>
              <a:t>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F403AB-A462-4F63-890D-83B56F2C231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F0AD70-6624-4D93-8A91-B47144EE9244}" type="datetimeFigureOut">
              <a:rPr lang="en-US" smtClean="0"/>
              <a:pPr/>
              <a:t>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F403AB-A462-4F63-890D-83B56F2C231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F0AD70-6624-4D93-8A91-B47144EE9244}" type="datetimeFigureOut">
              <a:rPr lang="en-US" smtClean="0"/>
              <a:pPr/>
              <a:t>1/10/2021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F403AB-A462-4F63-890D-83B56F2C231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F0AD70-6624-4D93-8A91-B47144EE9244}" type="datetimeFigureOut">
              <a:rPr lang="en-US" smtClean="0"/>
              <a:pPr/>
              <a:t>1/10/2021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F403AB-A462-4F63-890D-83B56F2C231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F0AD70-6624-4D93-8A91-B47144EE9244}" type="datetimeFigureOut">
              <a:rPr lang="en-US" smtClean="0"/>
              <a:pPr/>
              <a:t>1/10/2021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F403AB-A462-4F63-890D-83B56F2C231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F0AD70-6624-4D93-8A91-B47144EE9244}" type="datetimeFigureOut">
              <a:rPr lang="en-US" smtClean="0"/>
              <a:pPr/>
              <a:t>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F403AB-A462-4F63-890D-83B56F2C231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F0AD70-6624-4D93-8A91-B47144EE9244}" type="datetimeFigureOut">
              <a:rPr lang="en-US" smtClean="0"/>
              <a:pPr/>
              <a:t>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F403AB-A462-4F63-890D-83B56F2C231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F0AD70-6624-4D93-8A91-B47144EE9244}" type="datetimeFigureOut">
              <a:rPr lang="en-US" smtClean="0"/>
              <a:pPr/>
              <a:t>1/10/2021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F403AB-A462-4F63-890D-83B56F2C231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1.jpg"/>
          <p:cNvPicPr>
            <a:picLocks noChangeAspect="1"/>
          </p:cNvPicPr>
          <p:nvPr/>
        </p:nvPicPr>
        <p:blipFill>
          <a:blip r:embed="rId2"/>
          <a:stretch>
            <a:fillRect/>
          </a:stretch>
        </p:blipFill>
        <p:spPr>
          <a:xfrm>
            <a:off x="152400" y="0"/>
            <a:ext cx="8991600" cy="6781800"/>
          </a:xfrm>
          <a:prstGeom prst="rect">
            <a:avLst/>
          </a:prstGeom>
        </p:spPr>
      </p:pic>
      <p:sp>
        <p:nvSpPr>
          <p:cNvPr id="7" name="TextBox 6"/>
          <p:cNvSpPr txBox="1"/>
          <p:nvPr/>
        </p:nvSpPr>
        <p:spPr>
          <a:xfrm>
            <a:off x="457200" y="2819400"/>
            <a:ext cx="3581400" cy="369332"/>
          </a:xfrm>
          <a:prstGeom prst="rect">
            <a:avLst/>
          </a:prstGeom>
          <a:noFill/>
        </p:spPr>
        <p:txBody>
          <a:bodyPr wrap="square" rtlCol="0">
            <a:spAutoFit/>
          </a:bodyPr>
          <a:lstStyle/>
          <a:p>
            <a:r>
              <a:rPr lang="bn-IN" dirty="0" smtClean="0"/>
              <a:t>আজকের ক্লাশে সবাইকে ধন্যবাদ</a:t>
            </a:r>
            <a:endParaRPr lang="en-US" dirty="0"/>
          </a:p>
        </p:txBody>
      </p:sp>
    </p:spTree>
  </p:cSld>
  <p:clrMapOvr>
    <a:masterClrMapping/>
  </p:clrMapOvr>
  <p:transition>
    <p:cut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1905000"/>
            <a:ext cx="8534400" cy="353943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just"/>
            <a:r>
              <a:rPr lang="en-US" sz="2800" dirty="0" err="1" smtClean="0"/>
              <a:t>হযরত</a:t>
            </a:r>
            <a:r>
              <a:rPr lang="en-US" sz="2800" dirty="0" smtClean="0"/>
              <a:t> </a:t>
            </a:r>
            <a:r>
              <a:rPr lang="en-US" sz="2800" dirty="0" err="1" smtClean="0"/>
              <a:t>আবু</a:t>
            </a:r>
            <a:r>
              <a:rPr lang="en-US" sz="2800" dirty="0" smtClean="0"/>
              <a:t> </a:t>
            </a:r>
            <a:r>
              <a:rPr lang="en-US" sz="2800" dirty="0" err="1" smtClean="0"/>
              <a:t>সাঈদ</a:t>
            </a:r>
            <a:r>
              <a:rPr lang="en-US" sz="2800" dirty="0" smtClean="0"/>
              <a:t> </a:t>
            </a:r>
            <a:r>
              <a:rPr lang="en-US" sz="2800" dirty="0" err="1" smtClean="0"/>
              <a:t>খুদরী</a:t>
            </a:r>
            <a:r>
              <a:rPr lang="en-US" sz="2800" dirty="0" smtClean="0"/>
              <a:t> (</a:t>
            </a:r>
            <a:r>
              <a:rPr lang="en-US" sz="2800" dirty="0" err="1" smtClean="0"/>
              <a:t>রা</a:t>
            </a:r>
            <a:r>
              <a:rPr lang="en-US" sz="2800" dirty="0" smtClean="0"/>
              <a:t>)</a:t>
            </a:r>
            <a:r>
              <a:rPr lang="bn-IN" sz="2800" dirty="0" smtClean="0"/>
              <a:t> একজন বিশিষ্ট সাহাবী ছিলেন। </a:t>
            </a:r>
          </a:p>
          <a:p>
            <a:pPr algn="just"/>
            <a:r>
              <a:rPr lang="bn-IN" sz="2800" dirty="0" smtClean="0"/>
              <a:t>তার নাম সাদ। </a:t>
            </a:r>
          </a:p>
          <a:p>
            <a:pPr algn="just"/>
            <a:r>
              <a:rPr lang="bn-IN" sz="2800" dirty="0" smtClean="0"/>
              <a:t>পিতার নাম মালেক ।</a:t>
            </a:r>
          </a:p>
          <a:p>
            <a:pPr algn="just"/>
            <a:r>
              <a:rPr lang="bn-IN" sz="2800" dirty="0" smtClean="0"/>
              <a:t>মাতার নাম আনীসা ।</a:t>
            </a:r>
          </a:p>
          <a:p>
            <a:pPr algn="just"/>
            <a:r>
              <a:rPr lang="bn-IN" sz="2800" dirty="0" smtClean="0"/>
              <a:t>তার পিতামাতা ৬২২ খ্রিঃ ইসলাম গ্রহণ করেন। </a:t>
            </a:r>
          </a:p>
          <a:p>
            <a:pPr algn="just"/>
            <a:r>
              <a:rPr lang="bn-IN" sz="2800" dirty="0" smtClean="0"/>
              <a:t>তিনি ১১৭০ টি হাদিস বর্ণনা করেন।</a:t>
            </a:r>
          </a:p>
          <a:p>
            <a:pPr algn="just"/>
            <a:r>
              <a:rPr lang="bn-IN" sz="2800" dirty="0" smtClean="0"/>
              <a:t>তিনি ৬৪ অথবা ৭৪ সনে মারা যান। </a:t>
            </a:r>
          </a:p>
          <a:p>
            <a:pPr algn="just"/>
            <a:r>
              <a:rPr lang="bn-IN" sz="2800" dirty="0" smtClean="0"/>
              <a:t>জান্নাতুল বাকীতে দাফন করা হয়। </a:t>
            </a:r>
            <a:endParaRPr lang="en-US" sz="2800" dirty="0"/>
          </a:p>
        </p:txBody>
      </p:sp>
      <p:sp>
        <p:nvSpPr>
          <p:cNvPr id="4" name="TextBox 3"/>
          <p:cNvSpPr txBox="1"/>
          <p:nvPr/>
        </p:nvSpPr>
        <p:spPr>
          <a:xfrm>
            <a:off x="1219200" y="762000"/>
            <a:ext cx="3810000" cy="830997"/>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sz="4800" dirty="0" err="1" smtClean="0"/>
              <a:t>রাবি</a:t>
            </a:r>
            <a:r>
              <a:rPr lang="en-US" sz="4800" dirty="0" smtClean="0"/>
              <a:t> </a:t>
            </a:r>
            <a:r>
              <a:rPr lang="en-US" sz="4800" dirty="0" err="1" smtClean="0"/>
              <a:t>পরিচিতি</a:t>
            </a: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04800"/>
            <a:ext cx="3505200" cy="92333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bn-IN" sz="5400" dirty="0" smtClean="0"/>
              <a:t>তাহকীক</a:t>
            </a:r>
            <a:endParaRPr lang="en-US" sz="2400" dirty="0"/>
          </a:p>
        </p:txBody>
      </p:sp>
      <p:sp>
        <p:nvSpPr>
          <p:cNvPr id="3" name="TextBox 2"/>
          <p:cNvSpPr txBox="1"/>
          <p:nvPr/>
        </p:nvSpPr>
        <p:spPr>
          <a:xfrm>
            <a:off x="762000" y="1524000"/>
            <a:ext cx="8382000" cy="1200329"/>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ar-SA" sz="2400" dirty="0" smtClean="0"/>
              <a:t>اعطوا</a:t>
            </a:r>
            <a:r>
              <a:rPr lang="bn-IN" sz="2400" dirty="0" smtClean="0"/>
              <a:t> সীগাহ  </a:t>
            </a:r>
            <a:r>
              <a:rPr lang="ar-SA" sz="2400" dirty="0" smtClean="0"/>
              <a:t>جمع مذكر حاضر</a:t>
            </a:r>
            <a:r>
              <a:rPr lang="bn-IN" sz="2400" dirty="0" smtClean="0"/>
              <a:t> , বাহাস </a:t>
            </a:r>
            <a:r>
              <a:rPr lang="ar-SA" sz="2400" dirty="0" smtClean="0"/>
              <a:t>امر حاضر معروف</a:t>
            </a:r>
            <a:r>
              <a:rPr lang="bn-IN" sz="2400" dirty="0" smtClean="0"/>
              <a:t>, বাব </a:t>
            </a:r>
            <a:r>
              <a:rPr lang="ar-SA" sz="2400" dirty="0" smtClean="0"/>
              <a:t>افعال</a:t>
            </a:r>
            <a:r>
              <a:rPr lang="bn-IN" sz="2400" dirty="0" smtClean="0"/>
              <a:t> , মাসদার </a:t>
            </a:r>
            <a:r>
              <a:rPr lang="ar-SA" sz="2400" dirty="0" smtClean="0"/>
              <a:t>الاعطاء</a:t>
            </a:r>
            <a:r>
              <a:rPr lang="bn-IN" sz="2400" dirty="0" smtClean="0"/>
              <a:t> , মাদ্দাহ </a:t>
            </a:r>
            <a:r>
              <a:rPr lang="ar-SA" sz="2400" dirty="0" smtClean="0"/>
              <a:t>ع – ط - و</a:t>
            </a:r>
            <a:r>
              <a:rPr lang="bn-IN" sz="2400" dirty="0" smtClean="0"/>
              <a:t> , জিনস </a:t>
            </a:r>
            <a:r>
              <a:rPr lang="ar-SA" sz="2400" dirty="0" smtClean="0"/>
              <a:t>ناقص واوى</a:t>
            </a:r>
            <a:r>
              <a:rPr lang="bn-IN" sz="2400" dirty="0" smtClean="0"/>
              <a:t> </a:t>
            </a:r>
            <a:r>
              <a:rPr lang="en-US" sz="2400" dirty="0" smtClean="0"/>
              <a:t> </a:t>
            </a:r>
            <a:r>
              <a:rPr lang="en-US" sz="2400" dirty="0" err="1" smtClean="0"/>
              <a:t>অর্থ</a:t>
            </a:r>
            <a:r>
              <a:rPr lang="en-US" sz="2400" dirty="0" smtClean="0"/>
              <a:t>- </a:t>
            </a:r>
            <a:r>
              <a:rPr lang="en-US" sz="2400" dirty="0" err="1" smtClean="0"/>
              <a:t>তোমরা</a:t>
            </a:r>
            <a:r>
              <a:rPr lang="en-US" sz="2400" dirty="0" smtClean="0"/>
              <a:t> </a:t>
            </a:r>
            <a:r>
              <a:rPr lang="en-US" sz="2400" dirty="0" err="1" smtClean="0"/>
              <a:t>দাও</a:t>
            </a:r>
            <a:r>
              <a:rPr lang="en-US" sz="2400" dirty="0" smtClean="0"/>
              <a:t> </a:t>
            </a:r>
            <a:r>
              <a:rPr lang="bn-IN" sz="2400" dirty="0" smtClean="0"/>
              <a:t>  </a:t>
            </a:r>
            <a:endParaRPr lang="en-US" sz="2400" dirty="0"/>
          </a:p>
        </p:txBody>
      </p:sp>
      <p:sp>
        <p:nvSpPr>
          <p:cNvPr id="4" name="TextBox 3"/>
          <p:cNvSpPr txBox="1"/>
          <p:nvPr/>
        </p:nvSpPr>
        <p:spPr>
          <a:xfrm>
            <a:off x="762000" y="2971800"/>
            <a:ext cx="8229600" cy="954107"/>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ar-SA" sz="2800" dirty="0" smtClean="0"/>
              <a:t>حق</a:t>
            </a:r>
            <a:r>
              <a:rPr lang="bn-IN" sz="2800" dirty="0" smtClean="0"/>
              <a:t> শব্দটি </a:t>
            </a:r>
            <a:r>
              <a:rPr lang="ar-SA" sz="2800" dirty="0" smtClean="0"/>
              <a:t>اسم جامد</a:t>
            </a:r>
            <a:r>
              <a:rPr lang="bn-IN" sz="2800" dirty="0" smtClean="0"/>
              <a:t> , ও একবচন, বহুবচনে </a:t>
            </a:r>
            <a:r>
              <a:rPr lang="ar-SA" sz="2800" dirty="0" smtClean="0"/>
              <a:t>حقوق</a:t>
            </a:r>
            <a:r>
              <a:rPr lang="bn-IN" sz="2800" dirty="0" smtClean="0"/>
              <a:t> , অর্থ- অধিকার, কর্তব্য, নায্য দাবি। </a:t>
            </a:r>
            <a:endParaRPr lang="en-US" sz="2800" dirty="0"/>
          </a:p>
        </p:txBody>
      </p:sp>
      <p:sp>
        <p:nvSpPr>
          <p:cNvPr id="5" name="TextBox 4"/>
          <p:cNvSpPr txBox="1"/>
          <p:nvPr/>
        </p:nvSpPr>
        <p:spPr>
          <a:xfrm>
            <a:off x="685800" y="4419600"/>
            <a:ext cx="8305800" cy="954107"/>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ar-SA" sz="2800" dirty="0" smtClean="0"/>
              <a:t>غض</a:t>
            </a:r>
            <a:r>
              <a:rPr lang="bn-IN" sz="2800" dirty="0" smtClean="0"/>
              <a:t> শব্দটি বাবে </a:t>
            </a:r>
            <a:r>
              <a:rPr lang="ar-SA" sz="2800" dirty="0" smtClean="0"/>
              <a:t>نصر</a:t>
            </a:r>
            <a:r>
              <a:rPr lang="bn-IN" sz="2800" dirty="0" smtClean="0"/>
              <a:t> এর মাসদার, মাদ্দাহ </a:t>
            </a:r>
            <a:r>
              <a:rPr lang="ar-SA" sz="2800" dirty="0" smtClean="0"/>
              <a:t>غ- ض- ض</a:t>
            </a:r>
            <a:r>
              <a:rPr lang="bn-IN" sz="2800" dirty="0" smtClean="0"/>
              <a:t> , জিনসে </a:t>
            </a:r>
            <a:r>
              <a:rPr lang="ar-SA" sz="2800" dirty="0" smtClean="0"/>
              <a:t>مضاعف ثلاثى</a:t>
            </a:r>
            <a:r>
              <a:rPr lang="bn-IN" sz="2800" dirty="0" smtClean="0"/>
              <a:t> , অর্থ-অবনমিত করা। </a:t>
            </a: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371600"/>
            <a:ext cx="5943600" cy="2215991"/>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bn-IN" sz="13800" dirty="0" smtClean="0"/>
              <a:t>ধন্যবাদ</a:t>
            </a:r>
            <a:endParaRPr lang="en-US"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304800"/>
            <a:ext cx="8229600" cy="2308324"/>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sz="2400" dirty="0" err="1" smtClean="0"/>
              <a:t>আমিনা</a:t>
            </a:r>
            <a:r>
              <a:rPr lang="en-US" sz="2400" dirty="0" smtClean="0"/>
              <a:t> </a:t>
            </a:r>
            <a:r>
              <a:rPr lang="en-US" sz="2400" dirty="0" err="1" smtClean="0"/>
              <a:t>ফারুকী</a:t>
            </a:r>
            <a:endParaRPr lang="bn-IN" sz="2400" dirty="0" smtClean="0"/>
          </a:p>
          <a:p>
            <a:r>
              <a:rPr lang="en-US" sz="2400" dirty="0" err="1" smtClean="0"/>
              <a:t>সহকারি</a:t>
            </a:r>
            <a:r>
              <a:rPr lang="en-US" sz="2400" dirty="0" smtClean="0"/>
              <a:t> </a:t>
            </a:r>
            <a:r>
              <a:rPr lang="en-US" sz="2400" dirty="0" err="1" smtClean="0"/>
              <a:t>মৌলভী</a:t>
            </a:r>
            <a:endParaRPr lang="bn-IN" sz="2400" dirty="0" smtClean="0"/>
          </a:p>
          <a:p>
            <a:r>
              <a:rPr lang="bn-IN" sz="2400" dirty="0" smtClean="0"/>
              <a:t>রাজশাহী দারুস সালাম কামিল মাদ্রাসা</a:t>
            </a:r>
          </a:p>
          <a:p>
            <a:r>
              <a:rPr lang="en-US" sz="2400" dirty="0" err="1" smtClean="0"/>
              <a:t>বিষয়</a:t>
            </a:r>
            <a:r>
              <a:rPr lang="en-US" sz="2400" dirty="0" smtClean="0"/>
              <a:t>- </a:t>
            </a:r>
            <a:r>
              <a:rPr lang="en-US" sz="2400" dirty="0" err="1" smtClean="0"/>
              <a:t>হাদিস</a:t>
            </a:r>
            <a:r>
              <a:rPr lang="en-US" sz="2400" dirty="0" smtClean="0"/>
              <a:t> </a:t>
            </a:r>
            <a:r>
              <a:rPr lang="en-US" sz="2400" dirty="0" err="1" smtClean="0"/>
              <a:t>শরিফ</a:t>
            </a:r>
            <a:endParaRPr lang="en-US" sz="2400" dirty="0" smtClean="0"/>
          </a:p>
          <a:p>
            <a:r>
              <a:rPr lang="en-US" sz="2400" dirty="0" err="1" smtClean="0"/>
              <a:t>শ্রেণি-নবম+দশম</a:t>
            </a:r>
            <a:endParaRPr lang="en-US" sz="2400" dirty="0" smtClean="0"/>
          </a:p>
          <a:p>
            <a:r>
              <a:rPr lang="bn-IN" sz="2400" dirty="0" smtClean="0"/>
              <a:t>তারিখ-</a:t>
            </a:r>
            <a:r>
              <a:rPr lang="en-US" sz="2400" dirty="0" smtClean="0"/>
              <a:t>১০-০১-২০২১</a:t>
            </a:r>
            <a:endParaRPr lang="en-US" sz="2400" dirty="0" smtClean="0"/>
          </a:p>
        </p:txBody>
      </p:sp>
      <p:sp>
        <p:nvSpPr>
          <p:cNvPr id="7" name="TextBox 6"/>
          <p:cNvSpPr txBox="1"/>
          <p:nvPr/>
        </p:nvSpPr>
        <p:spPr>
          <a:xfrm>
            <a:off x="2819400" y="5943600"/>
            <a:ext cx="2438400" cy="707886"/>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bn-IN" sz="4000" dirty="0" smtClean="0"/>
              <a:t>রাস্তার হক</a:t>
            </a:r>
            <a:endParaRPr lang="en-US" sz="4000" dirty="0"/>
          </a:p>
        </p:txBody>
      </p:sp>
      <p:pic>
        <p:nvPicPr>
          <p:cNvPr id="6" name="Picture 5" descr="333.jpg"/>
          <p:cNvPicPr>
            <a:picLocks noChangeAspect="1"/>
          </p:cNvPicPr>
          <p:nvPr/>
        </p:nvPicPr>
        <p:blipFill>
          <a:blip r:embed="rId2"/>
          <a:stretch>
            <a:fillRect/>
          </a:stretch>
        </p:blipFill>
        <p:spPr>
          <a:xfrm>
            <a:off x="609600" y="2819400"/>
            <a:ext cx="7696200" cy="29718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8382000" cy="2246769"/>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just"/>
            <a:r>
              <a:rPr lang="ar-SA" sz="2800" dirty="0" smtClean="0"/>
              <a:t>عن ابى سعيد الخد رى (رضى) عن النبى (ص) قال اياكم والجلوس بالطرقات فقالوا يا رسول الله ما لنا من مجالسنا بد نتحدث فيها قال فاذا ابيتم الا المجلس فاعطوا الطريق  حقه قالوا وما حق الطريق يا رسول الله قال غض البصر وكف الاذى وردالسلام والامر بالمعروف والنهى عن المنكر- (متفق عليه)                                                            </a:t>
            </a:r>
            <a:endParaRPr lang="en-US" sz="2800" dirty="0"/>
          </a:p>
        </p:txBody>
      </p:sp>
      <p:sp>
        <p:nvSpPr>
          <p:cNvPr id="3" name="TextBox 2"/>
          <p:cNvSpPr txBox="1"/>
          <p:nvPr/>
        </p:nvSpPr>
        <p:spPr>
          <a:xfrm>
            <a:off x="381000" y="3048000"/>
            <a:ext cx="8382000" cy="378565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just"/>
            <a:r>
              <a:rPr lang="bn-IN" sz="2400" dirty="0" smtClean="0"/>
              <a:t>হা</a:t>
            </a:r>
            <a:r>
              <a:rPr lang="en-US" sz="2400" dirty="0" err="1" smtClean="0"/>
              <a:t>দীসের</a:t>
            </a:r>
            <a:r>
              <a:rPr lang="en-US" sz="2400" dirty="0" smtClean="0"/>
              <a:t> </a:t>
            </a:r>
            <a:r>
              <a:rPr lang="en-US" sz="2400" dirty="0" err="1" smtClean="0"/>
              <a:t>অনুবাদ</a:t>
            </a:r>
            <a:r>
              <a:rPr lang="en-US" sz="2400" dirty="0" smtClean="0"/>
              <a:t>- </a:t>
            </a:r>
            <a:r>
              <a:rPr lang="en-US" sz="2400" dirty="0" err="1" smtClean="0"/>
              <a:t>হযরত</a:t>
            </a:r>
            <a:r>
              <a:rPr lang="en-US" sz="2400" dirty="0" smtClean="0"/>
              <a:t> </a:t>
            </a:r>
            <a:r>
              <a:rPr lang="en-US" sz="2400" dirty="0" err="1" smtClean="0"/>
              <a:t>আবু</a:t>
            </a:r>
            <a:r>
              <a:rPr lang="en-US" sz="2400" dirty="0" smtClean="0"/>
              <a:t> </a:t>
            </a:r>
            <a:r>
              <a:rPr lang="en-US" sz="2400" dirty="0" err="1" smtClean="0"/>
              <a:t>সাঈদ</a:t>
            </a:r>
            <a:r>
              <a:rPr lang="en-US" sz="2400" dirty="0" smtClean="0"/>
              <a:t> </a:t>
            </a:r>
            <a:r>
              <a:rPr lang="en-US" sz="2400" dirty="0" err="1" smtClean="0"/>
              <a:t>খুদরী</a:t>
            </a:r>
            <a:r>
              <a:rPr lang="en-US" sz="2400" dirty="0" smtClean="0"/>
              <a:t> (</a:t>
            </a:r>
            <a:r>
              <a:rPr lang="en-US" sz="2400" dirty="0" err="1" smtClean="0"/>
              <a:t>রা</a:t>
            </a:r>
            <a:r>
              <a:rPr lang="en-US" sz="2400" dirty="0" smtClean="0"/>
              <a:t>) </a:t>
            </a:r>
            <a:r>
              <a:rPr lang="en-US" sz="2400" dirty="0" err="1" smtClean="0"/>
              <a:t>হতে</a:t>
            </a:r>
            <a:r>
              <a:rPr lang="en-US" sz="2400" dirty="0" smtClean="0"/>
              <a:t> </a:t>
            </a:r>
            <a:r>
              <a:rPr lang="en-US" sz="2400" dirty="0" err="1" smtClean="0"/>
              <a:t>বর্ণিত</a:t>
            </a:r>
            <a:r>
              <a:rPr lang="en-US" sz="2400" dirty="0" smtClean="0"/>
              <a:t> </a:t>
            </a:r>
            <a:r>
              <a:rPr lang="en-US" sz="2400" dirty="0" err="1" smtClean="0"/>
              <a:t>তিনি</a:t>
            </a:r>
            <a:r>
              <a:rPr lang="en-US" sz="2400" dirty="0" smtClean="0"/>
              <a:t> </a:t>
            </a:r>
            <a:r>
              <a:rPr lang="en-US" sz="2400" dirty="0" err="1" smtClean="0"/>
              <a:t>বলেন</a:t>
            </a:r>
            <a:r>
              <a:rPr lang="en-US" sz="2400" dirty="0" smtClean="0"/>
              <a:t> </a:t>
            </a:r>
            <a:r>
              <a:rPr lang="en-US" sz="2400" dirty="0" err="1" smtClean="0"/>
              <a:t>রাসুল</a:t>
            </a:r>
            <a:r>
              <a:rPr lang="en-US" sz="2400" dirty="0" smtClean="0"/>
              <a:t> (</a:t>
            </a:r>
            <a:r>
              <a:rPr lang="en-US" sz="2400" dirty="0" err="1" smtClean="0"/>
              <a:t>সা</a:t>
            </a:r>
            <a:r>
              <a:rPr lang="en-US" sz="2400" dirty="0" smtClean="0"/>
              <a:t>) </a:t>
            </a:r>
            <a:r>
              <a:rPr lang="en-US" sz="2400" dirty="0" err="1" smtClean="0"/>
              <a:t>ইরশাদ</a:t>
            </a:r>
            <a:r>
              <a:rPr lang="en-US" sz="2400" dirty="0" smtClean="0"/>
              <a:t> </a:t>
            </a:r>
            <a:r>
              <a:rPr lang="en-US" sz="2400" dirty="0" err="1" smtClean="0"/>
              <a:t>করেন</a:t>
            </a:r>
            <a:r>
              <a:rPr lang="en-US" sz="2400" dirty="0" smtClean="0"/>
              <a:t> </a:t>
            </a:r>
            <a:r>
              <a:rPr lang="en-US" sz="2400" dirty="0" err="1" smtClean="0"/>
              <a:t>তোমরা</a:t>
            </a:r>
            <a:r>
              <a:rPr lang="en-US" sz="2400" dirty="0" smtClean="0"/>
              <a:t> </a:t>
            </a:r>
            <a:r>
              <a:rPr lang="en-US" sz="2400" dirty="0" err="1" smtClean="0"/>
              <a:t>রাস্তায়</a:t>
            </a:r>
            <a:r>
              <a:rPr lang="en-US" sz="2400" dirty="0" smtClean="0"/>
              <a:t> </a:t>
            </a:r>
            <a:r>
              <a:rPr lang="en-US" sz="2400" dirty="0" err="1" smtClean="0"/>
              <a:t>বসা</a:t>
            </a:r>
            <a:r>
              <a:rPr lang="en-US" sz="2400" dirty="0" smtClean="0"/>
              <a:t> </a:t>
            </a:r>
            <a:r>
              <a:rPr lang="en-US" sz="2400" dirty="0" err="1" smtClean="0"/>
              <a:t>হতে</a:t>
            </a:r>
            <a:r>
              <a:rPr lang="en-US" sz="2400" dirty="0" smtClean="0"/>
              <a:t> </a:t>
            </a:r>
            <a:r>
              <a:rPr lang="en-US" sz="2400" dirty="0" err="1" smtClean="0"/>
              <a:t>বিরত</a:t>
            </a:r>
            <a:r>
              <a:rPr lang="en-US" sz="2400" dirty="0" smtClean="0"/>
              <a:t> </a:t>
            </a:r>
            <a:r>
              <a:rPr lang="en-US" sz="2400" dirty="0" err="1" smtClean="0"/>
              <a:t>থাক</a:t>
            </a:r>
            <a:r>
              <a:rPr lang="en-US" sz="2400" dirty="0" smtClean="0"/>
              <a:t>। </a:t>
            </a:r>
            <a:r>
              <a:rPr lang="en-US" sz="2400" dirty="0" err="1" smtClean="0"/>
              <a:t>সাহাবী</a:t>
            </a:r>
            <a:r>
              <a:rPr lang="bn-IN" sz="2400" dirty="0" smtClean="0"/>
              <a:t>গণ</a:t>
            </a:r>
            <a:r>
              <a:rPr lang="en-US" sz="2400" dirty="0" smtClean="0"/>
              <a:t> </a:t>
            </a:r>
            <a:r>
              <a:rPr lang="en-US" sz="2400" dirty="0" err="1" smtClean="0"/>
              <a:t>আরজ</a:t>
            </a:r>
            <a:r>
              <a:rPr lang="en-US" sz="2400" dirty="0" smtClean="0"/>
              <a:t> </a:t>
            </a:r>
            <a:r>
              <a:rPr lang="en-US" sz="2400" dirty="0" err="1" smtClean="0"/>
              <a:t>করলেন</a:t>
            </a:r>
            <a:r>
              <a:rPr lang="en-US" sz="2400" dirty="0" smtClean="0"/>
              <a:t> </a:t>
            </a:r>
            <a:r>
              <a:rPr lang="en-US" sz="2400" dirty="0" err="1" smtClean="0"/>
              <a:t>হে</a:t>
            </a:r>
            <a:r>
              <a:rPr lang="en-US" sz="2400" dirty="0" smtClean="0"/>
              <a:t> </a:t>
            </a:r>
            <a:r>
              <a:rPr lang="en-US" sz="2400" dirty="0" err="1" smtClean="0"/>
              <a:t>আল্লাহর</a:t>
            </a:r>
            <a:r>
              <a:rPr lang="en-US" sz="2400" dirty="0" smtClean="0"/>
              <a:t> </a:t>
            </a:r>
            <a:r>
              <a:rPr lang="en-US" sz="2400" dirty="0" err="1" smtClean="0"/>
              <a:t>রাসুল</a:t>
            </a:r>
            <a:r>
              <a:rPr lang="en-US" sz="2400" dirty="0" smtClean="0"/>
              <a:t> </a:t>
            </a:r>
            <a:r>
              <a:rPr lang="en-US" sz="2400" dirty="0" err="1" smtClean="0"/>
              <a:t>আমাদের</a:t>
            </a:r>
            <a:r>
              <a:rPr lang="en-US" sz="2400" dirty="0" smtClean="0"/>
              <a:t> </a:t>
            </a:r>
            <a:r>
              <a:rPr lang="en-US" sz="2400" dirty="0" err="1" smtClean="0"/>
              <a:t>তো</a:t>
            </a:r>
            <a:r>
              <a:rPr lang="en-US" sz="2400" dirty="0" smtClean="0"/>
              <a:t> </a:t>
            </a:r>
            <a:r>
              <a:rPr lang="en-US" sz="2400" dirty="0" err="1" smtClean="0"/>
              <a:t>রাস্তায়</a:t>
            </a:r>
            <a:r>
              <a:rPr lang="en-US" sz="2400" dirty="0" smtClean="0"/>
              <a:t> </a:t>
            </a:r>
            <a:r>
              <a:rPr lang="en-US" sz="2400" dirty="0" err="1" smtClean="0"/>
              <a:t>বসা</a:t>
            </a:r>
            <a:r>
              <a:rPr lang="en-US" sz="2400" dirty="0" smtClean="0"/>
              <a:t> </a:t>
            </a:r>
            <a:r>
              <a:rPr lang="en-US" sz="2400" dirty="0" err="1" smtClean="0"/>
              <a:t>ছাড়া</a:t>
            </a:r>
            <a:r>
              <a:rPr lang="en-US" sz="2400" dirty="0" smtClean="0"/>
              <a:t> </a:t>
            </a:r>
            <a:r>
              <a:rPr lang="en-US" sz="2400" dirty="0" err="1" smtClean="0"/>
              <a:t>আর</a:t>
            </a:r>
            <a:r>
              <a:rPr lang="en-US" sz="2400" dirty="0" smtClean="0"/>
              <a:t> </a:t>
            </a:r>
            <a:r>
              <a:rPr lang="en-US" sz="2400" dirty="0" err="1" smtClean="0"/>
              <a:t>কোন</a:t>
            </a:r>
            <a:r>
              <a:rPr lang="en-US" sz="2400" dirty="0" smtClean="0"/>
              <a:t> </a:t>
            </a:r>
            <a:r>
              <a:rPr lang="en-US" sz="2400" dirty="0" err="1" smtClean="0"/>
              <a:t>উপায়</a:t>
            </a:r>
            <a:r>
              <a:rPr lang="en-US" sz="2400" dirty="0" smtClean="0"/>
              <a:t> </a:t>
            </a:r>
            <a:r>
              <a:rPr lang="en-US" sz="2400" dirty="0" err="1" smtClean="0"/>
              <a:t>নাই</a:t>
            </a:r>
            <a:r>
              <a:rPr lang="en-US" sz="2400" dirty="0" smtClean="0"/>
              <a:t>। </a:t>
            </a:r>
            <a:r>
              <a:rPr lang="en-US" sz="2400" dirty="0" err="1" smtClean="0"/>
              <a:t>কেননা</a:t>
            </a:r>
            <a:r>
              <a:rPr lang="en-US" sz="2400" dirty="0" smtClean="0"/>
              <a:t> </a:t>
            </a:r>
            <a:r>
              <a:rPr lang="en-US" sz="2400" dirty="0" err="1" smtClean="0"/>
              <a:t>আমরা</a:t>
            </a:r>
            <a:r>
              <a:rPr lang="en-US" sz="2400" dirty="0" smtClean="0"/>
              <a:t> </a:t>
            </a:r>
            <a:r>
              <a:rPr lang="en-US" sz="2400" dirty="0" err="1" smtClean="0"/>
              <a:t>রাস্তায়</a:t>
            </a:r>
            <a:r>
              <a:rPr lang="en-US" sz="2400" dirty="0" smtClean="0"/>
              <a:t> </a:t>
            </a:r>
            <a:r>
              <a:rPr lang="en-US" sz="2400" dirty="0" err="1" smtClean="0"/>
              <a:t>বসেই</a:t>
            </a:r>
            <a:r>
              <a:rPr lang="en-US" sz="2400" dirty="0" smtClean="0"/>
              <a:t> </a:t>
            </a:r>
            <a:r>
              <a:rPr lang="en-US" sz="2400" dirty="0" err="1" smtClean="0"/>
              <a:t>প্রয়োজনীয়</a:t>
            </a:r>
            <a:r>
              <a:rPr lang="en-US" sz="2400" dirty="0" smtClean="0"/>
              <a:t> </a:t>
            </a:r>
            <a:r>
              <a:rPr lang="en-US" sz="2400" dirty="0" err="1" smtClean="0"/>
              <a:t>কথাবার্তা</a:t>
            </a:r>
            <a:r>
              <a:rPr lang="en-US" sz="2400" dirty="0" smtClean="0"/>
              <a:t> ও </a:t>
            </a:r>
            <a:r>
              <a:rPr lang="en-US" sz="2400" dirty="0" err="1" smtClean="0"/>
              <a:t>আলাপ</a:t>
            </a:r>
            <a:r>
              <a:rPr lang="en-US" sz="2400" dirty="0" smtClean="0"/>
              <a:t> </a:t>
            </a:r>
            <a:r>
              <a:rPr lang="en-US" sz="2400" dirty="0" err="1" smtClean="0"/>
              <a:t>আলোচনা</a:t>
            </a:r>
            <a:r>
              <a:rPr lang="en-US" sz="2400" dirty="0" smtClean="0"/>
              <a:t> </a:t>
            </a:r>
            <a:r>
              <a:rPr lang="en-US" sz="2400" dirty="0" err="1" smtClean="0"/>
              <a:t>করে</a:t>
            </a:r>
            <a:r>
              <a:rPr lang="en-US" sz="2400" dirty="0" smtClean="0"/>
              <a:t> </a:t>
            </a:r>
            <a:r>
              <a:rPr lang="en-US" sz="2400" dirty="0" err="1" smtClean="0"/>
              <a:t>থাকি</a:t>
            </a:r>
            <a:r>
              <a:rPr lang="en-US" sz="2400" dirty="0" smtClean="0"/>
              <a:t>। </a:t>
            </a:r>
            <a:r>
              <a:rPr lang="en-US" sz="2400" dirty="0" err="1" smtClean="0"/>
              <a:t>রাসুল</a:t>
            </a:r>
            <a:r>
              <a:rPr lang="en-US" sz="2400" dirty="0" smtClean="0"/>
              <a:t> (</a:t>
            </a:r>
            <a:r>
              <a:rPr lang="en-US" sz="2400" dirty="0" err="1" smtClean="0"/>
              <a:t>সা</a:t>
            </a:r>
            <a:r>
              <a:rPr lang="en-US" sz="2400" dirty="0" smtClean="0"/>
              <a:t>) </a:t>
            </a:r>
            <a:r>
              <a:rPr lang="en-US" sz="2400" dirty="0" err="1" smtClean="0"/>
              <a:t>বললেন</a:t>
            </a:r>
            <a:r>
              <a:rPr lang="en-US" sz="2400" dirty="0" smtClean="0"/>
              <a:t> , </a:t>
            </a:r>
            <a:r>
              <a:rPr lang="en-US" sz="2400" dirty="0" err="1" smtClean="0"/>
              <a:t>রাস্তায়</a:t>
            </a:r>
            <a:r>
              <a:rPr lang="en-US" sz="2400" dirty="0" smtClean="0"/>
              <a:t> </a:t>
            </a:r>
            <a:r>
              <a:rPr lang="en-US" sz="2400" dirty="0" err="1" smtClean="0"/>
              <a:t>বসা</a:t>
            </a:r>
            <a:r>
              <a:rPr lang="en-US" sz="2400" dirty="0" smtClean="0"/>
              <a:t> </a:t>
            </a:r>
            <a:r>
              <a:rPr lang="en-US" sz="2400" dirty="0" err="1" smtClean="0"/>
              <a:t>ছাড়া</a:t>
            </a:r>
            <a:r>
              <a:rPr lang="en-US" sz="2400" dirty="0" smtClean="0"/>
              <a:t> </a:t>
            </a:r>
            <a:r>
              <a:rPr lang="en-US" sz="2400" dirty="0" err="1" smtClean="0"/>
              <a:t>যদি</a:t>
            </a:r>
            <a:r>
              <a:rPr lang="en-US" sz="2400" dirty="0" smtClean="0"/>
              <a:t> </a:t>
            </a:r>
            <a:r>
              <a:rPr lang="en-US" sz="2400" dirty="0" err="1" smtClean="0"/>
              <a:t>তোমাদের</a:t>
            </a:r>
            <a:r>
              <a:rPr lang="en-US" sz="2400" dirty="0" smtClean="0"/>
              <a:t> </a:t>
            </a:r>
            <a:r>
              <a:rPr lang="en-US" sz="2400" dirty="0" err="1" smtClean="0"/>
              <a:t>কোন</a:t>
            </a:r>
            <a:r>
              <a:rPr lang="en-US" sz="2400" dirty="0" smtClean="0"/>
              <a:t> </a:t>
            </a:r>
            <a:r>
              <a:rPr lang="en-US" sz="2400" dirty="0" err="1" smtClean="0"/>
              <a:t>উপায়</a:t>
            </a:r>
            <a:r>
              <a:rPr lang="en-US" sz="2400" dirty="0" smtClean="0"/>
              <a:t> </a:t>
            </a:r>
            <a:r>
              <a:rPr lang="en-US" sz="2400" dirty="0" err="1" smtClean="0"/>
              <a:t>না</a:t>
            </a:r>
            <a:r>
              <a:rPr lang="en-US" sz="2400" dirty="0" smtClean="0"/>
              <a:t> </a:t>
            </a:r>
            <a:r>
              <a:rPr lang="en-US" sz="2400" dirty="0" err="1" smtClean="0"/>
              <a:t>থাকে</a:t>
            </a:r>
            <a:r>
              <a:rPr lang="en-US" sz="2400" dirty="0" smtClean="0"/>
              <a:t> </a:t>
            </a:r>
            <a:r>
              <a:rPr lang="en-US" sz="2400" dirty="0" err="1" smtClean="0"/>
              <a:t>তবে</a:t>
            </a:r>
            <a:r>
              <a:rPr lang="en-US" sz="2400" dirty="0" smtClean="0"/>
              <a:t> </a:t>
            </a:r>
            <a:r>
              <a:rPr lang="en-US" sz="2400" dirty="0" err="1" smtClean="0"/>
              <a:t>রাস্তার</a:t>
            </a:r>
            <a:r>
              <a:rPr lang="en-US" sz="2400" dirty="0" smtClean="0"/>
              <a:t> </a:t>
            </a:r>
            <a:r>
              <a:rPr lang="en-US" sz="2400" dirty="0" err="1" smtClean="0"/>
              <a:t>হক</a:t>
            </a:r>
            <a:r>
              <a:rPr lang="en-US" sz="2400" dirty="0" smtClean="0"/>
              <a:t> </a:t>
            </a:r>
            <a:r>
              <a:rPr lang="en-US" sz="2400" dirty="0" err="1" smtClean="0"/>
              <a:t>আদায়</a:t>
            </a:r>
            <a:r>
              <a:rPr lang="en-US" sz="2400" dirty="0" smtClean="0"/>
              <a:t> </a:t>
            </a:r>
            <a:r>
              <a:rPr lang="en-US" sz="2400" dirty="0" err="1" smtClean="0"/>
              <a:t>কর</a:t>
            </a:r>
            <a:r>
              <a:rPr lang="en-US" sz="2400" dirty="0" smtClean="0"/>
              <a:t>। </a:t>
            </a:r>
            <a:r>
              <a:rPr lang="bn-IN" sz="2400" dirty="0" smtClean="0"/>
              <a:t>সাহাবী</a:t>
            </a:r>
            <a:r>
              <a:rPr lang="en-US" sz="2400" dirty="0" err="1" smtClean="0"/>
              <a:t>গণ</a:t>
            </a:r>
            <a:r>
              <a:rPr lang="en-US" sz="2400" dirty="0" smtClean="0"/>
              <a:t> </a:t>
            </a:r>
            <a:r>
              <a:rPr lang="en-US" sz="2400" dirty="0" err="1" smtClean="0"/>
              <a:t>আরজ</a:t>
            </a:r>
            <a:r>
              <a:rPr lang="en-US" sz="2400" dirty="0" smtClean="0"/>
              <a:t> </a:t>
            </a:r>
            <a:r>
              <a:rPr lang="en-US" sz="2400" dirty="0" err="1" smtClean="0"/>
              <a:t>করলেন</a:t>
            </a:r>
            <a:r>
              <a:rPr lang="en-US" sz="2400" dirty="0" smtClean="0"/>
              <a:t> </a:t>
            </a:r>
            <a:r>
              <a:rPr lang="en-US" sz="2400" dirty="0" err="1" smtClean="0"/>
              <a:t>হে</a:t>
            </a:r>
            <a:r>
              <a:rPr lang="en-US" sz="2400" dirty="0" smtClean="0"/>
              <a:t> </a:t>
            </a:r>
            <a:r>
              <a:rPr lang="en-US" sz="2400" dirty="0" err="1" smtClean="0"/>
              <a:t>আল্লাহর</a:t>
            </a:r>
            <a:r>
              <a:rPr lang="en-US" sz="2400" dirty="0" smtClean="0"/>
              <a:t> </a:t>
            </a:r>
            <a:r>
              <a:rPr lang="en-US" sz="2400" dirty="0" err="1" smtClean="0"/>
              <a:t>রাসুল</a:t>
            </a:r>
            <a:r>
              <a:rPr lang="en-US" sz="2400" dirty="0" smtClean="0"/>
              <a:t> </a:t>
            </a:r>
            <a:r>
              <a:rPr lang="en-US" sz="2400" dirty="0" err="1" smtClean="0"/>
              <a:t>রাস্তার</a:t>
            </a:r>
            <a:r>
              <a:rPr lang="en-US" sz="2400" dirty="0" smtClean="0"/>
              <a:t> </a:t>
            </a:r>
            <a:r>
              <a:rPr lang="en-US" sz="2400" dirty="0" err="1" smtClean="0"/>
              <a:t>হক</a:t>
            </a:r>
            <a:r>
              <a:rPr lang="en-US" sz="2400" dirty="0" smtClean="0"/>
              <a:t> </a:t>
            </a:r>
            <a:r>
              <a:rPr lang="en-US" sz="2400" dirty="0" err="1" smtClean="0"/>
              <a:t>কি</a:t>
            </a:r>
            <a:r>
              <a:rPr lang="en-US" sz="2400" dirty="0" smtClean="0"/>
              <a:t>? </a:t>
            </a:r>
            <a:r>
              <a:rPr lang="en-US" sz="2400" dirty="0" err="1" smtClean="0"/>
              <a:t>তিনি</a:t>
            </a:r>
            <a:r>
              <a:rPr lang="en-US" sz="2400" dirty="0" smtClean="0"/>
              <a:t> </a:t>
            </a:r>
            <a:r>
              <a:rPr lang="en-US" sz="2400" dirty="0" err="1" smtClean="0"/>
              <a:t>বললেন</a:t>
            </a:r>
            <a:r>
              <a:rPr lang="en-US" sz="2400" dirty="0" smtClean="0"/>
              <a:t> </a:t>
            </a:r>
            <a:r>
              <a:rPr lang="en-US" sz="2400" dirty="0" err="1" smtClean="0"/>
              <a:t>রাস্তার</a:t>
            </a:r>
            <a:r>
              <a:rPr lang="en-US" sz="2400" dirty="0" smtClean="0"/>
              <a:t> </a:t>
            </a:r>
            <a:r>
              <a:rPr lang="en-US" sz="2400" dirty="0" err="1" smtClean="0"/>
              <a:t>হক</a:t>
            </a:r>
            <a:r>
              <a:rPr lang="en-US" sz="2400" dirty="0" smtClean="0"/>
              <a:t> </a:t>
            </a:r>
            <a:r>
              <a:rPr lang="en-US" sz="2400" dirty="0" err="1" smtClean="0"/>
              <a:t>হলো</a:t>
            </a:r>
            <a:r>
              <a:rPr lang="en-US" sz="2400" dirty="0" smtClean="0"/>
              <a:t> </a:t>
            </a:r>
            <a:r>
              <a:rPr lang="en-US" sz="2400" dirty="0" err="1" smtClean="0"/>
              <a:t>চোখ</a:t>
            </a:r>
            <a:r>
              <a:rPr lang="en-US" sz="2400" dirty="0" smtClean="0"/>
              <a:t> </a:t>
            </a:r>
            <a:r>
              <a:rPr lang="en-US" sz="2400" dirty="0" err="1" smtClean="0"/>
              <a:t>অবনত</a:t>
            </a:r>
            <a:r>
              <a:rPr lang="en-US" sz="2400" dirty="0" smtClean="0"/>
              <a:t> </a:t>
            </a:r>
            <a:r>
              <a:rPr lang="en-US" sz="2400" dirty="0" err="1" smtClean="0"/>
              <a:t>রাখা</a:t>
            </a:r>
            <a:r>
              <a:rPr lang="en-US" sz="2400" dirty="0" smtClean="0"/>
              <a:t>, </a:t>
            </a:r>
            <a:r>
              <a:rPr lang="en-US" sz="2400" dirty="0" err="1" smtClean="0"/>
              <a:t>কষ্টদায়ক</a:t>
            </a:r>
            <a:r>
              <a:rPr lang="en-US" sz="2400" dirty="0" smtClean="0"/>
              <a:t> </a:t>
            </a:r>
            <a:r>
              <a:rPr lang="en-US" sz="2400" dirty="0" err="1" smtClean="0"/>
              <a:t>বস্তু</a:t>
            </a:r>
            <a:r>
              <a:rPr lang="en-US" sz="2400" dirty="0" smtClean="0"/>
              <a:t> </a:t>
            </a:r>
            <a:r>
              <a:rPr lang="en-US" sz="2400" dirty="0" err="1" smtClean="0"/>
              <a:t>রাস্তা</a:t>
            </a:r>
            <a:r>
              <a:rPr lang="en-US" sz="2400" dirty="0" smtClean="0"/>
              <a:t> </a:t>
            </a:r>
            <a:r>
              <a:rPr lang="en-US" sz="2400" dirty="0" err="1" smtClean="0"/>
              <a:t>থেকে</a:t>
            </a:r>
            <a:r>
              <a:rPr lang="en-US" sz="2400" dirty="0" smtClean="0"/>
              <a:t> </a:t>
            </a:r>
            <a:r>
              <a:rPr lang="en-US" sz="2400" dirty="0" err="1" smtClean="0"/>
              <a:t>সরিয়ে</a:t>
            </a:r>
            <a:r>
              <a:rPr lang="en-US" sz="2400" dirty="0" smtClean="0"/>
              <a:t> </a:t>
            </a:r>
            <a:r>
              <a:rPr lang="en-US" sz="2400" dirty="0" err="1" smtClean="0"/>
              <a:t>ফেলা</a:t>
            </a:r>
            <a:r>
              <a:rPr lang="en-US" sz="2400" dirty="0" smtClean="0"/>
              <a:t>, </a:t>
            </a:r>
            <a:r>
              <a:rPr lang="en-US" sz="2400" dirty="0" err="1" smtClean="0"/>
              <a:t>সালামের</a:t>
            </a:r>
            <a:r>
              <a:rPr lang="en-US" sz="2400" dirty="0" smtClean="0"/>
              <a:t> </a:t>
            </a:r>
            <a:r>
              <a:rPr lang="en-US" sz="2400" dirty="0" err="1" smtClean="0"/>
              <a:t>উত্তর</a:t>
            </a:r>
            <a:r>
              <a:rPr lang="en-US" sz="2400" dirty="0" smtClean="0"/>
              <a:t> </a:t>
            </a:r>
            <a:r>
              <a:rPr lang="en-US" sz="2400" dirty="0" err="1" smtClean="0"/>
              <a:t>দেয়া</a:t>
            </a:r>
            <a:r>
              <a:rPr lang="en-US" sz="2400" dirty="0" smtClean="0"/>
              <a:t> </a:t>
            </a:r>
            <a:r>
              <a:rPr lang="en-US" sz="2400" dirty="0" err="1" smtClean="0"/>
              <a:t>এবং</a:t>
            </a:r>
            <a:r>
              <a:rPr lang="en-US" sz="2400" dirty="0" smtClean="0"/>
              <a:t> স</a:t>
            </a:r>
            <a:r>
              <a:rPr lang="bn-IN" sz="2400" dirty="0" smtClean="0"/>
              <a:t>ৎকাজের আদেশ দেয়া, অসৎ কাজ থেকে নিষেধ করা। (বুখারী ও মুসলিম)</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81000"/>
            <a:ext cx="9144000" cy="341632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bn-IN" sz="3600" dirty="0" smtClean="0"/>
              <a:t>শিক্ষণফল </a:t>
            </a:r>
          </a:p>
          <a:p>
            <a:r>
              <a:rPr lang="bn-IN" sz="3600" dirty="0" smtClean="0"/>
              <a:t>এই পাঠ শেষে আমরা জানতে পারবে-</a:t>
            </a:r>
          </a:p>
          <a:p>
            <a:r>
              <a:rPr lang="bn-IN" sz="3600" dirty="0" smtClean="0"/>
              <a:t>১। রাস্তার হক কয়টি তা বলতে পারব।</a:t>
            </a:r>
          </a:p>
          <a:p>
            <a:r>
              <a:rPr lang="bn-IN" sz="3600" dirty="0" smtClean="0"/>
              <a:t>২। সাহাবী আবু সাঈদ</a:t>
            </a:r>
            <a:r>
              <a:rPr lang="en-US" sz="3600" dirty="0" smtClean="0"/>
              <a:t>  </a:t>
            </a:r>
            <a:r>
              <a:rPr lang="en-US" sz="3600" dirty="0" err="1" smtClean="0"/>
              <a:t>খুদরি</a:t>
            </a:r>
            <a:r>
              <a:rPr lang="en-US" sz="3600" dirty="0" smtClean="0"/>
              <a:t> (</a:t>
            </a:r>
            <a:r>
              <a:rPr lang="en-US" sz="3600" dirty="0" err="1" smtClean="0"/>
              <a:t>রাঃ</a:t>
            </a:r>
            <a:r>
              <a:rPr lang="en-US" sz="3600" dirty="0" smtClean="0"/>
              <a:t>)</a:t>
            </a:r>
            <a:r>
              <a:rPr lang="bn-IN" sz="3600" dirty="0" smtClean="0"/>
              <a:t> সম্পর্কে বলতে পারব।</a:t>
            </a:r>
          </a:p>
          <a:p>
            <a:r>
              <a:rPr lang="bn-IN" sz="3600" dirty="0" smtClean="0"/>
              <a:t>৩। কিছু শব্দের তাহকীক করতে পারব।  </a:t>
            </a:r>
            <a:endParaRPr lang="en-US"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52400" y="4724400"/>
            <a:ext cx="8839200" cy="92333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4800" dirty="0" smtClean="0"/>
              <a:t>১। </a:t>
            </a:r>
            <a:r>
              <a:rPr lang="en-US" sz="4800" dirty="0" err="1" smtClean="0"/>
              <a:t>চোখ</a:t>
            </a:r>
            <a:r>
              <a:rPr lang="en-US" sz="4800" dirty="0" smtClean="0"/>
              <a:t> </a:t>
            </a:r>
            <a:r>
              <a:rPr lang="en-US" sz="4800" dirty="0" err="1" smtClean="0"/>
              <a:t>অবনত</a:t>
            </a:r>
            <a:r>
              <a:rPr lang="en-US" sz="4800" dirty="0" smtClean="0"/>
              <a:t> </a:t>
            </a:r>
            <a:r>
              <a:rPr lang="en-US" sz="4800" dirty="0" err="1" smtClean="0"/>
              <a:t>রাখা</a:t>
            </a:r>
            <a:r>
              <a:rPr lang="bn-IN" sz="4800" dirty="0" smtClean="0"/>
              <a:t>= </a:t>
            </a:r>
            <a:r>
              <a:rPr lang="ar-SA" sz="5400" dirty="0" smtClean="0"/>
              <a:t>غض البصر</a:t>
            </a:r>
            <a:r>
              <a:rPr lang="bn-IN" sz="5400" dirty="0" smtClean="0"/>
              <a:t> </a:t>
            </a:r>
            <a:endParaRPr lang="en-US" sz="5400" dirty="0"/>
          </a:p>
        </p:txBody>
      </p:sp>
      <p:pic>
        <p:nvPicPr>
          <p:cNvPr id="9" name="Picture 8" descr="111436856-a-single-white-adult-man-with-a-packed-backpack-sitting-on-the-roadside-in-front-of-a-gray-wall-taki.jpg"/>
          <p:cNvPicPr>
            <a:picLocks noChangeAspect="1"/>
          </p:cNvPicPr>
          <p:nvPr/>
        </p:nvPicPr>
        <p:blipFill>
          <a:blip r:embed="rId3"/>
          <a:stretch>
            <a:fillRect/>
          </a:stretch>
        </p:blipFill>
        <p:spPr>
          <a:xfrm>
            <a:off x="0" y="0"/>
            <a:ext cx="9144000" cy="44958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572000"/>
            <a:ext cx="8686800" cy="1846659"/>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sz="4800" dirty="0" smtClean="0"/>
              <a:t>২। </a:t>
            </a:r>
            <a:r>
              <a:rPr lang="en-US" sz="4800" dirty="0" err="1" smtClean="0"/>
              <a:t>কষ্টদায়ক</a:t>
            </a:r>
            <a:r>
              <a:rPr lang="en-US" sz="4800" dirty="0" smtClean="0"/>
              <a:t> </a:t>
            </a:r>
            <a:r>
              <a:rPr lang="en-US" sz="4800" dirty="0" err="1" smtClean="0"/>
              <a:t>বস্তু</a:t>
            </a:r>
            <a:r>
              <a:rPr lang="en-US" sz="4800" dirty="0" smtClean="0"/>
              <a:t> </a:t>
            </a:r>
            <a:r>
              <a:rPr lang="en-US" sz="4800" dirty="0" err="1" smtClean="0"/>
              <a:t>রাস্তা</a:t>
            </a:r>
            <a:r>
              <a:rPr lang="en-US" sz="4800" dirty="0" smtClean="0"/>
              <a:t> </a:t>
            </a:r>
            <a:r>
              <a:rPr lang="en-US" sz="4800" dirty="0" err="1" smtClean="0"/>
              <a:t>থেকে</a:t>
            </a:r>
            <a:r>
              <a:rPr lang="en-US" sz="4800" dirty="0" smtClean="0"/>
              <a:t> </a:t>
            </a:r>
            <a:r>
              <a:rPr lang="en-US" sz="4800" dirty="0" err="1" smtClean="0"/>
              <a:t>সরিয়ে</a:t>
            </a:r>
            <a:r>
              <a:rPr lang="en-US" sz="4800" dirty="0" smtClean="0"/>
              <a:t> </a:t>
            </a:r>
            <a:r>
              <a:rPr lang="en-US" sz="4800" dirty="0" err="1" smtClean="0"/>
              <a:t>ফেলা</a:t>
            </a:r>
            <a:r>
              <a:rPr lang="bn-IN" sz="4800" dirty="0" smtClean="0"/>
              <a:t>= </a:t>
            </a:r>
            <a:r>
              <a:rPr lang="ar-SA" sz="6600" dirty="0" smtClean="0"/>
              <a:t>وكف الاذى</a:t>
            </a:r>
            <a:r>
              <a:rPr lang="bn-IN" sz="6600" dirty="0" smtClean="0"/>
              <a:t>  </a:t>
            </a:r>
            <a:endParaRPr lang="en-US" sz="4800" dirty="0"/>
          </a:p>
        </p:txBody>
      </p:sp>
      <p:pic>
        <p:nvPicPr>
          <p:cNvPr id="3" name="Picture 2" descr="images (2).jpg"/>
          <p:cNvPicPr>
            <a:picLocks noChangeAspect="1"/>
          </p:cNvPicPr>
          <p:nvPr/>
        </p:nvPicPr>
        <p:blipFill>
          <a:blip r:embed="rId2"/>
          <a:stretch>
            <a:fillRect/>
          </a:stretch>
        </p:blipFill>
        <p:spPr>
          <a:xfrm>
            <a:off x="609600" y="304800"/>
            <a:ext cx="8305800" cy="4052887"/>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5105400"/>
            <a:ext cx="8458200" cy="830997"/>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sz="4800" dirty="0" smtClean="0"/>
              <a:t>৩। </a:t>
            </a:r>
            <a:r>
              <a:rPr lang="en-US" sz="4800" dirty="0" err="1" smtClean="0"/>
              <a:t>সালামের</a:t>
            </a:r>
            <a:r>
              <a:rPr lang="en-US" sz="4800" dirty="0" smtClean="0"/>
              <a:t> </a:t>
            </a:r>
            <a:r>
              <a:rPr lang="en-US" sz="4800" dirty="0" err="1" smtClean="0"/>
              <a:t>উত্তর</a:t>
            </a:r>
            <a:r>
              <a:rPr lang="en-US" sz="4800" dirty="0" smtClean="0"/>
              <a:t> </a:t>
            </a:r>
            <a:r>
              <a:rPr lang="en-US" sz="4800" dirty="0" err="1" smtClean="0"/>
              <a:t>দেয়া</a:t>
            </a:r>
            <a:r>
              <a:rPr lang="bn-IN" sz="4800" dirty="0" smtClean="0"/>
              <a:t>= </a:t>
            </a:r>
            <a:r>
              <a:rPr lang="ar-SA" sz="4800" dirty="0" smtClean="0"/>
              <a:t>وردالسلام</a:t>
            </a:r>
            <a:r>
              <a:rPr lang="bn-IN" sz="4800" dirty="0" smtClean="0"/>
              <a:t> </a:t>
            </a:r>
            <a:endParaRPr lang="en-US" sz="4800" dirty="0"/>
          </a:p>
        </p:txBody>
      </p:sp>
      <p:pic>
        <p:nvPicPr>
          <p:cNvPr id="3" name="Picture 2" descr="saudi-men-greeting-each-other-in-old-town-of-jeddah-saudi-arabia-ART81Y.jpg"/>
          <p:cNvPicPr>
            <a:picLocks noChangeAspect="1"/>
          </p:cNvPicPr>
          <p:nvPr/>
        </p:nvPicPr>
        <p:blipFill>
          <a:blip r:embed="rId2"/>
          <a:stretch>
            <a:fillRect/>
          </a:stretch>
        </p:blipFill>
        <p:spPr>
          <a:xfrm>
            <a:off x="448318" y="0"/>
            <a:ext cx="8467082" cy="46482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4572000"/>
            <a:ext cx="8458200" cy="2123658"/>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6600" dirty="0" smtClean="0"/>
              <a:t>৪। </a:t>
            </a:r>
            <a:r>
              <a:rPr lang="en-US" sz="6600" dirty="0" err="1" smtClean="0"/>
              <a:t>এবং</a:t>
            </a:r>
            <a:r>
              <a:rPr lang="en-US" sz="6600" dirty="0" smtClean="0"/>
              <a:t> স</a:t>
            </a:r>
            <a:r>
              <a:rPr lang="bn-IN" sz="6600" dirty="0" smtClean="0"/>
              <a:t>ৎকাজের আদেশ দেয়া= </a:t>
            </a:r>
            <a:r>
              <a:rPr lang="ar-SA" sz="6600" dirty="0" smtClean="0"/>
              <a:t>والامر بالمعروف</a:t>
            </a:r>
            <a:r>
              <a:rPr lang="bn-IN" sz="5400" dirty="0" smtClean="0"/>
              <a:t>  </a:t>
            </a:r>
            <a:endParaRPr lang="en-US" sz="5400" dirty="0"/>
          </a:p>
        </p:txBody>
      </p:sp>
      <p:pic>
        <p:nvPicPr>
          <p:cNvPr id="4" name="Picture 3" descr="109724200_1162949024083551_3849230980664634280_n.jpg"/>
          <p:cNvPicPr>
            <a:picLocks noChangeAspect="1"/>
          </p:cNvPicPr>
          <p:nvPr/>
        </p:nvPicPr>
        <p:blipFill>
          <a:blip r:embed="rId2"/>
          <a:stretch>
            <a:fillRect/>
          </a:stretch>
        </p:blipFill>
        <p:spPr>
          <a:xfrm>
            <a:off x="457200" y="0"/>
            <a:ext cx="7924800" cy="40386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495800"/>
            <a:ext cx="9144000" cy="1938992"/>
          </a:xfrm>
          <a:prstGeom prst="rect">
            <a:avLst/>
          </a:prstGeom>
        </p:spPr>
        <p:style>
          <a:lnRef idx="3">
            <a:schemeClr val="lt1"/>
          </a:lnRef>
          <a:fillRef idx="1">
            <a:schemeClr val="dk1"/>
          </a:fillRef>
          <a:effectRef idx="1">
            <a:schemeClr val="dk1"/>
          </a:effectRef>
          <a:fontRef idx="minor">
            <a:schemeClr val="lt1"/>
          </a:fontRef>
        </p:style>
        <p:txBody>
          <a:bodyPr wrap="square">
            <a:spAutoFit/>
          </a:bodyPr>
          <a:lstStyle/>
          <a:p>
            <a:r>
              <a:rPr lang="en-US" sz="6000" dirty="0" smtClean="0"/>
              <a:t>৫। </a:t>
            </a:r>
            <a:r>
              <a:rPr lang="bn-IN" sz="6000" dirty="0" smtClean="0"/>
              <a:t>অসৎ কাজ থেকে নিষেধ করা=  </a:t>
            </a:r>
            <a:r>
              <a:rPr lang="ar-SA" sz="6000" dirty="0" smtClean="0"/>
              <a:t>والنهى عن المنكر</a:t>
            </a:r>
            <a:r>
              <a:rPr lang="bn-IN" sz="6000" dirty="0" smtClean="0"/>
              <a:t> </a:t>
            </a:r>
            <a:endParaRPr lang="en-US" sz="6000" dirty="0"/>
          </a:p>
        </p:txBody>
      </p:sp>
      <p:pic>
        <p:nvPicPr>
          <p:cNvPr id="4" name="Picture 3" descr="222.jpg"/>
          <p:cNvPicPr>
            <a:picLocks noChangeAspect="1"/>
          </p:cNvPicPr>
          <p:nvPr/>
        </p:nvPicPr>
        <p:blipFill>
          <a:blip r:embed="rId2"/>
          <a:stretch>
            <a:fillRect/>
          </a:stretch>
        </p:blipFill>
        <p:spPr>
          <a:xfrm>
            <a:off x="0" y="0"/>
            <a:ext cx="9144000" cy="39624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TotalTime>
  <Words>413</Words>
  <Application>Microsoft Office PowerPoint</Application>
  <PresentationFormat>On-screen Show (4:3)</PresentationFormat>
  <Paragraphs>35</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Rubait</cp:lastModifiedBy>
  <cp:revision>59</cp:revision>
  <dcterms:created xsi:type="dcterms:W3CDTF">2019-10-02T01:48:13Z</dcterms:created>
  <dcterms:modified xsi:type="dcterms:W3CDTF">2021-01-10T12:17:08Z</dcterms:modified>
</cp:coreProperties>
</file>