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82" r:id="rId7"/>
    <p:sldId id="284" r:id="rId8"/>
    <p:sldId id="283" r:id="rId9"/>
    <p:sldId id="268" r:id="rId10"/>
    <p:sldId id="285" r:id="rId11"/>
    <p:sldId id="286" r:id="rId12"/>
    <p:sldId id="289" r:id="rId13"/>
    <p:sldId id="290" r:id="rId14"/>
    <p:sldId id="291" r:id="rId15"/>
    <p:sldId id="292" r:id="rId16"/>
    <p:sldId id="294" r:id="rId17"/>
    <p:sldId id="293" r:id="rId18"/>
    <p:sldId id="295" r:id="rId19"/>
    <p:sldId id="296" r:id="rId20"/>
    <p:sldId id="297" r:id="rId21"/>
    <p:sldId id="298" r:id="rId22"/>
    <p:sldId id="29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5" autoAdjust="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38A6D-27EC-4E67-95B8-42C44F85A611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422DD-C82D-4104-A1CE-77AFD856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10D3A-79D1-4D3E-AA09-4701DA29D5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2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5719-B0D3-4484-8BE7-6ADE8BD9EDB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B9E2-3DCC-45DB-84DE-09085C4D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7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5719-B0D3-4484-8BE7-6ADE8BD9EDB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B9E2-3DCC-45DB-84DE-09085C4D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3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5719-B0D3-4484-8BE7-6ADE8BD9EDB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B9E2-3DCC-45DB-84DE-09085C4D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5719-B0D3-4484-8BE7-6ADE8BD9EDB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B9E2-3DCC-45DB-84DE-09085C4D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5719-B0D3-4484-8BE7-6ADE8BD9EDB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B9E2-3DCC-45DB-84DE-09085C4D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0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5719-B0D3-4484-8BE7-6ADE8BD9EDB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B9E2-3DCC-45DB-84DE-09085C4D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4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5719-B0D3-4484-8BE7-6ADE8BD9EDB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B9E2-3DCC-45DB-84DE-09085C4D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0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5719-B0D3-4484-8BE7-6ADE8BD9EDB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B9E2-3DCC-45DB-84DE-09085C4D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7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5719-B0D3-4484-8BE7-6ADE8BD9EDB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B9E2-3DCC-45DB-84DE-09085C4D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6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5719-B0D3-4484-8BE7-6ADE8BD9EDB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B9E2-3DCC-45DB-84DE-09085C4D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7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5719-B0D3-4484-8BE7-6ADE8BD9EDB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B9E2-3DCC-45DB-84DE-09085C4D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3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5719-B0D3-4484-8BE7-6ADE8BD9EDB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6B9E2-3DCC-45DB-84DE-09085C4D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FB452CA-3694-43C9-9452-20C88B30E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F8A76C-B7C6-4397-BA4B-3D833203465F}"/>
              </a:ext>
            </a:extLst>
          </p:cNvPr>
          <p:cNvSpPr/>
          <p:nvPr/>
        </p:nvSpPr>
        <p:spPr>
          <a:xfrm>
            <a:off x="5500210" y="2377500"/>
            <a:ext cx="30203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1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5588"/>
            <a:ext cx="6196084" cy="233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maxresdefault (4).jpg"/>
          <p:cNvPicPr>
            <a:picLocks noChangeAspect="1"/>
          </p:cNvPicPr>
          <p:nvPr/>
        </p:nvPicPr>
        <p:blipFill>
          <a:blip r:embed="rId3"/>
          <a:srcRect t="11622" r="22973" b="17207"/>
          <a:stretch>
            <a:fillRect/>
          </a:stretch>
        </p:blipFill>
        <p:spPr>
          <a:xfrm>
            <a:off x="0" y="896846"/>
            <a:ext cx="6196084" cy="2351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8369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হাঁস-মুরগির খাদ্য 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759356"/>
            <a:ext cx="12192000" cy="10986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হাঁসকে খাদ্য খাওয়ানোর সময় প্রয়োজনমতো পানি মিশিয়ে দিতে হবে। ব্রয়লার মুরগিকে প্রয়োজন অনুযায়ী সব সময় খাবার প্রদান নিশ্চিত করতে হবে।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4" y="896845"/>
            <a:ext cx="5695666" cy="23513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4" y="3425588"/>
            <a:ext cx="5724383" cy="233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8369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হাঁস-মুরগির রোগবালাই দমন  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759356"/>
            <a:ext cx="12192000" cy="10986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ঘরের মেঝে এবং খাদ্য ও পানির পাত্র নিয়মিত পরিষ্কার রাখতে হবে। চিকিৎসকের পরামর্শ অনুযায়ী নিয়মিত টিকা ও ইঞ্জেকশন দিতে হবে।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ig_40c20249e0de7b4fa5cab1b1f4363b19_17-04-16_447_PoultryChol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26" y="3384645"/>
            <a:ext cx="5632976" cy="2374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maxresdefault (3).jpg"/>
          <p:cNvPicPr>
            <a:picLocks noChangeAspect="1"/>
          </p:cNvPicPr>
          <p:nvPr/>
        </p:nvPicPr>
        <p:blipFill>
          <a:blip r:embed="rId3"/>
          <a:srcRect l="32845" r="9477" b="9677"/>
          <a:stretch>
            <a:fillRect/>
          </a:stretch>
        </p:blipFill>
        <p:spPr>
          <a:xfrm>
            <a:off x="1" y="866917"/>
            <a:ext cx="6344580" cy="2344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25" y="866917"/>
            <a:ext cx="5641075" cy="23447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4645"/>
            <a:ext cx="6344581" cy="237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7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8369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মাছের প্রজাতি নির্বাচন ও মজুদ ঘনত্ব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4578454"/>
            <a:ext cx="12192000" cy="22795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পুকুরে ৮-১২ সেমি. আকারের বিভিন্ন কার্প জাতীয় মাছের পোনা ছাড়তে হবে।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atla-catla-cat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6412"/>
            <a:ext cx="4448561" cy="2209051"/>
          </a:xfrm>
          <a:prstGeom prst="rect">
            <a:avLst/>
          </a:prstGeom>
        </p:spPr>
      </p:pic>
      <p:pic>
        <p:nvPicPr>
          <p:cNvPr id="9" name="Picture 8" descr="download (2).jpg"/>
          <p:cNvPicPr>
            <a:picLocks noChangeAspect="1"/>
          </p:cNvPicPr>
          <p:nvPr/>
        </p:nvPicPr>
        <p:blipFill>
          <a:blip r:embed="rId3"/>
          <a:srcRect b="11271"/>
          <a:stretch>
            <a:fillRect/>
          </a:stretch>
        </p:blipFill>
        <p:spPr>
          <a:xfrm>
            <a:off x="4609070" y="1099748"/>
            <a:ext cx="3279045" cy="2175715"/>
          </a:xfrm>
          <a:prstGeom prst="rect">
            <a:avLst/>
          </a:prstGeom>
        </p:spPr>
      </p:pic>
      <p:pic>
        <p:nvPicPr>
          <p:cNvPr id="10" name="Picture 9" descr="rohu-labeo-rohi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4" y="1124463"/>
            <a:ext cx="3937430" cy="2151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5253" y="3566950"/>
            <a:ext cx="2565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কাতলা মাছ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8561" y="3566950"/>
            <a:ext cx="3439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সিলভার কার্প মাছ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0" y="3542238"/>
            <a:ext cx="2842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রুই মাছ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7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মৃগেল-মাছ-300x1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50"/>
            <a:ext cx="4806779" cy="3050844"/>
          </a:xfrm>
          <a:prstGeom prst="rect">
            <a:avLst/>
          </a:prstGeom>
        </p:spPr>
      </p:pic>
      <p:pic>
        <p:nvPicPr>
          <p:cNvPr id="3" name="Picture 2" descr="download (3).jpg"/>
          <p:cNvPicPr>
            <a:picLocks noChangeAspect="1"/>
          </p:cNvPicPr>
          <p:nvPr/>
        </p:nvPicPr>
        <p:blipFill>
          <a:blip r:embed="rId3"/>
          <a:srcRect b="12010"/>
          <a:stretch>
            <a:fillRect/>
          </a:stretch>
        </p:blipFill>
        <p:spPr>
          <a:xfrm>
            <a:off x="4794423" y="33551"/>
            <a:ext cx="3361036" cy="2641410"/>
          </a:xfrm>
          <a:prstGeom prst="rect">
            <a:avLst/>
          </a:prstGeom>
        </p:spPr>
      </p:pic>
      <p:pic>
        <p:nvPicPr>
          <p:cNvPr id="4" name="Picture 3" descr="NEFKU-P04765_1.jpg"/>
          <p:cNvPicPr>
            <a:picLocks noChangeAspect="1"/>
          </p:cNvPicPr>
          <p:nvPr/>
        </p:nvPicPr>
        <p:blipFill>
          <a:blip r:embed="rId4"/>
          <a:srcRect t="3879" b="4741"/>
          <a:stretch>
            <a:fillRect/>
          </a:stretch>
        </p:blipFill>
        <p:spPr>
          <a:xfrm>
            <a:off x="8625016" y="33549"/>
            <a:ext cx="3566984" cy="2641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373" y="2894358"/>
            <a:ext cx="2756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মৃগেল মাছ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4423" y="2894359"/>
            <a:ext cx="3361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কার্পিও মাছ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5016" y="2894359"/>
            <a:ext cx="356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সরপুঁটি মাছ 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4578454"/>
            <a:ext cx="12192000" cy="22795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5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 শতকে কাতলা ৪টি, সিলভার কার্প ৯টি, রুই ৮টি, মৃগেল ও কার্পিও ৪টি করে, সরপুটি ৫-১০ টি ছাড়তে হবে। 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9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8369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মাছ মজুদোত্তর যত্ন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759356"/>
            <a:ext cx="12192000" cy="10986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প্রতিমাসে একবার জাল টেনে স্বাস্থ্য পরীক্ষা করতে হবে। পুকুরে অক্সিজেনের অভাব হলে বাঁশ পিটিয়ে বা সাঁতার কেটে পানিতে অক্সিজেন সরবরাহের ব্যবস্থা করতে হবে।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5930"/>
            <a:ext cx="4394579" cy="4353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989" y="1215930"/>
            <a:ext cx="3280012" cy="4353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Children_swimming_in_Banglade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1307" y="1215929"/>
            <a:ext cx="3875511" cy="4353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260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bccc4837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91267"/>
            <a:ext cx="4531056" cy="4090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8369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59356"/>
            <a:ext cx="12192000" cy="10986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 শতকে ১৮ থেকে ২১ কেজি মাছ উৎপাদন করা যায়। একটি হাঁস বছরে ২৫০ – ৩০০ টি ডিম দেয়। লেয়ার মুরগি বছরে ২০০ – ২৫০ টি ডিম দিয়ে থাকে।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31" y="1091267"/>
            <a:ext cx="3889612" cy="4090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18" y="1091267"/>
            <a:ext cx="3443782" cy="4090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960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F5598-4F0E-4758-8505-49243026853C}"/>
              </a:ext>
            </a:extLst>
          </p:cNvPr>
          <p:cNvSpPr txBox="1">
            <a:spLocks/>
          </p:cNvSpPr>
          <p:nvPr/>
        </p:nvSpPr>
        <p:spPr>
          <a:xfrm>
            <a:off x="457200" y="320040"/>
            <a:ext cx="1154254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  <a:p>
            <a:pPr algn="ctr"/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xmlns="" id="{60316466-0CF6-4D7F-AF8C-918FC8F39F25}"/>
              </a:ext>
            </a:extLst>
          </p:cNvPr>
          <p:cNvSpPr/>
          <p:nvPr/>
        </p:nvSpPr>
        <p:spPr>
          <a:xfrm>
            <a:off x="0" y="1885071"/>
            <a:ext cx="12192000" cy="37842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পুকুর নির্বাচন ও প্রস্তুতির উপর নির্ভর করে সমন্বিত মাছ চাষের সফলতা, ব্যাখ্যা কর।   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6AC2AAB-033A-4DDD-A91B-20CC9B9A85CB}"/>
              </a:ext>
            </a:extLst>
          </p:cNvPr>
          <p:cNvSpPr/>
          <p:nvPr/>
        </p:nvSpPr>
        <p:spPr>
          <a:xfrm>
            <a:off x="2733892" y="81888"/>
            <a:ext cx="7333956" cy="8369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মাছ ও হাঁস/মুরগির সমন্বিত চাষের সুবিধা 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759356"/>
            <a:ext cx="12192000" cy="10986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পুকুরের উপরে হাঁস/মুরগির ঘর তৈরি করা হয় বলে আলাদা জায়গার প্রয়োজন হয় না। 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7" y="1021154"/>
            <a:ext cx="10617959" cy="4635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584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" y="218364"/>
            <a:ext cx="10849969" cy="5438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5759356"/>
            <a:ext cx="12192000" cy="10986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হাঁস/মুরগির বিষ্ঠা সরাসরি পুকুরে পড়ে যা মাছ চাষের জন্য উৎকৃষ্ট সার।  </a:t>
            </a:r>
            <a:r>
              <a:rPr lang="bn-BD" sz="3600" dirty="0">
                <a:solidFill>
                  <a:srgbClr val="FF0000"/>
                </a:solidFill>
              </a:rPr>
              <a:t>   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5" y="218364"/>
            <a:ext cx="10890912" cy="5438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5759356"/>
            <a:ext cx="12192000" cy="10986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হাঁস/মুরগির উচ্ছিষ্ট খাদ্য সরাসরি পুকুরে পড়ে যা মাছ খাদ্য হিসাবে গ্রহণ করে । 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2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1EF39C70-2A42-4E53-9328-E38F5DCD39A9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000" b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পরিচিতি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9DCEDA-1AE2-4A13-921C-2FBDBCDA7630}"/>
              </a:ext>
            </a:extLst>
          </p:cNvPr>
          <p:cNvSpPr txBox="1"/>
          <p:nvPr/>
        </p:nvSpPr>
        <p:spPr>
          <a:xfrm>
            <a:off x="436097" y="1113182"/>
            <a:ext cx="63804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পরিচিতি</a:t>
            </a: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শাহীনুজ্জামান</a:t>
            </a:r>
          </a:p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আজমপুর মাধ্যমিক বিদ্যালয়</a:t>
            </a:r>
          </a:p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মিরপুর,কুষ্টিয়া।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নং-০১৭৩৭৩৮৫৫৫৬</a:t>
            </a:r>
            <a:endParaRPr lang="bn-BD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shahinuzzamanahs@gmail.com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F066D6-F09D-451C-977D-6EB5BB13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21" y="2438745"/>
            <a:ext cx="1569331" cy="1466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05ABFA-925E-441B-9516-AC33CF98BB06}"/>
              </a:ext>
            </a:extLst>
          </p:cNvPr>
          <p:cNvSpPr txBox="1"/>
          <p:nvPr/>
        </p:nvSpPr>
        <p:spPr>
          <a:xfrm>
            <a:off x="6843376" y="983675"/>
            <a:ext cx="399522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 শিক্ষা</a:t>
            </a:r>
          </a:p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কৃষিজ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ৎপাদন</a:t>
            </a:r>
            <a:endParaRPr lang="bn-BD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C8E0B0D-F564-472D-8316-F78862725506}"/>
              </a:ext>
            </a:extLst>
          </p:cNvPr>
          <p:cNvCxnSpPr>
            <a:cxnSpLocks/>
          </p:cNvCxnSpPr>
          <p:nvPr/>
        </p:nvCxnSpPr>
        <p:spPr>
          <a:xfrm>
            <a:off x="6654018" y="1533378"/>
            <a:ext cx="0" cy="483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0B0DF32-5DCE-4226-B525-9D083B01C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27" y="2264898"/>
            <a:ext cx="1212609" cy="1639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5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59356"/>
            <a:ext cx="12192000" cy="10986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হাঁস পুকুরের পোকামাকড় ও ব্যাঙাচি খেয়ে পুকুরের পরিবেশ ভালো রাখে।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0274-(3).jpg"/>
          <p:cNvPicPr>
            <a:picLocks noChangeAspect="1"/>
          </p:cNvPicPr>
          <p:nvPr/>
        </p:nvPicPr>
        <p:blipFill>
          <a:blip r:embed="rId2"/>
          <a:srcRect b="15696"/>
          <a:stretch>
            <a:fillRect/>
          </a:stretch>
        </p:blipFill>
        <p:spPr>
          <a:xfrm>
            <a:off x="655093" y="327546"/>
            <a:ext cx="10822674" cy="5227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2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59356"/>
            <a:ext cx="12192000" cy="10986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 একই জায়গা থেকে মাছ, মাংস ও ডিম পাওয়া যায় বলে অধিক খাদ্য উৎপাদন ও সম্পদের সর্বোচ্চ ব্যবহার নিশ্চিত হয়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64" y="327546"/>
            <a:ext cx="10126639" cy="5227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988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9736" y="0"/>
            <a:ext cx="3848669" cy="10986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318" y="1419368"/>
            <a:ext cx="10945504" cy="49814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পুকুরের আয়তন ন্যূনতম কত শতক হলে ভালো হয়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৩৩ শতক হলে ভালো হয়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 শতাংশ পুকুরের জন্য কতটি উন্নতজাতের হাঁস পালন করা যায়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২টি উন্নতজাতের হাঁস পালন করা যায়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পুকুরে কেমন আকারের মাছের পোনা ছাড়তে হবে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৮-১২ সেমি. আকারের মাছের পোনা ছাড়তে হবে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শতক প্রতি কতটি কার্পজাতীয় মাছের পোনা ছাড়তে হবে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৩৫ – ৪০ টি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খাকি ক্যাম্পবেল জাতের হাঁস বছরে কতটি ডিম দেয় ?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উঃ ২৫০ – ৩০০ টি।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0D6B54-B239-43E7-9819-9E74CB10A923}"/>
              </a:ext>
            </a:extLst>
          </p:cNvPr>
          <p:cNvSpPr txBox="1"/>
          <p:nvPr/>
        </p:nvSpPr>
        <p:spPr>
          <a:xfrm>
            <a:off x="2813538" y="506437"/>
            <a:ext cx="6119447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5B581B-854A-4674-9641-17F70390725C}"/>
              </a:ext>
            </a:extLst>
          </p:cNvPr>
          <p:cNvSpPr/>
          <p:nvPr/>
        </p:nvSpPr>
        <p:spPr>
          <a:xfrm>
            <a:off x="0" y="1927274"/>
            <a:ext cx="12191999" cy="49307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প্রতিমাসে একবার পুকুরে জাল টানতে হয় কেন ? ব্যাখ্যা কর। 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EB7E00-4C0E-44A7-974F-10DD79F35115}"/>
              </a:ext>
            </a:extLst>
          </p:cNvPr>
          <p:cNvSpPr txBox="1"/>
          <p:nvPr/>
        </p:nvSpPr>
        <p:spPr>
          <a:xfrm>
            <a:off x="281355" y="1786598"/>
            <a:ext cx="108039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8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112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67" y="1250990"/>
            <a:ext cx="3998793" cy="5607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990"/>
            <a:ext cx="3998794" cy="5607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39" y="1250990"/>
            <a:ext cx="3894161" cy="5607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66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C43ED9-C89E-4F06-B4CE-95036D51E7F8}"/>
              </a:ext>
            </a:extLst>
          </p:cNvPr>
          <p:cNvSpPr txBox="1"/>
          <p:nvPr/>
        </p:nvSpPr>
        <p:spPr>
          <a:xfrm>
            <a:off x="0" y="2242318"/>
            <a:ext cx="12191999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n w="63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মাছ ও </a:t>
            </a:r>
            <a:r>
              <a:rPr lang="bn-BD" sz="9600" b="1" dirty="0">
                <a:ln w="63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হাঁস</a:t>
            </a:r>
            <a:r>
              <a:rPr lang="bn-IN" sz="9600" b="1" dirty="0">
                <a:ln w="63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/মুরগির সমন্বিত চাষ</a:t>
            </a:r>
            <a:r>
              <a:rPr lang="bn-BD" sz="9600" b="1" dirty="0">
                <a:ln w="63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63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7021D80-94F3-4558-9CD7-826A1F5B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141" y="308854"/>
            <a:ext cx="5458266" cy="1325563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EBDFEB-37E0-4E11-8998-4CDC44AB6D82}"/>
              </a:ext>
            </a:extLst>
          </p:cNvPr>
          <p:cNvSpPr txBox="1"/>
          <p:nvPr/>
        </p:nvSpPr>
        <p:spPr>
          <a:xfrm>
            <a:off x="1111347" y="2574388"/>
            <a:ext cx="9903655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এই পাঠ শেষে শিক্ষার্থীরা-</a:t>
            </a:r>
          </a:p>
          <a:p>
            <a:pPr algn="just"/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চাষ কী তা বলতে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হাঁস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মুরগির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IN" sz="36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মুরগির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E19B35D2-680A-4B11-848B-2C3935296169}"/>
              </a:ext>
            </a:extLst>
          </p:cNvPr>
          <p:cNvSpPr/>
          <p:nvPr/>
        </p:nvSpPr>
        <p:spPr>
          <a:xfrm>
            <a:off x="1176998" y="3282571"/>
            <a:ext cx="422031" cy="29285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BC1EBEAC-776B-4DBC-A152-2373630C636D}"/>
              </a:ext>
            </a:extLst>
          </p:cNvPr>
          <p:cNvSpPr/>
          <p:nvPr/>
        </p:nvSpPr>
        <p:spPr>
          <a:xfrm>
            <a:off x="1174651" y="4370367"/>
            <a:ext cx="422031" cy="29285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8FE6642A-E3E8-40AD-B703-7353984D8858}"/>
              </a:ext>
            </a:extLst>
          </p:cNvPr>
          <p:cNvSpPr/>
          <p:nvPr/>
        </p:nvSpPr>
        <p:spPr>
          <a:xfrm>
            <a:off x="1179498" y="3809723"/>
            <a:ext cx="422031" cy="29285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6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21" y="0"/>
            <a:ext cx="5613779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4322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172500"/>
            <a:ext cx="12192000" cy="1685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জমিতে একই সময়ে একাধিক ফসল উৎপাদন করা হ</a:t>
            </a:r>
            <a:r>
              <a:rPr lang="bn-BD" sz="5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IN" sz="5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তাকে সমন্বিত চাষ বলে।</a:t>
            </a:r>
            <a:r>
              <a:rPr lang="bn-BD" sz="5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4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8369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পুকুর নির্বাচন ও প্রস্তুতি 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85" y="978047"/>
            <a:ext cx="5995916" cy="5108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047"/>
            <a:ext cx="5936776" cy="5108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6086900"/>
            <a:ext cx="12192000" cy="771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পুকুরের আয়তন ন্যূনতম ৩৩ শতক হলে ভালো হয়। পুকুরে ৪-৫ ফুট পানি থাকতে হবে।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2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8369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হাঁস-মুরগির ঘর নির্মাণ 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85" y="978047"/>
            <a:ext cx="5995916" cy="4344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047"/>
            <a:ext cx="5882185" cy="4344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0" y="5322628"/>
            <a:ext cx="12192000" cy="15353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খরচ কমানোর জন্য স্থানীয়ভাবে প্রাপ্ত বাশ, কাঠ ও ছন দিয়ে এক চালা বা দো-চালা ঘর তৈরি করা যায়। ঘরটি পাড় থেকে ১.২ থেকে ১.৫ মিটার ভিতরে পানির উপর হবে। ঘরের ভিতরে পর্যাপ্ত আলো-বাতাস চলাচলের জন্য বেড়ার মাঝে জালের মত বেড়া দিতে হবে।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F5598-4F0E-4758-8505-49243026853C}"/>
              </a:ext>
            </a:extLst>
          </p:cNvPr>
          <p:cNvSpPr txBox="1">
            <a:spLocks/>
          </p:cNvSpPr>
          <p:nvPr/>
        </p:nvSpPr>
        <p:spPr>
          <a:xfrm>
            <a:off x="457200" y="320040"/>
            <a:ext cx="1154254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8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8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xmlns="" id="{60316466-0CF6-4D7F-AF8C-918FC8F39F25}"/>
              </a:ext>
            </a:extLst>
          </p:cNvPr>
          <p:cNvSpPr/>
          <p:nvPr/>
        </p:nvSpPr>
        <p:spPr>
          <a:xfrm>
            <a:off x="245660" y="1885071"/>
            <a:ext cx="11754082" cy="37842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ভুট্টার ৪টি জাতের নাম </a:t>
            </a:r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লেখ।</a:t>
            </a:r>
          </a:p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 মাটিতে ভুট্টার চাষ ভালো হয় লেখ।</a:t>
            </a:r>
            <a:endParaRPr lang="en-US" sz="6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570</Words>
  <Application>Microsoft Office PowerPoint</Application>
  <PresentationFormat>Widescreen</PresentationFormat>
  <Paragraphs>79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40</cp:revision>
  <dcterms:created xsi:type="dcterms:W3CDTF">2021-01-11T03:47:55Z</dcterms:created>
  <dcterms:modified xsi:type="dcterms:W3CDTF">2021-01-11T06:36:56Z</dcterms:modified>
</cp:coreProperties>
</file>