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79" r:id="rId3"/>
    <p:sldId id="275" r:id="rId4"/>
    <p:sldId id="258" r:id="rId5"/>
    <p:sldId id="261" r:id="rId6"/>
    <p:sldId id="274" r:id="rId7"/>
    <p:sldId id="277" r:id="rId8"/>
    <p:sldId id="268" r:id="rId9"/>
    <p:sldId id="27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51" d="100"/>
          <a:sy n="51" d="100"/>
        </p:scale>
        <p:origin x="78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B9424-0A5B-4527-BCBE-53EC0A8BABBC}" type="datetimeFigureOut">
              <a:rPr lang="en-US" smtClean="0"/>
              <a:t>11-Jan-21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9C217-A388-45AA-AD84-7A05143FC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54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কনটেন</a:t>
            </a:r>
            <a:r>
              <a:rPr lang="as-IN" dirty="0"/>
              <a:t>্</a:t>
            </a:r>
            <a:r>
              <a:rPr lang="en-US" dirty="0"/>
              <a:t>ট</a:t>
            </a:r>
            <a:r>
              <a:rPr lang="as-IN" dirty="0"/>
              <a:t>ি</a:t>
            </a:r>
            <a:r>
              <a:rPr lang="en-US" dirty="0"/>
              <a:t> </a:t>
            </a:r>
            <a:r>
              <a:rPr lang="as-IN" dirty="0"/>
              <a:t>স</a:t>
            </a:r>
            <a:r>
              <a:rPr lang="en-US" dirty="0"/>
              <a:t>ম</a:t>
            </a:r>
            <a:r>
              <a:rPr lang="as-IN" dirty="0"/>
              <a:t>্</a:t>
            </a:r>
            <a:r>
              <a:rPr lang="en-US" dirty="0"/>
              <a:t>প</a:t>
            </a:r>
            <a:r>
              <a:rPr lang="as-IN" dirty="0"/>
              <a:t>া</a:t>
            </a:r>
            <a:r>
              <a:rPr lang="en-US" dirty="0"/>
              <a:t>দ</a:t>
            </a:r>
            <a:r>
              <a:rPr lang="as-IN" dirty="0"/>
              <a:t>ি</a:t>
            </a:r>
            <a:r>
              <a:rPr lang="en-US" dirty="0"/>
              <a:t>ত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DA148-711F-4D4E-B304-C55E74E123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95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11-Jan-21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2646878"/>
          </a:xfrm>
          <a:prstGeom prst="rect">
            <a:avLst/>
          </a:prstGeom>
          <a:solidFill>
            <a:srgbClr val="FFC000"/>
          </a:solidFill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IN" sz="16600" dirty="0" smtClean="0">
                <a:latin typeface="NikoshBAN" pitchFamily="2" charset="0"/>
                <a:cs typeface="NikoshBAN" pitchFamily="2" charset="0"/>
              </a:rPr>
              <a:t>  স্বাগতম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951678"/>
            <a:ext cx="6629400" cy="3601522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753" y="458450"/>
            <a:ext cx="2852047" cy="1446550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838200"/>
            <a:ext cx="38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657600" y="1447800"/>
          <a:ext cx="381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3" imgW="190440" imgH="393480" progId="Equation.3">
                  <p:embed/>
                </p:oleObj>
              </mc:Choice>
              <mc:Fallback>
                <p:oleObj name="Equation" r:id="rId3" imgW="1904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447800"/>
                        <a:ext cx="381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581400" y="2438400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0" name="Equation" r:id="rId5" imgW="228600" imgH="228600" progId="Equation.3">
                  <p:embed/>
                </p:oleObj>
              </mc:Choice>
              <mc:Fallback>
                <p:oleObj name="Equation" r:id="rId5" imgW="2286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438400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52800" y="312420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505200" y="3733800"/>
          <a:ext cx="838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1" name="Equation" r:id="rId7" imgW="253800" imgH="431640" progId="Equation.3">
                  <p:embed/>
                </p:oleObj>
              </mc:Choice>
              <mc:Fallback>
                <p:oleObj name="Equation" r:id="rId7" imgW="25380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733800"/>
                        <a:ext cx="838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505200" y="48768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2" name="Equation" r:id="rId9" imgW="241200" imgH="215640" progId="Equation.3">
                  <p:embed/>
                </p:oleObj>
              </mc:Choice>
              <mc:Fallback>
                <p:oleObj name="Equation" r:id="rId9" imgW="24120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0"/>
                        <a:ext cx="685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019800" y="914400"/>
            <a:ext cx="1553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মূলদ সংখ্যা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19800" y="1600200"/>
            <a:ext cx="1553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মূলদ সংখ্যা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191000" y="1143000"/>
            <a:ext cx="1600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91000" y="1905000"/>
            <a:ext cx="1600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91000" y="2743200"/>
            <a:ext cx="1600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495800" y="3429000"/>
            <a:ext cx="1295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343400" y="4267200"/>
            <a:ext cx="1371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343400" y="5105400"/>
            <a:ext cx="1371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96000" y="2514600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অমূলদ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600" y="3200400"/>
            <a:ext cx="1553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মূলদ সংখ্যা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9800" y="4038600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অমূলদ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19800" y="4800600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অমূলদ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 build="allAtOnce"/>
      <p:bldP spid="22" grpId="0" build="allAtOnce"/>
      <p:bldP spid="33" grpId="0" build="allAtOnce"/>
      <p:bldP spid="34" grpId="0" build="allAtOnce"/>
      <p:bldP spid="35" grpId="0" build="allAtOnce"/>
      <p:bldP spid="3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-914398" y="3124201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914398" y="3124201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5400" y="381000"/>
            <a:ext cx="2900153" cy="1015663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64170" y="1676400"/>
            <a:ext cx="6096000" cy="1938992"/>
          </a:xfrm>
          <a:prstGeom prst="rect">
            <a:avLst/>
          </a:prstGeom>
          <a:solidFill>
            <a:srgbClr val="92D05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Times New Roman" pitchFamily="18" charset="0"/>
                <a:cs typeface="NikoshBAN" pitchFamily="2" charset="0"/>
              </a:rPr>
              <a:t>দুই দশমিক স্থান পর্যন্ত বর্গ মূল নির্ণয় কর</a:t>
            </a:r>
          </a:p>
          <a:p>
            <a:pPr marL="742950" indent="-742950">
              <a:buFont typeface="+mj-lt"/>
              <a:buAutoNum type="alphaLcParenR"/>
            </a:pP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৭</a:t>
            </a:r>
            <a:endParaRPr lang="bn-IN" sz="4000" dirty="0">
              <a:latin typeface="Times New Roman" pitchFamily="18" charset="0"/>
              <a:cs typeface="NikoshBAN" pitchFamily="2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324922"/>
            <a:ext cx="4987263" cy="2646878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none" rtlCol="0">
            <a:spAutoFit/>
          </a:bodyPr>
          <a:lstStyle/>
          <a:p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2971800"/>
            <a:ext cx="4987262" cy="3429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97700" y="253666"/>
            <a:ext cx="3715723" cy="5643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36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37248"/>
            <a:ext cx="2716655" cy="47108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24045" y="3634924"/>
            <a:ext cx="2889377" cy="2146742"/>
          </a:xfrm>
          <a:prstGeom prst="rect">
            <a:avLst/>
          </a:prstGeom>
          <a:solidFill>
            <a:srgbClr val="92D050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3300" b="1" dirty="0">
                <a:latin typeface="NikoshBAN" panose="02000000000000000000" pitchFamily="2" charset="0"/>
                <a:cs typeface="NikoshBAN" panose="02000000000000000000" pitchFamily="2" charset="0"/>
              </a:rPr>
              <a:t> -৭ম</a:t>
            </a:r>
          </a:p>
          <a:p>
            <a:pPr algn="ctr"/>
            <a:r>
              <a:rPr lang="en-US" sz="3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3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3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endParaRPr lang="en-US" sz="3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5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>
                <a:latin typeface="NikoshBAN" panose="02000000000000000000" pitchFamily="2" charset="0"/>
                <a:cs typeface="NikoshBAN" panose="02000000000000000000" pitchFamily="2" charset="0"/>
              </a:rPr>
              <a:t>৪০মিনিট </a:t>
            </a:r>
            <a:endParaRPr lang="en-US" sz="40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1802" y="1689204"/>
            <a:ext cx="371572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700" y="834474"/>
            <a:ext cx="3715723" cy="27676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04" y="237248"/>
            <a:ext cx="2300096" cy="336483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7604" y="3634924"/>
            <a:ext cx="3126442" cy="21467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জব্বার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</a:b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</a:b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আসাদ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কলেজিয়েট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গার্লস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এন্ড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IN" sz="2400" b="1" dirty="0">
              <a:ln w="1905"/>
              <a:solidFill>
                <a:srgbClr val="3333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শিবপুর</a:t>
            </a:r>
            <a:r>
              <a:rPr lang="bn-IN" sz="240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নরসিংদী</a:t>
            </a:r>
            <a:r>
              <a:rPr lang="en-US" sz="135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1350" b="1" dirty="0">
                <a:ln w="1905"/>
                <a:solidFill>
                  <a:srgbClr val="3333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</a:b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6803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05656" y="5009079"/>
            <a:ext cx="7696200" cy="1323439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মূলদ ও অমূলদ সংখ্যা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311989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bn-IN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√২৫꞊৫   </a:t>
            </a:r>
            <a:endParaRPr lang="en-US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00050" indent="-400050">
              <a:buFont typeface="+mj-lt"/>
              <a:buAutoNum type="romanUcPeriod"/>
            </a:pPr>
            <a:r>
              <a:rPr lang="bn-IN" sz="3600" dirty="0" smtClean="0">
                <a:solidFill>
                  <a:schemeClr val="accent2"/>
                </a:solidFill>
              </a:rPr>
              <a:t>√১৪৪ ꞊ ১২   </a:t>
            </a:r>
            <a:endParaRPr lang="en-US" sz="3600" dirty="0" smtClean="0">
              <a:solidFill>
                <a:schemeClr val="accent2"/>
              </a:solidFill>
            </a:endParaRPr>
          </a:p>
          <a:p>
            <a:pPr marL="400050" indent="-400050">
              <a:buFont typeface="+mj-lt"/>
              <a:buAutoNum type="romanUcPeriod"/>
            </a:pPr>
            <a:r>
              <a:rPr lang="bn-IN" sz="3600" dirty="0" smtClean="0">
                <a:solidFill>
                  <a:schemeClr val="accent1"/>
                </a:solidFill>
              </a:rPr>
              <a:t>√১২</a:t>
            </a:r>
            <a:r>
              <a:rPr lang="bn-IN" sz="3600" dirty="0">
                <a:solidFill>
                  <a:schemeClr val="accent1"/>
                </a:solidFill>
              </a:rPr>
              <a:t> </a:t>
            </a:r>
            <a:r>
              <a:rPr lang="bn-IN" sz="3600" dirty="0" smtClean="0">
                <a:solidFill>
                  <a:schemeClr val="accent1"/>
                </a:solidFill>
              </a:rPr>
              <a:t>꞊৩</a:t>
            </a:r>
            <a:r>
              <a:rPr lang="en-US" sz="3600" dirty="0" smtClean="0"/>
              <a:t>∙</a:t>
            </a:r>
            <a:r>
              <a:rPr lang="bn-IN" sz="3600" dirty="0" smtClean="0">
                <a:solidFill>
                  <a:schemeClr val="accent1"/>
                </a:solidFill>
              </a:rPr>
              <a:t>১৬২২৭৭৬৬০</a:t>
            </a:r>
            <a:r>
              <a:rPr lang="en-US" sz="3600" dirty="0" smtClean="0">
                <a:solidFill>
                  <a:schemeClr val="accent1"/>
                </a:solidFill>
              </a:rPr>
              <a:t>……</a:t>
            </a:r>
          </a:p>
          <a:p>
            <a:pPr marL="400050" indent="-400050">
              <a:buFont typeface="+mj-lt"/>
              <a:buAutoNum type="romanUcPeriod"/>
            </a:pPr>
            <a:r>
              <a:rPr lang="bn-IN" sz="3600" dirty="0" smtClean="0"/>
              <a:t> </a:t>
            </a:r>
            <a:r>
              <a:rPr lang="bn-IN" sz="3600" dirty="0" smtClean="0">
                <a:solidFill>
                  <a:srgbClr val="FFC000"/>
                </a:solidFill>
              </a:rPr>
              <a:t>√</a:t>
            </a:r>
            <a:r>
              <a:rPr lang="en-US" sz="3600" dirty="0" smtClean="0">
                <a:solidFill>
                  <a:srgbClr val="FFC000"/>
                </a:solidFill>
              </a:rPr>
              <a:t>4</a:t>
            </a:r>
            <a:r>
              <a:rPr lang="en-US" sz="3600" dirty="0" smtClean="0"/>
              <a:t>∙</a:t>
            </a:r>
            <a:r>
              <a:rPr lang="en-US" sz="3600" dirty="0" smtClean="0">
                <a:solidFill>
                  <a:srgbClr val="FFC000"/>
                </a:solidFill>
              </a:rPr>
              <a:t>4721359549995…….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808750"/>
            <a:ext cx="6096000" cy="120032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FF0000"/>
                </a:solidFill>
              </a:rPr>
              <a:t>আজকের</a:t>
            </a:r>
            <a:r>
              <a:rPr lang="bn-IN" sz="7200" dirty="0" smtClean="0"/>
              <a:t> </a:t>
            </a:r>
            <a:r>
              <a:rPr lang="bn-IN" sz="7200" dirty="0" smtClean="0">
                <a:solidFill>
                  <a:srgbClr val="FF0000"/>
                </a:solidFill>
              </a:rPr>
              <a:t>পাঠ</a:t>
            </a:r>
            <a:r>
              <a:rPr lang="bn-IN" sz="7200" dirty="0" smtClean="0"/>
              <a:t> </a:t>
            </a:r>
            <a:endParaRPr lang="en-US" sz="7200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565818"/>
            <a:ext cx="41148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002060"/>
                </a:solidFill>
              </a:rPr>
              <a:t>লক্ষ্য কর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41751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90800"/>
            <a:ext cx="8458200" cy="29238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মূলদ ও অমূলদ সংখ্যা কাকে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ব্যাখ্যা করতে 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মূলদ ও অমূলদ সংখ্যা চিহ্নিত করতে পারবে ।</a:t>
            </a: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মূলদ ও অমূলদ সংখ্যা সংক্রান্ত গাণিতিক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সমস্যা সমাধান      করতে পারবে।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46364"/>
            <a:ext cx="8458200" cy="22444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838200"/>
            <a:ext cx="7839005" cy="526297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মূলদ সংখ্যার বৈশিষ্ট্য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ঃ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পূর্ণসংখ্যা হতে পারে ।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আকারে প্রকাশ করা যায় অর্থাৎ 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ভগ্নাংশ হতে পারে ।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দুটি পূর্ণসংখ্যার অনুপাত হিসেবে প্রকাশ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করা যায় ।</a:t>
            </a:r>
          </a:p>
          <a:p>
            <a:pPr>
              <a:buFont typeface="Wingdings" pitchFamily="2" charset="2"/>
              <a:buChar char="Ø"/>
            </a:pP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219200" y="2362200"/>
          <a:ext cx="533400" cy="64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3" imgW="279360" imgH="355320" progId="Equation.3">
                  <p:embed/>
                </p:oleObj>
              </mc:Choice>
              <mc:Fallback>
                <p:oleObj name="Equation" r:id="rId3" imgW="279360" imgH="355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533400" cy="646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838200"/>
            <a:ext cx="7839005" cy="526297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অমূলদ সংখ্যার বৈশিষ্ট্য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ঃ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পূর্ণবর্গ নয় এরূপ যে কোন স্বাভাবিক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সংখ্যার বর্গমূল হতে পারে।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আকারে প্রকাশ করা যায় না।</a:t>
            </a:r>
          </a:p>
          <a:p>
            <a:pPr>
              <a:buFont typeface="Wingdings" pitchFamily="2" charset="2"/>
              <a:buChar char="Ø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দুটি পূর্ণসংখ্যার অনুপাত হিসেবে প্রকাশ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করা যায় না।</a:t>
            </a:r>
          </a:p>
          <a:p>
            <a:pPr>
              <a:buFont typeface="Wingdings" pitchFamily="2" charset="2"/>
              <a:buChar char="Ø"/>
            </a:pP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295400" y="3048000"/>
          <a:ext cx="533400" cy="64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3" imgW="279360" imgH="355320" progId="Equation.3">
                  <p:embed/>
                </p:oleObj>
              </mc:Choice>
              <mc:Fallback>
                <p:oleObj name="Equation" r:id="rId3" imgW="27936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533400" cy="646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07527" y="709052"/>
                <a:ext cx="4066308" cy="190488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bn-IN" dirty="0" smtClean="0"/>
                  <a:t>যেমনঃ ১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IN" i="1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bn-IN" i="1">
                            <a:latin typeface="Cambria Math" panose="02040503050406030204" pitchFamily="18" charset="0"/>
                          </a:rPr>
                          <m:t>   </m:t>
                        </m:r>
                      </m:num>
                      <m:den>
                        <m:r>
                          <a:rPr lang="bn-IN" i="1">
                            <a:latin typeface="Cambria Math" panose="02040503050406030204" pitchFamily="18" charset="0"/>
                          </a:rPr>
                          <m:t>১</m:t>
                        </m:r>
                      </m:den>
                    </m:f>
                  </m:oMath>
                </a14:m>
                <a:endParaRPr lang="bn-IN" dirty="0" smtClean="0"/>
              </a:p>
              <a:p>
                <a:r>
                  <a:rPr lang="bn-IN" dirty="0" smtClean="0"/>
                  <a:t>২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IN" b="0" i="1" smtClean="0">
                            <a:latin typeface="Cambria Math" panose="02040503050406030204" pitchFamily="18" charset="0"/>
                          </a:rPr>
                          <m:t>২</m:t>
                        </m:r>
                        <m:r>
                          <a:rPr lang="bn-IN" i="1">
                            <a:latin typeface="Cambria Math" panose="02040503050406030204" pitchFamily="18" charset="0"/>
                          </a:rPr>
                          <m:t>   </m:t>
                        </m:r>
                      </m:num>
                      <m:den>
                        <m:r>
                          <a:rPr lang="bn-IN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den>
                    </m:f>
                  </m:oMath>
                </a14:m>
                <a:endParaRPr lang="bn-IN" dirty="0" smtClean="0"/>
              </a:p>
              <a:p>
                <a:r>
                  <a:rPr lang="bn-IN" dirty="0" smtClean="0"/>
                  <a:t>১</a:t>
                </a:r>
                <a:r>
                  <a:rPr lang="en-US" dirty="0" smtClean="0"/>
                  <a:t>∙</a:t>
                </a:r>
                <a:r>
                  <a:rPr lang="bn-IN" dirty="0" smtClean="0"/>
                  <a:t>৫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IN" i="1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bn-IN" b="0" i="1" smtClean="0">
                            <a:latin typeface="Cambria Math" panose="02040503050406030204" pitchFamily="18" charset="0"/>
                          </a:rPr>
                          <m:t>৫</m:t>
                        </m:r>
                        <m:r>
                          <a:rPr lang="bn-IN" i="1">
                            <a:latin typeface="Cambria Math" panose="02040503050406030204" pitchFamily="18" charset="0"/>
                          </a:rPr>
                          <m:t>   </m:t>
                        </m:r>
                      </m:num>
                      <m:den>
                        <m:r>
                          <a:rPr lang="bn-IN" i="1">
                            <a:latin typeface="Cambria Math" panose="02040503050406030204" pitchFamily="18" charset="0"/>
                          </a:rPr>
                          <m:t>১</m:t>
                        </m:r>
                        <m:r>
                          <a:rPr lang="bn-IN" b="0" i="1" smtClean="0">
                            <a:latin typeface="Cambria Math" panose="02040503050406030204" pitchFamily="18" charset="0"/>
                          </a:rPr>
                          <m:t>০</m:t>
                        </m:r>
                      </m:den>
                    </m:f>
                  </m:oMath>
                </a14:m>
                <a:endParaRPr lang="bn-IN" dirty="0" smtClean="0"/>
              </a:p>
              <a:p>
                <a:r>
                  <a:rPr lang="bn-IN" dirty="0" smtClean="0"/>
                  <a:t>০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IN" b="0" i="1" smtClean="0">
                            <a:latin typeface="Cambria Math" panose="02040503050406030204" pitchFamily="18" charset="0"/>
                          </a:rPr>
                          <m:t>০</m:t>
                        </m:r>
                        <m:r>
                          <a:rPr lang="bn-IN" i="1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bn-IN" i="1">
                            <a:latin typeface="Cambria Math" panose="02040503050406030204" pitchFamily="18" charset="0"/>
                          </a:rPr>
                          <m:t>১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527" y="709052"/>
                <a:ext cx="4066308" cy="1904880"/>
              </a:xfrm>
              <a:prstGeom prst="rect">
                <a:avLst/>
              </a:prstGeom>
              <a:blipFill rotWithShape="0">
                <a:blip r:embed="rId2"/>
                <a:stretch>
                  <a:fillRect l="-1349" b="-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3291" y="709052"/>
            <a:ext cx="4419600" cy="20313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600" dirty="0">
                <a:solidFill>
                  <a:srgbClr val="C00000"/>
                </a:solidFill>
              </a:rPr>
              <a:t>শূন্য সকল স্বাভাবিক সংখ্যা ও ভগ্নাংশ মূলদ সংখ্যা </a:t>
            </a:r>
            <a:endParaRPr lang="en-US" sz="36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3291" y="2895600"/>
            <a:ext cx="3886200" cy="3046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>
                <a:solidFill>
                  <a:srgbClr val="C00000"/>
                </a:solidFill>
              </a:rPr>
              <a:t>যে সংখ্যার বর্গ </a:t>
            </a:r>
            <a:r>
              <a:rPr lang="bn-IN" sz="24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 দশমিকের পরে অঙ্ক সংখ্যা নির্দিষ্ট নয় বা যে সংখ্যার বর্গমূল কে ভগ্নাংশ আকারে প্রকাশ করা যায় না তাকে অমূলদ সংখ্যা বলে ।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274127" y="3276600"/>
            <a:ext cx="45997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endParaRPr lang="en-US" sz="2800" dirty="0" smtClean="0">
              <a:solidFill>
                <a:schemeClr val="accent2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√২=১</a:t>
            </a:r>
            <a:r>
              <a:rPr lang="en-US" sz="2800" dirty="0" smtClean="0"/>
              <a:t>∙</a:t>
            </a:r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৪১৪২১৩৫ </a:t>
            </a:r>
          </a:p>
          <a:p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√৬=২</a:t>
            </a:r>
            <a:r>
              <a:rPr lang="en-US" sz="2800" dirty="0" smtClean="0"/>
              <a:t>∙</a:t>
            </a:r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৪৪৯৪৮৯৭৪২৭৮৩১</a:t>
            </a:r>
          </a:p>
          <a:p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√১৮=৪</a:t>
            </a:r>
            <a:r>
              <a:rPr lang="en-US" sz="2800" dirty="0" smtClean="0"/>
              <a:t>∙</a:t>
            </a:r>
            <a:r>
              <a:rPr lang="bn-IN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২৪২৬৪০৬৮৭১১৯২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3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191000" cy="1143000"/>
          </a:xfr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জোড়ায়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6934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/>
              <a:t>মূলদ ও অমূলদ সংখ্যা আলাদা কর</a:t>
            </a:r>
            <a:r>
              <a:rPr lang="bn-IN" sz="3600" dirty="0" smtClean="0"/>
              <a:t>।</a:t>
            </a:r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00050" indent="-400050">
              <a:buFont typeface="+mj-lt"/>
              <a:buAutoNum type="romanLcPeriod"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৫০</a:t>
            </a:r>
          </a:p>
          <a:p>
            <a:pPr marL="400050" indent="-400050">
              <a:buFont typeface="+mj-lt"/>
              <a:buAutoNum type="romanLcPeriod"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৮১</a:t>
            </a:r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00050" indent="-400050">
              <a:buFont typeface="+mj-lt"/>
              <a:buAutoNum type="romanLcPeriod"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৯৫ </a:t>
            </a:r>
          </a:p>
          <a:p>
            <a:pPr marL="400050" indent="-400050">
              <a:buFont typeface="+mj-lt"/>
              <a:buAutoNum type="romanLcPeriod"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২২৫</a:t>
            </a:r>
          </a:p>
          <a:p>
            <a:pPr marL="400050" indent="-400050">
              <a:buFont typeface="+mj-lt"/>
              <a:buAutoNum type="romanLcPeriod"/>
            </a:pP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√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৬২৫</a:t>
            </a:r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9436" y="577840"/>
            <a:ext cx="3810000" cy="98488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4000" dirty="0"/>
              <a:t>সময়ঃ ৮</a:t>
            </a:r>
            <a:r>
              <a:rPr lang="bn-IN" sz="4000" dirty="0" smtClean="0"/>
              <a:t> </a:t>
            </a:r>
            <a:r>
              <a:rPr lang="bn-IN" sz="4000" dirty="0"/>
              <a:t>মিনিট </a:t>
            </a:r>
            <a:endParaRPr lang="en-US" sz="4000" dirty="0"/>
          </a:p>
          <a:p>
            <a:endParaRPr lang="en-US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607367"/>
            <a:ext cx="3276600" cy="110799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IN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 </a:t>
            </a:r>
            <a:endParaRPr lang="en-US" sz="6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607367"/>
            <a:ext cx="38862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7030A0"/>
                </a:solidFill>
              </a:rPr>
              <a:t>সময়ঃ ১০ মিনিট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057400"/>
            <a:ext cx="6477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/>
              <a:t>বর্গ মূল নির্ণয় কর </a:t>
            </a:r>
          </a:p>
          <a:p>
            <a:pPr marL="342900" indent="-342900">
              <a:buFont typeface="+mj-lt"/>
              <a:buAutoNum type="alphaLcParenR"/>
            </a:pPr>
            <a:r>
              <a:rPr lang="bn-IN" sz="4800" dirty="0" smtClean="0"/>
              <a:t>০.০০৪৯</a:t>
            </a:r>
          </a:p>
          <a:p>
            <a:pPr marL="342900" indent="-342900">
              <a:buFont typeface="+mj-lt"/>
              <a:buAutoNum type="alphaLcParenR"/>
            </a:pPr>
            <a:r>
              <a:rPr lang="bn-IN" sz="4800" dirty="0" smtClean="0"/>
              <a:t>২.২৫</a:t>
            </a:r>
          </a:p>
          <a:p>
            <a:pPr marL="342900" indent="-342900">
              <a:buFont typeface="+mj-lt"/>
              <a:buAutoNum type="alphaLcParenR"/>
            </a:pPr>
            <a:r>
              <a:rPr lang="bn-IN" sz="4800" dirty="0" smtClean="0"/>
              <a:t>২৬.৫২২৫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201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1097</TotalTime>
  <Words>275</Words>
  <Application>Microsoft Office PowerPoint</Application>
  <PresentationFormat>On-screen Show (4:3)</PresentationFormat>
  <Paragraphs>73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Calibri</vt:lpstr>
      <vt:lpstr>Cambria Math</vt:lpstr>
      <vt:lpstr>NikoshBAN</vt:lpstr>
      <vt:lpstr>Times New Roman</vt:lpstr>
      <vt:lpstr>Verdana</vt:lpstr>
      <vt:lpstr>Vrinda</vt:lpstr>
      <vt:lpstr>Wingdings</vt:lpstr>
      <vt:lpstr>Wingdings 2</vt:lpstr>
      <vt:lpstr>Aspect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জোড়ায় কাজ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User</cp:lastModifiedBy>
  <cp:revision>135</cp:revision>
  <dcterms:created xsi:type="dcterms:W3CDTF">2006-08-16T00:00:00Z</dcterms:created>
  <dcterms:modified xsi:type="dcterms:W3CDTF">2021-01-11T10:43:11Z</dcterms:modified>
</cp:coreProperties>
</file>