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01" r:id="rId2"/>
    <p:sldId id="302" r:id="rId3"/>
    <p:sldId id="294" r:id="rId4"/>
    <p:sldId id="295" r:id="rId5"/>
    <p:sldId id="272" r:id="rId6"/>
    <p:sldId id="324" r:id="rId7"/>
    <p:sldId id="325" r:id="rId8"/>
    <p:sldId id="326" r:id="rId9"/>
    <p:sldId id="277" r:id="rId10"/>
    <p:sldId id="296" r:id="rId11"/>
    <p:sldId id="327" r:id="rId12"/>
    <p:sldId id="297" r:id="rId13"/>
    <p:sldId id="298" r:id="rId14"/>
    <p:sldId id="328" r:id="rId15"/>
    <p:sldId id="299" r:id="rId16"/>
    <p:sldId id="329" r:id="rId17"/>
    <p:sldId id="330" r:id="rId18"/>
    <p:sldId id="300" r:id="rId19"/>
    <p:sldId id="321" r:id="rId20"/>
    <p:sldId id="331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08B-1599-4A85-B6E1-A4C884D2A892}" type="presOf" srcId="{63C483A7-19B9-4E4B-ACF3-D3D636F1A9DE}" destId="{F5F471D1-D914-41A3-A25D-AF3575C0011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C5780BB6-DC01-47FD-B7D9-F1B706AF2096}" type="presOf" srcId="{72C63C76-153C-48B7-B57B-C97D3792EDCD}" destId="{8E481DE8-C915-4E6E-9E2C-CBCE4F434B5A}" srcOrd="0" destOrd="0" presId="urn:microsoft.com/office/officeart/2008/layout/CircularPictureCallout"/>
    <dgm:cxn modelId="{F8528E92-EB01-43F4-9EC8-1B889E297CC0}" type="presOf" srcId="{B66585AF-9E68-4668-9DED-FFECEF032BE5}" destId="{FEC0D7AC-7224-421A-AA75-F5A9B40DEFD1}" srcOrd="0" destOrd="0" presId="urn:microsoft.com/office/officeart/2008/layout/CircularPictureCallout"/>
    <dgm:cxn modelId="{46882F71-F447-459C-99DD-D2BAC143DEB7}" type="presParOf" srcId="{8E481DE8-C915-4E6E-9E2C-CBCE4F434B5A}" destId="{51DEBB0B-4383-4192-8D96-BF69710564C9}" srcOrd="0" destOrd="0" presId="urn:microsoft.com/office/officeart/2008/layout/CircularPictureCallout"/>
    <dgm:cxn modelId="{B68AAD22-8CC3-416E-A98C-C112E765613D}" type="presParOf" srcId="{51DEBB0B-4383-4192-8D96-BF69710564C9}" destId="{1402F882-3DDD-4EB3-AC91-A4AFC6117EEB}" srcOrd="0" destOrd="0" presId="urn:microsoft.com/office/officeart/2008/layout/CircularPictureCallout"/>
    <dgm:cxn modelId="{BED0ADA7-5194-4990-938A-B9C61FB4C8EB}" type="presParOf" srcId="{1402F882-3DDD-4EB3-AC91-A4AFC6117EEB}" destId="{FEC0D7AC-7224-421A-AA75-F5A9B40DEFD1}" srcOrd="0" destOrd="0" presId="urn:microsoft.com/office/officeart/2008/layout/CircularPictureCallout"/>
    <dgm:cxn modelId="{6EE740E9-4EB8-4FB2-88C6-CB7978DC9F50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11-Jan-21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 হাইড করে রাখা</a:t>
            </a:r>
            <a:r>
              <a:rPr lang="bn-IN" baseline="0" dirty="0" smtClean="0"/>
              <a:t> হয়েছে যদি শিখার্থীরা দলীয় কাজ করতে না পারে, তাহলে 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0D502-7CB0-479E-A9D4-95F034B679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8582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253424"/>
            <a:ext cx="22860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এন্ট্রপির হিসাব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76200" y="2743200"/>
                <a:ext cx="4953000" cy="3810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8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:r>
                  <a:rPr lang="bn-IN" sz="28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কোন </a:t>
                </a:r>
                <a:r>
                  <a:rPr lang="bn-IN" sz="28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বস্তু/সিস্টেম</a:t>
                </a:r>
                <a:r>
                  <a:rPr lang="en-US" sz="2800" dirty="0">
                    <a:solidFill>
                      <a:schemeClr val="accent2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T</m:t>
                    </m:r>
                  </m:oMath>
                </a14:m>
                <a:r>
                  <a:rPr lang="bn-IN" sz="28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স্থির তাপমাত্রায়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𝑑𝑄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পরিমাণ </a:t>
                </a:r>
                <a:r>
                  <a:rPr lang="bn-IN" sz="28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তাপ গ্রহণ বা বর্জন </a:t>
                </a:r>
                <a:r>
                  <a:rPr lang="bn-IN" sz="28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করে,</a:t>
                </a:r>
                <a:endParaRPr lang="bn-IN" sz="2800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তাহলে এন্ট্রপির পরি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বর্তন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𝑑𝑄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en-US" sz="28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bn-IN" sz="28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en-US" sz="2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স্থির</a:t>
                </a:r>
                <a:r>
                  <a:rPr lang="en-US" sz="2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তখন</a:t>
                </a:r>
                <a:r>
                  <a:rPr lang="en-US" sz="2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এন্ট্রপির পরি</a:t>
                </a:r>
                <a:r>
                  <a:rPr lang="en-US" sz="2800" dirty="0" err="1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বর্তন</a:t>
                </a:r>
                <a:r>
                  <a:rPr lang="bn-IN" sz="2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𝑑𝑆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𝑑𝑄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bn-IN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8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743200"/>
                <a:ext cx="4953000" cy="3810000"/>
              </a:xfrm>
              <a:prstGeom prst="rect">
                <a:avLst/>
              </a:prstGeom>
              <a:blipFill rotWithShape="1">
                <a:blip r:embed="rId2"/>
                <a:stretch>
                  <a:fillRect l="-2328" t="-1431" b="-1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03" y="545812"/>
            <a:ext cx="2832100" cy="302260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pSp>
        <p:nvGrpSpPr>
          <p:cNvPr id="21" name="Group 20"/>
          <p:cNvGrpSpPr/>
          <p:nvPr/>
        </p:nvGrpSpPr>
        <p:grpSpPr>
          <a:xfrm>
            <a:off x="5657003" y="3886200"/>
            <a:ext cx="2832100" cy="2743200"/>
            <a:chOff x="5715000" y="3886200"/>
            <a:chExt cx="2590800" cy="2743200"/>
          </a:xfrm>
        </p:grpSpPr>
        <p:grpSp>
          <p:nvGrpSpPr>
            <p:cNvPr id="19" name="Group 18"/>
            <p:cNvGrpSpPr/>
            <p:nvPr/>
          </p:nvGrpSpPr>
          <p:grpSpPr>
            <a:xfrm>
              <a:off x="5905500" y="4191000"/>
              <a:ext cx="2298700" cy="2362200"/>
              <a:chOff x="6781800" y="4191000"/>
              <a:chExt cx="914400" cy="219456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54" t="-479" r="4890" b="17720"/>
              <a:stretch/>
            </p:blipFill>
            <p:spPr>
              <a:xfrm>
                <a:off x="6781800" y="4191000"/>
                <a:ext cx="914400" cy="2194560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91400" y="5791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715000" y="3886200"/>
              <a:ext cx="2590800" cy="27432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12831" y="1408093"/>
            <a:ext cx="20176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9484" y="4913293"/>
            <a:ext cx="20176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7564" y="1524000"/>
            <a:ext cx="20176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বর্জন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4953000"/>
            <a:ext cx="20176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গ্রহণ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1109018"/>
            <a:ext cx="5029200" cy="95410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বস্তু/সিস্টেমের তাপ গ্রহণ বা বর্জন হলেই এন্ট্রপি পরিমাপ করা সম্ভব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" y="1318448"/>
            <a:ext cx="4145280" cy="52322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 এন্ট্রপির পরিমাপ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সম্ভব? 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2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2895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8813" y="2857500"/>
                <a:ext cx="8570387" cy="1600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তাপমাত্রার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𝑘𝑔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বরফকে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100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তাপমাত্রার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পানিতে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পরিণত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এন্ট্রপির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? [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বরফ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গলনের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সুপ্ততাপ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36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𝐽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𝑘𝑔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পানির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800" b="0" i="1" dirty="0" smtClean="0">
                        <a:latin typeface="Cambria Math"/>
                        <a:cs typeface="NikoshBAN" pitchFamily="2" charset="0"/>
                      </a:rPr>
                      <m:t>200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𝐽𝑘𝑔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]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3" y="2857500"/>
                <a:ext cx="8570387" cy="1600200"/>
              </a:xfrm>
              <a:prstGeom prst="rect">
                <a:avLst/>
              </a:prstGeom>
              <a:blipFill rotWithShape="1">
                <a:blip r:embed="rId2"/>
                <a:stretch>
                  <a:fillRect l="-1277" r="-213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8568"/>
            <a:ext cx="4800600" cy="762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রুদ্ধতাপীয় প্রক্রিয়া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228600" y="2233180"/>
                <a:ext cx="5334000" cy="3424944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রুদ্ধতাপীয় প্রক্রিয়ায় বস্তুর পারিপার্শ্বের সাথে তাপের আদান প্রদান হয় না।</a:t>
                </a:r>
              </a:p>
              <a:p>
                <a:pPr algn="l"/>
                <a:r>
                  <a:rPr lang="bn-IN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অর্থাৎ,</a:t>
                </a:r>
                <a:r>
                  <a:rPr lang="en-US" sz="3600" dirty="0">
                    <a:solidFill>
                      <a:srgbClr val="7030A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𝑑𝑄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r>
                  <a:rPr lang="bn-IN" sz="36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তখন,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S</m:t>
                    </m:r>
                    <m:r>
                      <a:rPr lang="en-US" sz="360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6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𝑑𝑄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T</m:t>
                        </m:r>
                      </m:den>
                    </m:f>
                    <m:r>
                      <a:rPr lang="en-US" sz="3600" b="0" i="1" dirty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bn-IN" sz="3600" b="0" i="1" dirty="0" smtClean="0">
                  <a:solidFill>
                    <a:srgbClr val="0070C0"/>
                  </a:solidFill>
                  <a:latin typeface="Cambria Math"/>
                  <a:cs typeface="NikoshBAN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রুদ্ধতাপীয় </a:t>
                </a:r>
                <a:r>
                  <a:rPr lang="bn-IN" sz="3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প্রক্রিয়ায় এন্ট্রপির </a:t>
                </a:r>
                <a:r>
                  <a:rPr lang="bn-IN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কোন পরিবর্তন হয় না।</a:t>
                </a:r>
                <a:endParaRPr lang="en-US" b="1" u="sng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33180"/>
                <a:ext cx="5334000" cy="3424944"/>
              </a:xfrm>
              <a:prstGeom prst="rect">
                <a:avLst/>
              </a:prstGeom>
              <a:blipFill rotWithShape="1">
                <a:blip r:embed="rId2"/>
                <a:stretch>
                  <a:fillRect l="-2844" t="-3004" b="-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239000" y="4636188"/>
            <a:ext cx="685800" cy="793586"/>
            <a:chOff x="-1905000" y="3697558"/>
            <a:chExt cx="685800" cy="1078476"/>
          </a:xfrm>
        </p:grpSpPr>
        <p:sp>
          <p:nvSpPr>
            <p:cNvPr id="6" name="Can 5"/>
            <p:cNvSpPr/>
            <p:nvPr/>
          </p:nvSpPr>
          <p:spPr>
            <a:xfrm>
              <a:off x="-1905000" y="3971000"/>
              <a:ext cx="685800" cy="805034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-1562100" y="3697558"/>
              <a:ext cx="0" cy="38712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400800" y="1082318"/>
            <a:ext cx="2231571" cy="3308350"/>
            <a:chOff x="8644449" y="2940050"/>
            <a:chExt cx="2231571" cy="3155950"/>
          </a:xfrm>
        </p:grpSpPr>
        <p:sp>
          <p:nvSpPr>
            <p:cNvPr id="9" name="Can 8"/>
            <p:cNvSpPr/>
            <p:nvPr/>
          </p:nvSpPr>
          <p:spPr>
            <a:xfrm>
              <a:off x="8666220" y="3733800"/>
              <a:ext cx="2209800" cy="2362200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644449" y="2940050"/>
              <a:ext cx="2209800" cy="1250950"/>
              <a:chOff x="8825345" y="3108325"/>
              <a:chExt cx="2209800" cy="125095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an 14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601201" y="3329698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525000" y="5498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0190" y="2395597"/>
            <a:ext cx="2231571" cy="1963321"/>
            <a:chOff x="8796849" y="1752600"/>
            <a:chExt cx="2231571" cy="1963321"/>
          </a:xfrm>
        </p:grpSpPr>
        <p:sp>
          <p:nvSpPr>
            <p:cNvPr id="17" name="Can 16"/>
            <p:cNvSpPr/>
            <p:nvPr/>
          </p:nvSpPr>
          <p:spPr>
            <a:xfrm>
              <a:off x="8818620" y="2655053"/>
              <a:ext cx="2209800" cy="1060868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796849" y="1752600"/>
              <a:ext cx="2209800" cy="1250950"/>
              <a:chOff x="8825345" y="3108325"/>
              <a:chExt cx="2209800" cy="125095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an 23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9601201" y="3413125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9677400" y="311798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0800" y="1050568"/>
            <a:ext cx="2250961" cy="3826232"/>
            <a:chOff x="3733800" y="2787650"/>
            <a:chExt cx="2250961" cy="3826232"/>
          </a:xfrm>
        </p:grpSpPr>
        <p:sp>
          <p:nvSpPr>
            <p:cNvPr id="26" name="TextBox 25"/>
            <p:cNvSpPr txBox="1"/>
            <p:nvPr/>
          </p:nvSpPr>
          <p:spPr>
            <a:xfrm>
              <a:off x="3733800" y="624455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27" name="Can 26"/>
            <p:cNvSpPr/>
            <p:nvPr/>
          </p:nvSpPr>
          <p:spPr>
            <a:xfrm>
              <a:off x="3733800" y="2787650"/>
              <a:ext cx="2250961" cy="3308350"/>
            </a:xfrm>
            <a:prstGeom prst="ca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6000" y="838200"/>
            <a:ext cx="2819400" cy="3717052"/>
            <a:chOff x="9529855" y="1653018"/>
            <a:chExt cx="2819400" cy="3717052"/>
          </a:xfrm>
        </p:grpSpPr>
        <p:grpSp>
          <p:nvGrpSpPr>
            <p:cNvPr id="29" name="Group 28"/>
            <p:cNvGrpSpPr/>
            <p:nvPr/>
          </p:nvGrpSpPr>
          <p:grpSpPr>
            <a:xfrm>
              <a:off x="9665732" y="1692396"/>
              <a:ext cx="2615845" cy="3661791"/>
              <a:chOff x="9372600" y="2358008"/>
              <a:chExt cx="2615845" cy="3661791"/>
            </a:xfrm>
          </p:grpSpPr>
          <p:sp>
            <p:nvSpPr>
              <p:cNvPr id="34" name="Block Arc 33"/>
              <p:cNvSpPr/>
              <p:nvPr/>
            </p:nvSpPr>
            <p:spPr>
              <a:xfrm>
                <a:off x="9394371" y="2358008"/>
                <a:ext cx="2569029" cy="461392"/>
              </a:xfrm>
              <a:prstGeom prst="blockArc">
                <a:avLst>
                  <a:gd name="adj1" fmla="val 10923686"/>
                  <a:gd name="adj2" fmla="val 17127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34"/>
              <p:cNvSpPr/>
              <p:nvPr/>
            </p:nvSpPr>
            <p:spPr>
              <a:xfrm rot="10800000">
                <a:off x="9394371" y="5558407"/>
                <a:ext cx="2569029" cy="461392"/>
              </a:xfrm>
              <a:prstGeom prst="blockArc">
                <a:avLst>
                  <a:gd name="adj1" fmla="val 10923686"/>
                  <a:gd name="adj2" fmla="val 17127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>
                <a:off x="9372600" y="2590800"/>
                <a:ext cx="25045" cy="3215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11963400" y="2575218"/>
                <a:ext cx="25045" cy="3215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 rot="5400000">
              <a:off x="11783589" y="31254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 rot="20873797">
              <a:off x="11473843" y="500073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9333521" y="33540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 rot="21026703">
              <a:off x="9733087" y="165301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136788" y="5486400"/>
            <a:ext cx="28956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পারিপার্শ্বের সাথে তাপের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আদান প্রদান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80750" y="5460533"/>
            <a:ext cx="136487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 না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21454" y="5596116"/>
            <a:ext cx="25262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প্রক্রিয়াটির নাম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3360" y="301144"/>
            <a:ext cx="4800600" cy="7936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রুদ্ধতাপীয় প্রক্রিয়া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এন্ট্রপির পরিবর্তন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uiExpand="1" build="p" animBg="1"/>
      <p:bldP spid="38" grpId="0"/>
      <p:bldP spid="39" grpId="0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562600" y="3327442"/>
            <a:ext cx="1143000" cy="2920958"/>
            <a:chOff x="5562600" y="3251242"/>
            <a:chExt cx="1143000" cy="2920958"/>
          </a:xfrm>
        </p:grpSpPr>
        <p:sp>
          <p:nvSpPr>
            <p:cNvPr id="8" name="Rectangle 7"/>
            <p:cNvSpPr/>
            <p:nvPr/>
          </p:nvSpPr>
          <p:spPr>
            <a:xfrm rot="5400000">
              <a:off x="5435880" y="5310696"/>
              <a:ext cx="1377595" cy="34541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562600" y="3251242"/>
              <a:ext cx="1143000" cy="2034178"/>
              <a:chOff x="9334500" y="1447800"/>
              <a:chExt cx="1409702" cy="2864087"/>
            </a:xfr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</p:grpSpPr>
          <p:sp>
            <p:nvSpPr>
              <p:cNvPr id="10" name="Flowchart: Delay 9"/>
              <p:cNvSpPr/>
              <p:nvPr/>
            </p:nvSpPr>
            <p:spPr>
              <a:xfrm rot="16200000">
                <a:off x="9132509" y="2700194"/>
                <a:ext cx="1836549" cy="1386837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Display 10"/>
              <p:cNvSpPr/>
              <p:nvPr/>
            </p:nvSpPr>
            <p:spPr>
              <a:xfrm rot="16200000">
                <a:off x="8667750" y="2114550"/>
                <a:ext cx="2743200" cy="1409700"/>
              </a:xfrm>
              <a:prstGeom prst="flowChartDisp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981200" y="3213512"/>
            <a:ext cx="1127760" cy="2463048"/>
            <a:chOff x="5044440" y="1148525"/>
            <a:chExt cx="1051560" cy="2463048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5044440" y="1663988"/>
              <a:ext cx="1036320" cy="1929648"/>
            </a:xfrm>
            <a:prstGeom prst="flowChartMagneticDisk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 w="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5059680" y="1148525"/>
              <a:ext cx="1036320" cy="2463048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52800" y="1371600"/>
            <a:ext cx="1743769" cy="619155"/>
            <a:chOff x="3352800" y="1371600"/>
            <a:chExt cx="1743769" cy="619155"/>
          </a:xfrm>
        </p:grpSpPr>
        <p:sp>
          <p:nvSpPr>
            <p:cNvPr id="15" name="Right Arrow 14"/>
            <p:cNvSpPr/>
            <p:nvPr/>
          </p:nvSpPr>
          <p:spPr>
            <a:xfrm>
              <a:off x="3352800" y="1371600"/>
              <a:ext cx="1743769" cy="61915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352800" y="1482612"/>
                  <a:ext cx="163561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গ্রহণ</a:t>
                  </a:r>
                  <a:r>
                    <a:rPr lang="bn-IN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করে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1482612"/>
                  <a:ext cx="163561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3048000" y="2514600"/>
            <a:ext cx="2819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প্রক্রিয়াটির নাম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1" y="849437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এন্ট্রপির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পরিবর্তন কী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1999649" cy="17904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07" y="838200"/>
            <a:ext cx="2015993" cy="16889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00801" y="921603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এন্ট্রপি বেড়ে যাবে।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10800000">
            <a:off x="3313442" y="1371600"/>
            <a:ext cx="1743769" cy="619155"/>
            <a:chOff x="3352800" y="1371600"/>
            <a:chExt cx="1743769" cy="619155"/>
          </a:xfrm>
        </p:grpSpPr>
        <p:sp>
          <p:nvSpPr>
            <p:cNvPr id="26" name="Right Arrow 25"/>
            <p:cNvSpPr/>
            <p:nvPr/>
          </p:nvSpPr>
          <p:spPr>
            <a:xfrm>
              <a:off x="3352800" y="1371600"/>
              <a:ext cx="1743769" cy="61915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10800000">
                  <a:off x="3352800" y="1482612"/>
                  <a:ext cx="163561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বর্জণ 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করে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352800" y="1482612"/>
                  <a:ext cx="1635611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457200" y="1098963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এন্ট্রপির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পরিবর্তন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1147200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এন্ট্রপি হ্রাস পাবে।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585815" y="4257645"/>
            <a:ext cx="1743769" cy="619155"/>
            <a:chOff x="3352800" y="1371600"/>
            <a:chExt cx="1743769" cy="619155"/>
          </a:xfrm>
        </p:grpSpPr>
        <p:sp>
          <p:nvSpPr>
            <p:cNvPr id="31" name="Right Arrow 30"/>
            <p:cNvSpPr/>
            <p:nvPr/>
          </p:nvSpPr>
          <p:spPr>
            <a:xfrm>
              <a:off x="3352800" y="1371600"/>
              <a:ext cx="1743769" cy="61915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352800" y="1482612"/>
                  <a:ext cx="163561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বর্জন 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করে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1482612"/>
                  <a:ext cx="1635611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 rot="10800000">
            <a:off x="3437831" y="4267200"/>
            <a:ext cx="1743769" cy="619155"/>
            <a:chOff x="3352800" y="1371600"/>
            <a:chExt cx="1743769" cy="619155"/>
          </a:xfrm>
        </p:grpSpPr>
        <p:sp>
          <p:nvSpPr>
            <p:cNvPr id="34" name="Right Arrow 33"/>
            <p:cNvSpPr/>
            <p:nvPr/>
          </p:nvSpPr>
          <p:spPr>
            <a:xfrm>
              <a:off x="3352800" y="1371600"/>
              <a:ext cx="1743769" cy="61915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3352800" y="1482612"/>
                  <a:ext cx="163561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𝑄</m:t>
                      </m:r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তাপ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গ্রহণ 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করে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352800" y="1482612"/>
                  <a:ext cx="1635611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85800" y="4431684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এন্ট্রপির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পরিবর্তন কী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99165" y="4478799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এন্ট্রপি বেড়ে যাবে।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97384" y="3665201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এন্ট্রপির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পরিবর্তন কী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70321" y="3629368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এন্ট্রপি হ্রাস পাবে।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6600" y="2509364"/>
            <a:ext cx="23041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প্রত্যাবর্তী প্রক্রিয়া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06228" y="2496465"/>
            <a:ext cx="381837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এন্ট্রপির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পরিবর্তন?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3331" y="2496465"/>
            <a:ext cx="13450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27772" y="5885535"/>
            <a:ext cx="2819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প্রক্রিয়াটির নাম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6372" y="5880299"/>
            <a:ext cx="23041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প্রত্যাবর্তী প্রক্রিয়া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5867400"/>
            <a:ext cx="381837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এন্ট্রপির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পরিবর্তন?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3103" y="5867400"/>
            <a:ext cx="13450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28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64008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প্রত্যাবর্তী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প্রক্রিয়ায় এন্ট্রপির পরিবর্তন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76200" y="762000"/>
                <a:ext cx="9067800" cy="601980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আমরা জানি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কার্নো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চক্র</a:t>
                </a:r>
                <a:r>
                  <a:rPr lang="en-US" sz="36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প্রত্যাবর্তী</a:t>
                </a:r>
                <a:r>
                  <a:rPr lang="bn-IN" sz="36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প্রক্রিয়া। তাই </a:t>
                </a:r>
                <a:r>
                  <a:rPr lang="en-US" sz="36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কার্নো</a:t>
                </a:r>
                <a:r>
                  <a:rPr lang="en-US" sz="36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চক্র</a:t>
                </a:r>
                <a:r>
                  <a:rPr lang="bn-IN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ের জন্য </a:t>
                </a:r>
                <a:r>
                  <a:rPr lang="bn-IN" sz="36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এন্ট্রপির </a:t>
                </a:r>
                <a:r>
                  <a:rPr lang="bn-IN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পরিবর্তন হিসেব করব। </a:t>
                </a:r>
              </a:p>
              <a:p>
                <a:pPr algn="l"/>
                <a:r>
                  <a:rPr lang="bn-IN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কার্নো চক্রে দুটি রুদ্ধতাপীয় প্রক্রিয়া।</a:t>
                </a:r>
              </a:p>
              <a:p>
                <a:pPr algn="l"/>
                <a:r>
                  <a:rPr lang="bn-IN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এক্ষেত্রে এন্ট্রপির কোন পরিবর্তন হবে না।</a:t>
                </a:r>
              </a:p>
              <a:p>
                <a:pPr algn="l"/>
                <a:r>
                  <a:rPr lang="bn-IN" sz="3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কিন্তু, দুটি সমোষ্ণ প্রক্রিয়ায় </a:t>
                </a:r>
                <a:r>
                  <a:rPr lang="bn-IN" sz="3600" dirty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এন্ট্রপির </a:t>
                </a:r>
                <a:r>
                  <a:rPr lang="bn-IN" sz="36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পরিবর্তন হবে। </a:t>
                </a:r>
              </a:p>
              <a:p>
                <a:pPr algn="l"/>
                <a:r>
                  <a:rPr lang="bn-IN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সমোষ্ণ প্রসারণের জন্য</a:t>
                </a:r>
                <a:r>
                  <a:rPr lang="bn-IN" sz="3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এন্ট্রপির </a:t>
                </a:r>
                <a:r>
                  <a:rPr lang="bn-IN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বৃদ্ধি,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=+</m:t>
                    </m:r>
                    <m:f>
                      <m:fPr>
                        <m:ctrlPr>
                          <a:rPr lang="bn-IN" sz="36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pPr algn="l"/>
                <a:r>
                  <a:rPr lang="bn-IN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সমোষ্ণ সংকোচনের </a:t>
                </a:r>
                <a:r>
                  <a:rPr lang="bn-IN" sz="36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জন্য এন্ট্রপির </a:t>
                </a:r>
                <a:r>
                  <a:rPr lang="bn-IN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হ্রাস,</a:t>
                </a:r>
                <a14:m>
                  <m:oMath xmlns:m="http://schemas.openxmlformats.org/officeDocument/2006/math">
                    <m:r>
                      <a:rPr lang="bn-IN" sz="3600" dirty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36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36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36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6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এন্ট্রপির </a:t>
                </a:r>
                <a:r>
                  <a:rPr lang="en-US" sz="36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পরিবর্তন,</a:t>
                </a:r>
                <a:r>
                  <a:rPr lang="bn-IN" sz="3600" dirty="0" smtClean="0">
                    <a:solidFill>
                      <a:schemeClr val="accent5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bn-IN" sz="36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3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36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600" dirty="0" smtClean="0">
                    <a:solidFill>
                      <a:srgbClr val="0070C0"/>
                    </a:solidFill>
                    <a:cs typeface="NikoshBAN" pitchFamily="2" charset="0"/>
                  </a:rPr>
                  <a:t>		          </a:t>
                </a:r>
                <a:r>
                  <a:rPr lang="bn-IN" sz="3600" dirty="0" smtClean="0">
                    <a:solidFill>
                      <a:srgbClr val="0070C0"/>
                    </a:solidFill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	</m:t>
                    </m:r>
                    <m:r>
                      <a:rPr lang="bn-IN" sz="36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bn-IN" sz="3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[যেহেতু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কার্নো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প্রত্যাবর্তী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চক্রে,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bn-IN" sz="36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6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</a:p>
              <a:p>
                <a:pPr algn="l"/>
                <a:r>
                  <a:rPr lang="en-US" sz="3600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ৎ,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প্রত্যাবর্তী</a:t>
                </a:r>
                <a:r>
                  <a:rPr lang="bn-IN" sz="36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প্রক্রিয়ায় এন্ট্রপির </a:t>
                </a:r>
                <a:r>
                  <a:rPr lang="bn-IN" sz="36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পরিবর্তন হয় না। </a:t>
                </a:r>
                <a:endParaRPr lang="en-US" sz="36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b="1" u="sng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0"/>
                <a:ext cx="9067800" cy="6019800"/>
              </a:xfrm>
              <a:prstGeom prst="rect">
                <a:avLst/>
              </a:prstGeom>
              <a:blipFill rotWithShape="1">
                <a:blip r:embed="rId2"/>
                <a:stretch>
                  <a:fillRect l="-1274" t="-1815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486400" y="1219200"/>
            <a:ext cx="3657600" cy="3562594"/>
            <a:chOff x="5486400" y="1219200"/>
            <a:chExt cx="3657600" cy="35625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219200"/>
              <a:ext cx="3657600" cy="35625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543800" y="3578423"/>
                  <a:ext cx="45720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3578423"/>
                  <a:ext cx="457200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961" r="-4000" b="-176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705600" y="2057400"/>
                  <a:ext cx="45720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2057400"/>
                  <a:ext cx="457200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000" r="-5333" b="-18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33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203960"/>
            <a:ext cx="3733800" cy="2829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98" y="1234456"/>
            <a:ext cx="3716602" cy="2829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857502" y="1203960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এন্ট্রপির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পরিবর্তন কী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2742" y="1203960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এন্ট্রপি বেড়ে যাবে।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1" y="1234456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এন্ট্রপির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পরিবর্তন কী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1199972"/>
            <a:ext cx="167639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এন্ট্রপি বেড়ে যাবে।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3436" y="4368820"/>
            <a:ext cx="555422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অপ্রত্যাবর্তী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এন্ট্রপির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6372" y="4384060"/>
            <a:ext cx="23041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প্রত্যাবর্তী প্রক্রিয়া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3436" y="4368820"/>
            <a:ext cx="518997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প্রত্যাবর্তন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6485" y="4368820"/>
            <a:ext cx="13450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2530" y="4368820"/>
            <a:ext cx="321514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4910" y="4414540"/>
            <a:ext cx="326822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এন্ট্রপি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বেড়ে যাবে।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457200" y="1524000"/>
                <a:ext cx="57912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আমরা জানি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অপ্রত্যাবর্তী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ইঞ্জিন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ইঞ্জিনের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দক্ষতা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η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5791200" cy="1219200"/>
              </a:xfrm>
              <a:prstGeom prst="rect">
                <a:avLst/>
              </a:prstGeom>
              <a:blipFill rotWithShape="1">
                <a:blip r:embed="rId2"/>
                <a:stretch>
                  <a:fillRect l="-1363" t="-2941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457200" y="2895600"/>
                <a:ext cx="5334000" cy="129540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বার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প্রত্যাবর্তী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ইঞ্জিন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কার্নো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ইঞ্জিনের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দক্ষতা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η</m:t>
                        </m:r>
                      </m:e>
                      <m:sup>
                        <m:r>
                          <a:rPr lang="hy-AM" sz="24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՛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dirty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400" dirty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95600"/>
                <a:ext cx="5334000" cy="1295400"/>
              </a:xfrm>
              <a:prstGeom prst="rect">
                <a:avLst/>
              </a:prstGeom>
              <a:blipFill rotWithShape="1">
                <a:blip r:embed="rId3"/>
                <a:stretch>
                  <a:fillRect l="-1479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2"/>
          <p:cNvSpPr txBox="1">
            <a:spLocks/>
          </p:cNvSpPr>
          <p:nvPr/>
        </p:nvSpPr>
        <p:spPr>
          <a:xfrm>
            <a:off x="1066800" y="4572000"/>
            <a:ext cx="3200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ইঞ্জিনের দক্ষতা বেশি?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09600"/>
            <a:ext cx="2667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1127760" y="4495800"/>
                <a:ext cx="17526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অর্থাৎ,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η</m:t>
                        </m:r>
                      </m:e>
                      <m:sup>
                        <m:r>
                          <a:rPr lang="hy-AM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՛</m:t>
                        </m:r>
                      </m:sup>
                    </m:sSup>
                    <m:r>
                      <a:rPr lang="hy-AM" sz="24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</m:oMath>
                </a14:m>
                <a:r>
                  <a:rPr lang="el-GR" sz="2400" dirty="0">
                    <a:solidFill>
                      <a:schemeClr val="accent2">
                        <a:lumMod val="50000"/>
                      </a:schemeClr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η</m:t>
                    </m:r>
                  </m:oMath>
                </a14:m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" y="4495800"/>
                <a:ext cx="1752600" cy="609600"/>
              </a:xfrm>
              <a:prstGeom prst="rect">
                <a:avLst/>
              </a:prstGeom>
              <a:blipFill rotWithShape="1">
                <a:blip r:embed="rId4"/>
                <a:stretch>
                  <a:fillRect l="-5208" t="-6000" r="-5556" b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btitle 2"/>
          <p:cNvSpPr txBox="1">
            <a:spLocks/>
          </p:cNvSpPr>
          <p:nvPr/>
        </p:nvSpPr>
        <p:spPr>
          <a:xfrm>
            <a:off x="1127760" y="4572000"/>
            <a:ext cx="3200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কার্নো ইঞ্জিনের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278130" y="4876800"/>
                <a:ext cx="810006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400" dirty="0" smtClean="0">
                    <a:solidFill>
                      <a:srgbClr val="C00000"/>
                    </a:solidFill>
                    <a:cs typeface="NikoshBAN" pitchFamily="2" charset="0"/>
                  </a:rPr>
                  <a:t>এখানে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η</m:t>
                        </m:r>
                      </m:e>
                      <m:sup>
                        <m:r>
                          <a:rPr lang="hy-AM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՛</m:t>
                        </m:r>
                      </m:sup>
                    </m:sSup>
                  </m:oMath>
                </a14:m>
                <a:r>
                  <a:rPr lang="bn-IN" sz="2400" dirty="0" smtClean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এবং </a:t>
                </a:r>
                <a:r>
                  <a:rPr lang="el-GR" sz="2400" dirty="0" smtClean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η</m:t>
                    </m:r>
                  </m:oMath>
                </a14:m>
                <a:r>
                  <a:rPr lang="bn-IN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এর মান বসিয়ে দেখাও যে, </a:t>
                </a:r>
                <a:r>
                  <a:rPr lang="en-US" sz="24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অপ্রত্যাবর্তী</a:t>
                </a:r>
                <a:r>
                  <a:rPr lang="bn-IN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প্রক্রিয়ায় এন্ট্রপি বেড়ে যায়?  </a:t>
                </a:r>
                <a:endParaRPr lang="en-US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" y="4876800"/>
                <a:ext cx="8100060" cy="533400"/>
              </a:xfrm>
              <a:prstGeom prst="rect">
                <a:avLst/>
              </a:prstGeom>
              <a:blipFill rotWithShape="1">
                <a:blip r:embed="rId5"/>
                <a:stretch>
                  <a:fillRect l="-1205" t="-6818" r="-2711" b="-170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1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5" grpId="0" uiExpand="1" build="p" animBg="1"/>
      <p:bldP spid="6" grpId="0" uiExpand="1" build="p"/>
      <p:bldP spid="7" grpId="0" animBg="1"/>
      <p:bldP spid="9" grpId="0" uiExpand="1" build="p"/>
      <p:bldP spid="10" grpId="0" uiExpand="1" build="p"/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60198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অপ্রত্যাবর্তী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প্রক্রিয়ায় এন্ট্রপির পরিবর্তন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52400" y="685800"/>
                <a:ext cx="8763000" cy="609600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আমরা জানি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অপ্রত্যাবর্তী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ইঞ্জিন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ইঞ্জিনের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দক্ষতা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η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বার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প্রত্যাবর্তী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ইঞ্জিন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কার্নো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ইঞ্জিনের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দক্ষতা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η</m:t>
                        </m:r>
                      </m:e>
                      <m:sup>
                        <m:r>
                          <a:rPr lang="hy-AM" sz="24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՛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dirty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400" dirty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কিন্তু,</a:t>
                </a:r>
                <a:r>
                  <a:rPr lang="bn-IN" sz="2400" dirty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4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η</m:t>
                        </m:r>
                      </m:e>
                      <m:sup>
                        <m:r>
                          <a:rPr lang="hy-AM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՛</m:t>
                        </m:r>
                      </m:sup>
                    </m:sSup>
                    <m:r>
                      <a:rPr lang="hy-AM" sz="24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</m:oMath>
                </a14:m>
                <a:r>
                  <a:rPr lang="el-GR" sz="2400" dirty="0">
                    <a:solidFill>
                      <a:schemeClr val="accent2">
                        <a:lumMod val="50000"/>
                      </a:schemeClr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η</m:t>
                    </m:r>
                  </m:oMath>
                </a14:m>
                <a:r>
                  <a:rPr lang="bn-IN" sz="24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rgbClr val="7030A0"/>
                    </a:solidFill>
                    <a:ea typeface="Cambria Math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24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y-AM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400" dirty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2400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rgbClr val="002060"/>
                    </a:solidFill>
                    <a:ea typeface="Cambria Math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y-AM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en-US" sz="2400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chemeClr val="accent2">
                        <a:lumMod val="75000"/>
                      </a:schemeClr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  <m:f>
                      <m:fPr>
                        <m:ctrlPr>
                          <a:rPr lang="bn-IN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bn-IN" sz="2400" dirty="0" smtClean="0">
                    <a:solidFill>
                      <a:srgbClr val="002060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&lt;</m:t>
                    </m:r>
                    <m:f>
                      <m:f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l"/>
                <a:r>
                  <a:rPr lang="bn-IN" sz="2400" dirty="0" smtClean="0">
                    <a:solidFill>
                      <a:schemeClr val="accent6">
                        <a:lumMod val="50000"/>
                      </a:schemeClr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/>
                    <a:cs typeface="NikoshBAN" pitchFamily="2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&gt;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50000"/>
                    </a:schemeClr>
                  </a:solidFill>
                  <a:ea typeface="Cambria Math"/>
                  <a:cs typeface="NikoshBAN" pitchFamily="2" charset="0"/>
                </a:endParaRPr>
              </a:p>
              <a:p>
                <a:pPr algn="l"/>
                <a:endParaRPr lang="bn-IN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sz="2400" b="1" u="sng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5800"/>
                <a:ext cx="8763000" cy="6096000"/>
              </a:xfrm>
              <a:prstGeom prst="rect">
                <a:avLst/>
              </a:prstGeom>
              <a:blipFill rotWithShape="1">
                <a:blip r:embed="rId3"/>
                <a:stretch>
                  <a:fillRect l="-902" t="-598" b="-1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2"/>
              <p:cNvSpPr txBox="1">
                <a:spLocks/>
              </p:cNvSpPr>
              <p:nvPr/>
            </p:nvSpPr>
            <p:spPr>
              <a:xfrm>
                <a:off x="3352800" y="5410200"/>
                <a:ext cx="5547360" cy="137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bn-IN" sz="24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এন্ট্রপির </a:t>
                </a:r>
                <a:r>
                  <a:rPr lang="en-US" sz="2400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পরিবর্তন,</a:t>
                </a:r>
                <a:r>
                  <a:rPr lang="bn-IN" sz="2400" dirty="0" smtClean="0">
                    <a:solidFill>
                      <a:schemeClr val="accent5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dS</m:t>
                    </m:r>
                    <m:r>
                      <a:rPr lang="bn-IN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400" dirty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ধনাত্মক </a:t>
                </a:r>
                <a:endParaRPr lang="bn-IN" sz="24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2400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ৎ, </a:t>
                </a:r>
                <a:r>
                  <a:rPr lang="en-US" sz="2400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অপ্রত্যাবর্তী</a:t>
                </a:r>
                <a:r>
                  <a:rPr lang="bn-IN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প্রক্রিয়ায় </a:t>
                </a:r>
                <a:r>
                  <a:rPr lang="bn-IN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এন্ট্রপি </a:t>
                </a:r>
                <a:r>
                  <a:rPr lang="en-US" sz="2400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বৃদ্ধি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পায়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bn-IN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sz="2400" b="1" u="sng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410200"/>
                <a:ext cx="5547360" cy="1371600"/>
              </a:xfrm>
              <a:prstGeom prst="rect">
                <a:avLst/>
              </a:prstGeom>
              <a:blipFill rotWithShape="1">
                <a:blip r:embed="rId4"/>
                <a:stretch>
                  <a:fillRect l="-1648" r="-659" b="-5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828800" y="5715000"/>
            <a:ext cx="158496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build="p" animBg="1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600200"/>
            <a:ext cx="7620000" cy="2011680"/>
            <a:chOff x="762000" y="2103120"/>
            <a:chExt cx="7620000" cy="2011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24138"/>
            <a:stretch/>
          </p:blipFill>
          <p:spPr>
            <a:xfrm>
              <a:off x="762000" y="2103120"/>
              <a:ext cx="7620000" cy="20116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5" name="Rectangle 4"/>
            <p:cNvSpPr/>
            <p:nvPr/>
          </p:nvSpPr>
          <p:spPr>
            <a:xfrm>
              <a:off x="7467600" y="4015740"/>
              <a:ext cx="76200" cy="990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ubtitle 2"/>
          <p:cNvSpPr txBox="1">
            <a:spLocks/>
          </p:cNvSpPr>
          <p:nvPr/>
        </p:nvSpPr>
        <p:spPr>
          <a:xfrm>
            <a:off x="3200400" y="4015740"/>
            <a:ext cx="257069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2"/>
              <p:cNvSpPr txBox="1">
                <a:spLocks/>
              </p:cNvSpPr>
              <p:nvPr/>
            </p:nvSpPr>
            <p:spPr>
              <a:xfrm>
                <a:off x="1066800" y="2209800"/>
                <a:ext cx="1143000" cy="1371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endParaRPr lang="en-US" sz="6000" b="0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𝑺𝒖𝒏</m:t>
                      </m:r>
                    </m:oMath>
                  </m:oMathPara>
                </a14:m>
                <a:endParaRPr lang="en-US" sz="6000" b="1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b="1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b="1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b="1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43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𝑻</m:t>
                          </m:r>
                        </m:e>
                        <m:sub>
                          <m:r>
                            <a:rPr lang="en-US" sz="43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𝒉</m:t>
                          </m:r>
                        </m:sub>
                      </m:sSub>
                      <m:r>
                        <a:rPr lang="en-US" sz="4300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300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𝟔𝟎𝟎𝟎</m:t>
                      </m:r>
                      <m:r>
                        <a:rPr lang="en-US" sz="4300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𝑲</m:t>
                      </m:r>
                    </m:oMath>
                  </m:oMathPara>
                </a14:m>
                <a:endParaRPr lang="bn-IN" sz="43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209800"/>
                <a:ext cx="1143000" cy="1371600"/>
              </a:xfrm>
              <a:prstGeom prst="rect">
                <a:avLst/>
              </a:prstGeom>
              <a:blipFill rotWithShape="1">
                <a:blip r:embed="rId3"/>
                <a:stretch>
                  <a:fillRect l="-1596" t="-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2"/>
          <p:cNvSpPr txBox="1">
            <a:spLocks/>
          </p:cNvSpPr>
          <p:nvPr/>
        </p:nvSpPr>
        <p:spPr>
          <a:xfrm>
            <a:off x="6065520" y="2827020"/>
            <a:ext cx="114300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000" b="0" i="1" dirty="0" smtClean="0">
                <a:solidFill>
                  <a:schemeClr val="tx1"/>
                </a:solidFill>
                <a:latin typeface="Cambria Math"/>
                <a:cs typeface="NikoshBAN" pitchFamily="2" charset="0"/>
              </a:rPr>
              <a:t>Space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4015740"/>
            <a:ext cx="7620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 শূন্যে ছড়িয়ে পড়া তাপ দিয়ে কী কোন কাজ করা যাবে? </a:t>
            </a:r>
            <a:endParaRPr lang="bn-IN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066800" y="4038600"/>
            <a:ext cx="6705601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 দিন মহাবিশ্বের এনট্রপির কী পরিবর্তন হচ্ছে? </a:t>
            </a:r>
            <a:endParaRPr lang="bn-IN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95300" y="4038600"/>
            <a:ext cx="8153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bn-IN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এক সময় মহাবিশের সকল বস্তু তাপীয় সমতায় আসবে কী? </a:t>
            </a:r>
            <a:endParaRPr lang="bn-IN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94040" y="3733800"/>
            <a:ext cx="8626160" cy="1211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তখন তাপ থাকবে কিন্তু কাজ করার মত শক্তি পাওয়া যাবে না।</a:t>
            </a:r>
          </a:p>
          <a:p>
            <a:pPr algn="l">
              <a:lnSpc>
                <a:spcPct val="120000"/>
              </a:lnSpc>
            </a:pP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বস্থাকে বলা হয় বিশ্বের</a:t>
            </a:r>
            <a:endParaRPr lang="bn-IN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267201" y="4415790"/>
            <a:ext cx="2438399" cy="75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তাপীয় মৃত্যু। </a:t>
            </a:r>
            <a:endParaRPr lang="bn-IN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 uiExpand="1" build="p"/>
      <p:bldP spid="11" grpId="0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088" y="228600"/>
            <a:ext cx="1752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263" y="1203960"/>
            <a:ext cx="2112818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এন্ট্রপি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01782" y="5791200"/>
            <a:ext cx="5141387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বিশ্বের তাপীয় মৃত্যু বলতে কী বুঝ? </a:t>
            </a:r>
            <a:endParaRPr lang="bn-IN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" t="8600" r="-1067" b="15315"/>
          <a:stretch/>
        </p:blipFill>
        <p:spPr>
          <a:xfrm>
            <a:off x="401782" y="2651759"/>
            <a:ext cx="8270441" cy="2167048"/>
          </a:xfrm>
          <a:prstGeom prst="rect">
            <a:avLst/>
          </a:prstGeom>
          <a:ln w="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/>
          <p:nvPr/>
        </p:nvSpPr>
        <p:spPr>
          <a:xfrm>
            <a:off x="401783" y="2651760"/>
            <a:ext cx="8270440" cy="2987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উপরের চিত্রে গ্যাস অনুগলো ধীরে ধীরে তাপ বর্জন করে কঠিন অবস্থায় উপনীত হল। এক্ষেত্রে এন্ট্রপির পরিবর্তন আলোচনা কর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7023" y="1905000"/>
            <a:ext cx="7050577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রাশিটি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uiExpand="1" build="p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270768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2895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68813" y="2362200"/>
                <a:ext cx="8570387" cy="23241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bn-IN" sz="280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তাপমাত্রার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𝑘𝑔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বরফকে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100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তাপমাত্রার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বাষ্পে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পরিণত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এন্ট্রপির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? [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বরফ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গলনের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সুপ্ততাপ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36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𝐽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𝑘𝑔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, পানির বাষ্পীয়ভবনের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সুপ্ততাপ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268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𝐽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𝑘𝑔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পানির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আপেক্ষিক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তাপ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800" b="0" i="1" dirty="0" smtClean="0">
                        <a:latin typeface="Cambria Math"/>
                        <a:cs typeface="NikoshBAN" pitchFamily="2" charset="0"/>
                      </a:rPr>
                      <m:t>200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𝐽𝑘𝑔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]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3" y="2362200"/>
                <a:ext cx="8570387" cy="23241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9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28575"/>
            <a:ext cx="3007659" cy="3171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3352800"/>
            <a:ext cx="3007659" cy="33242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"/>
            <a:ext cx="2927683" cy="2401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11" y="2808114"/>
            <a:ext cx="2852189" cy="24496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0" name="Down Arrow 29"/>
          <p:cNvSpPr/>
          <p:nvPr/>
        </p:nvSpPr>
        <p:spPr>
          <a:xfrm>
            <a:off x="1351430" y="2743200"/>
            <a:ext cx="32497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86380"/>
            <a:ext cx="32159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শৃংখলভাবে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9858" y="3667780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শৃংখল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76646" y="2753380"/>
            <a:ext cx="16193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শৃংখল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ইট 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55805" y="0"/>
            <a:ext cx="3073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শৃংখলভাবে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ইট 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10400" y="76200"/>
            <a:ext cx="1694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শৃংখল</a:t>
            </a:r>
            <a:r>
              <a:rPr lang="bn-IN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অনু  </a:t>
            </a:r>
            <a:r>
              <a:rPr lang="en-US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170830" y="2209800"/>
            <a:ext cx="32497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400800" y="152400"/>
            <a:ext cx="2541588" cy="2438400"/>
            <a:chOff x="6400800" y="152400"/>
            <a:chExt cx="2541588" cy="24384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881" y="554581"/>
              <a:ext cx="2007719" cy="1883819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6400800" y="152400"/>
              <a:ext cx="2541588" cy="2438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24600" y="2819400"/>
            <a:ext cx="2617788" cy="2438400"/>
            <a:chOff x="6324600" y="2819400"/>
            <a:chExt cx="2617788" cy="24384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2895600"/>
              <a:ext cx="2617788" cy="228599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6400800" y="2819400"/>
              <a:ext cx="2541588" cy="2438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Down Arrow 40"/>
          <p:cNvSpPr/>
          <p:nvPr/>
        </p:nvSpPr>
        <p:spPr>
          <a:xfrm>
            <a:off x="7086600" y="2133600"/>
            <a:ext cx="32497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3276600" y="5350250"/>
            <a:ext cx="5665788" cy="1355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গতিবিদ্যায় এই বিশৃংখলা পরিমাপ করার জন্য যে রাশি ব্যবহার করা হয় তাকে কী 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এন্ট্রপি(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Entropy)”</a:t>
            </a:r>
            <a:endParaRPr lang="bn-IN" sz="3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p:sp>
        <p:nvSpPr>
          <p:cNvPr id="39" name="Rectangle 38"/>
          <p:cNvSpPr/>
          <p:nvPr/>
        </p:nvSpPr>
        <p:spPr>
          <a:xfrm>
            <a:off x="7434249" y="2667000"/>
            <a:ext cx="1938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শৃংখল</a:t>
            </a:r>
            <a:r>
              <a:rPr lang="bn-IN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অনু  </a:t>
            </a:r>
            <a:r>
              <a:rPr lang="en-US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5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4" grpId="0"/>
      <p:bldP spid="36" grpId="0"/>
      <p:bldP spid="37" grpId="0"/>
      <p:bldP spid="38" grpId="0"/>
      <p:bldP spid="40" grpId="0" animBg="1"/>
      <p:bldP spid="41" grpId="0" animBg="1"/>
      <p:bldP spid="45" grpId="0" uiExpand="1" build="p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4508" y="2605207"/>
            <a:ext cx="449995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এন্ট্রপি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শৃংখলা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4985"/>
            <a:ext cx="42672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67007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808982"/>
            <a:ext cx="4114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এন্ট্রপি কী তা বলতে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70982"/>
            <a:ext cx="7924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রুদ্ধতাপীয় প্রক্রিয়ায় এন্ট্রপির পরিবর্তন নির্ণয় করতে পারবে,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332982"/>
            <a:ext cx="7924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প্রত্যাবর্তী ও অপ্রত্যাবর্তী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প্রক্রিয়ায় এন্ট্রপির পরিবর্তন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395407" y="3309501"/>
            <a:ext cx="685800" cy="1451263"/>
            <a:chOff x="-1905000" y="3244853"/>
            <a:chExt cx="685800" cy="1531181"/>
          </a:xfrm>
        </p:grpSpPr>
        <p:sp>
          <p:nvSpPr>
            <p:cNvPr id="4" name="Can 3"/>
            <p:cNvSpPr/>
            <p:nvPr/>
          </p:nvSpPr>
          <p:spPr>
            <a:xfrm>
              <a:off x="-1905000" y="3971000"/>
              <a:ext cx="685800" cy="805034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-1562100" y="3697558"/>
              <a:ext cx="0" cy="38712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 rot="662827">
              <a:off x="-1712643" y="3244853"/>
              <a:ext cx="339249" cy="646030"/>
            </a:xfrm>
            <a:custGeom>
              <a:avLst/>
              <a:gdLst>
                <a:gd name="connsiteX0" fmla="*/ 180109 w 263923"/>
                <a:gd name="connsiteY0" fmla="*/ 637309 h 665018"/>
                <a:gd name="connsiteX1" fmla="*/ 249382 w 263923"/>
                <a:gd name="connsiteY1" fmla="*/ 595745 h 665018"/>
                <a:gd name="connsiteX2" fmla="*/ 263237 w 263923"/>
                <a:gd name="connsiteY2" fmla="*/ 554182 h 665018"/>
                <a:gd name="connsiteX3" fmla="*/ 221673 w 263923"/>
                <a:gd name="connsiteY3" fmla="*/ 360218 h 665018"/>
                <a:gd name="connsiteX4" fmla="*/ 180109 w 263923"/>
                <a:gd name="connsiteY4" fmla="*/ 207818 h 665018"/>
                <a:gd name="connsiteX5" fmla="*/ 152400 w 263923"/>
                <a:gd name="connsiteY5" fmla="*/ 166254 h 665018"/>
                <a:gd name="connsiteX6" fmla="*/ 138546 w 263923"/>
                <a:gd name="connsiteY6" fmla="*/ 124691 h 665018"/>
                <a:gd name="connsiteX7" fmla="*/ 110837 w 263923"/>
                <a:gd name="connsiteY7" fmla="*/ 83127 h 665018"/>
                <a:gd name="connsiteX8" fmla="*/ 83128 w 263923"/>
                <a:gd name="connsiteY8" fmla="*/ 0 h 665018"/>
                <a:gd name="connsiteX9" fmla="*/ 41564 w 263923"/>
                <a:gd name="connsiteY9" fmla="*/ 27709 h 665018"/>
                <a:gd name="connsiteX10" fmla="*/ 27709 w 263923"/>
                <a:gd name="connsiteY10" fmla="*/ 152400 h 665018"/>
                <a:gd name="connsiteX11" fmla="*/ 13855 w 263923"/>
                <a:gd name="connsiteY11" fmla="*/ 207818 h 665018"/>
                <a:gd name="connsiteX12" fmla="*/ 0 w 263923"/>
                <a:gd name="connsiteY12" fmla="*/ 304800 h 665018"/>
                <a:gd name="connsiteX13" fmla="*/ 13855 w 263923"/>
                <a:gd name="connsiteY13" fmla="*/ 498763 h 665018"/>
                <a:gd name="connsiteX14" fmla="*/ 41564 w 263923"/>
                <a:gd name="connsiteY14" fmla="*/ 581891 h 665018"/>
                <a:gd name="connsiteX15" fmla="*/ 83128 w 263923"/>
                <a:gd name="connsiteY15" fmla="*/ 609600 h 665018"/>
                <a:gd name="connsiteX16" fmla="*/ 124691 w 263923"/>
                <a:gd name="connsiteY16" fmla="*/ 665018 h 66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923" h="665018">
                  <a:moveTo>
                    <a:pt x="180109" y="637309"/>
                  </a:moveTo>
                  <a:cubicBezTo>
                    <a:pt x="203200" y="623454"/>
                    <a:pt x="230341" y="614786"/>
                    <a:pt x="249382" y="595745"/>
                  </a:cubicBezTo>
                  <a:cubicBezTo>
                    <a:pt x="259709" y="585419"/>
                    <a:pt x="263237" y="568786"/>
                    <a:pt x="263237" y="554182"/>
                  </a:cubicBezTo>
                  <a:cubicBezTo>
                    <a:pt x="263237" y="408243"/>
                    <a:pt x="272662" y="436702"/>
                    <a:pt x="221673" y="360218"/>
                  </a:cubicBezTo>
                  <a:cubicBezTo>
                    <a:pt x="214237" y="323036"/>
                    <a:pt x="200201" y="237956"/>
                    <a:pt x="180109" y="207818"/>
                  </a:cubicBezTo>
                  <a:lnTo>
                    <a:pt x="152400" y="166254"/>
                  </a:lnTo>
                  <a:cubicBezTo>
                    <a:pt x="147782" y="152400"/>
                    <a:pt x="145077" y="137753"/>
                    <a:pt x="138546" y="124691"/>
                  </a:cubicBezTo>
                  <a:cubicBezTo>
                    <a:pt x="131099" y="109798"/>
                    <a:pt x="117600" y="98343"/>
                    <a:pt x="110837" y="83127"/>
                  </a:cubicBezTo>
                  <a:cubicBezTo>
                    <a:pt x="98975" y="56437"/>
                    <a:pt x="83128" y="0"/>
                    <a:pt x="83128" y="0"/>
                  </a:cubicBezTo>
                  <a:cubicBezTo>
                    <a:pt x="69273" y="9236"/>
                    <a:pt x="47254" y="12060"/>
                    <a:pt x="41564" y="27709"/>
                  </a:cubicBezTo>
                  <a:cubicBezTo>
                    <a:pt x="27272" y="67011"/>
                    <a:pt x="34068" y="111067"/>
                    <a:pt x="27709" y="152400"/>
                  </a:cubicBezTo>
                  <a:cubicBezTo>
                    <a:pt x="24814" y="171220"/>
                    <a:pt x="17261" y="189084"/>
                    <a:pt x="13855" y="207818"/>
                  </a:cubicBezTo>
                  <a:cubicBezTo>
                    <a:pt x="8013" y="239947"/>
                    <a:pt x="4618" y="272473"/>
                    <a:pt x="0" y="304800"/>
                  </a:cubicBezTo>
                  <a:cubicBezTo>
                    <a:pt x="4618" y="369454"/>
                    <a:pt x="4240" y="434661"/>
                    <a:pt x="13855" y="498763"/>
                  </a:cubicBezTo>
                  <a:cubicBezTo>
                    <a:pt x="18188" y="527648"/>
                    <a:pt x="17261" y="565689"/>
                    <a:pt x="41564" y="581891"/>
                  </a:cubicBezTo>
                  <a:lnTo>
                    <a:pt x="83128" y="609600"/>
                  </a:lnTo>
                  <a:cubicBezTo>
                    <a:pt x="114460" y="656597"/>
                    <a:pt x="99063" y="639389"/>
                    <a:pt x="124691" y="665018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6901" y="5290066"/>
            <a:ext cx="4627377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IN" sz="3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প্রক্রিয়ায় কোন রাশিটি স্থির থাকে?</a:t>
            </a:r>
            <a:r>
              <a:rPr lang="bn-IN" sz="3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733800" y="237323"/>
            <a:ext cx="2231571" cy="3308350"/>
            <a:chOff x="8644449" y="2940050"/>
            <a:chExt cx="2231571" cy="3155950"/>
          </a:xfrm>
        </p:grpSpPr>
        <p:sp>
          <p:nvSpPr>
            <p:cNvPr id="23" name="Can 22"/>
            <p:cNvSpPr/>
            <p:nvPr/>
          </p:nvSpPr>
          <p:spPr>
            <a:xfrm>
              <a:off x="8666220" y="3733800"/>
              <a:ext cx="2209800" cy="2362200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644449" y="2940050"/>
              <a:ext cx="2209800" cy="1250950"/>
              <a:chOff x="8825345" y="3108325"/>
              <a:chExt cx="2209800" cy="125095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an 28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9601201" y="3296107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525000" y="5498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39000" y="281773"/>
            <a:ext cx="1447800" cy="4423063"/>
            <a:chOff x="3810000" y="2667001"/>
            <a:chExt cx="1295400" cy="4343399"/>
          </a:xfrm>
        </p:grpSpPr>
        <p:sp>
          <p:nvSpPr>
            <p:cNvPr id="11" name="Rectangle 10"/>
            <p:cNvSpPr/>
            <p:nvPr/>
          </p:nvSpPr>
          <p:spPr>
            <a:xfrm>
              <a:off x="4315857" y="3124201"/>
              <a:ext cx="328064" cy="297179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5959475"/>
              <a:ext cx="1295400" cy="10509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lay 9"/>
            <p:cNvSpPr/>
            <p:nvPr/>
          </p:nvSpPr>
          <p:spPr>
            <a:xfrm rot="16200000">
              <a:off x="4251290" y="2731570"/>
              <a:ext cx="457200" cy="328062"/>
            </a:xfrm>
            <a:prstGeom prst="flowChartDelay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15859" y="3124201"/>
              <a:ext cx="31228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15858" y="5943600"/>
              <a:ext cx="30801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315858" y="5485884"/>
              <a:ext cx="332341" cy="6101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76200" y="750641"/>
            <a:ext cx="3429000" cy="3264932"/>
            <a:chOff x="-1600200" y="2362200"/>
            <a:chExt cx="3429000" cy="326493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1143000" y="5257800"/>
              <a:ext cx="2743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চাপ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836" r="-1014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836" r="-53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Arc 54"/>
          <p:cNvSpPr/>
          <p:nvPr/>
        </p:nvSpPr>
        <p:spPr>
          <a:xfrm rot="9794105">
            <a:off x="545819" y="-503843"/>
            <a:ext cx="2642164" cy="4173885"/>
          </a:xfrm>
          <a:prstGeom prst="arc">
            <a:avLst>
              <a:gd name="adj1" fmla="val 16980726"/>
              <a:gd name="adj2" fmla="val 0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753190" y="1550602"/>
            <a:ext cx="2231571" cy="1963321"/>
            <a:chOff x="8796849" y="1752600"/>
            <a:chExt cx="2231571" cy="1963321"/>
          </a:xfrm>
        </p:grpSpPr>
        <p:sp>
          <p:nvSpPr>
            <p:cNvPr id="82" name="Can 81"/>
            <p:cNvSpPr/>
            <p:nvPr/>
          </p:nvSpPr>
          <p:spPr>
            <a:xfrm>
              <a:off x="8818620" y="2655053"/>
              <a:ext cx="2209800" cy="1060868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796849" y="1752600"/>
              <a:ext cx="2209800" cy="1250950"/>
              <a:chOff x="8825345" y="3108325"/>
              <a:chExt cx="2209800" cy="125095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an 86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601201" y="3413125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77400" y="311798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33800" y="205573"/>
            <a:ext cx="2250961" cy="3689350"/>
            <a:chOff x="3733800" y="2787650"/>
            <a:chExt cx="2250961" cy="3689350"/>
          </a:xfrm>
        </p:grpSpPr>
        <p:sp>
          <p:nvSpPr>
            <p:cNvPr id="37" name="TextBox 36"/>
            <p:cNvSpPr txBox="1"/>
            <p:nvPr/>
          </p:nvSpPr>
          <p:spPr>
            <a:xfrm>
              <a:off x="3733800" y="6107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Can 43"/>
            <p:cNvSpPr/>
            <p:nvPr/>
          </p:nvSpPr>
          <p:spPr>
            <a:xfrm>
              <a:off x="3733800" y="2787650"/>
              <a:ext cx="2250961" cy="3308350"/>
            </a:xfrm>
            <a:prstGeom prst="ca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ubtitle 2"/>
          <p:cNvSpPr txBox="1">
            <a:spLocks/>
          </p:cNvSpPr>
          <p:nvPr/>
        </p:nvSpPr>
        <p:spPr>
          <a:xfrm>
            <a:off x="914400" y="395641"/>
            <a:ext cx="2209800" cy="6711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সমোষ্ণ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bn-IN" sz="3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য়া</a:t>
            </a:r>
            <a:endParaRPr lang="en-US" b="1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7380491" y="398507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তাপমাত্রা স্থির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1889010" y="5257800"/>
            <a:ext cx="4587989" cy="6212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তাপমাত্রা বা উষ্ণতা স্থির থাকে</a:t>
            </a:r>
            <a:endParaRPr lang="bn-IN" sz="3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5" grpId="0" animBg="1"/>
      <p:bldP spid="40" grpId="0" build="p" animBg="1"/>
      <p:bldP spid="41" grpId="0"/>
      <p:bldP spid="4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8200" y="3854614"/>
            <a:ext cx="685800" cy="793586"/>
            <a:chOff x="-1905000" y="3697558"/>
            <a:chExt cx="685800" cy="1078476"/>
          </a:xfrm>
        </p:grpSpPr>
        <p:sp>
          <p:nvSpPr>
            <p:cNvPr id="4" name="Can 3"/>
            <p:cNvSpPr/>
            <p:nvPr/>
          </p:nvSpPr>
          <p:spPr>
            <a:xfrm>
              <a:off x="-1905000" y="3971000"/>
              <a:ext cx="685800" cy="805034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-1562100" y="3697558"/>
              <a:ext cx="0" cy="38712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91" y="199955"/>
            <a:ext cx="2209799" cy="6335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রুদ্ধতাপীয়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bn-IN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য়া </a:t>
            </a:r>
          </a:p>
          <a:p>
            <a:pPr algn="l"/>
            <a:endParaRPr lang="bn-IN" b="1" u="sng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bn-IN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p:grpSp>
        <p:nvGrpSpPr>
          <p:cNvPr id="60" name="Group 59"/>
          <p:cNvGrpSpPr/>
          <p:nvPr/>
        </p:nvGrpSpPr>
        <p:grpSpPr>
          <a:xfrm>
            <a:off x="3810000" y="453144"/>
            <a:ext cx="2231571" cy="3308350"/>
            <a:chOff x="8644449" y="2940050"/>
            <a:chExt cx="2231571" cy="3155950"/>
          </a:xfrm>
        </p:grpSpPr>
        <p:sp>
          <p:nvSpPr>
            <p:cNvPr id="23" name="Can 22"/>
            <p:cNvSpPr/>
            <p:nvPr/>
          </p:nvSpPr>
          <p:spPr>
            <a:xfrm>
              <a:off x="8666220" y="3733800"/>
              <a:ext cx="2209800" cy="2362200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644449" y="2940050"/>
              <a:ext cx="2209800" cy="1250950"/>
              <a:chOff x="8825345" y="3108325"/>
              <a:chExt cx="2209800" cy="125095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an 28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9601201" y="3329698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525000" y="5498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15200" y="228600"/>
            <a:ext cx="1447800" cy="4423063"/>
            <a:chOff x="3810000" y="2667001"/>
            <a:chExt cx="1295400" cy="4343399"/>
          </a:xfrm>
        </p:grpSpPr>
        <p:sp>
          <p:nvSpPr>
            <p:cNvPr id="11" name="Rectangle 10"/>
            <p:cNvSpPr/>
            <p:nvPr/>
          </p:nvSpPr>
          <p:spPr>
            <a:xfrm>
              <a:off x="4315857" y="3124201"/>
              <a:ext cx="328064" cy="297179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5959475"/>
              <a:ext cx="1295400" cy="10509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lay 9"/>
            <p:cNvSpPr/>
            <p:nvPr/>
          </p:nvSpPr>
          <p:spPr>
            <a:xfrm rot="16200000">
              <a:off x="4251290" y="2731570"/>
              <a:ext cx="457200" cy="328062"/>
            </a:xfrm>
            <a:prstGeom prst="flowChartDelay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15859" y="3124201"/>
              <a:ext cx="31228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15858" y="5943600"/>
              <a:ext cx="30801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315858" y="5485884"/>
              <a:ext cx="332341" cy="6101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 rot="10800000">
            <a:off x="7880572" y="998767"/>
            <a:ext cx="371445" cy="22760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0" y="769612"/>
            <a:ext cx="3429000" cy="3264932"/>
            <a:chOff x="-1600200" y="2362200"/>
            <a:chExt cx="3429000" cy="326493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1143000" y="5257800"/>
              <a:ext cx="2743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চাপ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0200" y="2362200"/>
                  <a:ext cx="838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836" r="-1014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257800"/>
                  <a:ext cx="11430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836" r="-53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Arc 54"/>
          <p:cNvSpPr/>
          <p:nvPr/>
        </p:nvSpPr>
        <p:spPr>
          <a:xfrm rot="10452808">
            <a:off x="811756" y="-715639"/>
            <a:ext cx="2642164" cy="4173885"/>
          </a:xfrm>
          <a:prstGeom prst="arc">
            <a:avLst>
              <a:gd name="adj1" fmla="val 16980726"/>
              <a:gd name="adj2" fmla="val 0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829390" y="1766423"/>
            <a:ext cx="2231571" cy="1963321"/>
            <a:chOff x="8796849" y="1752600"/>
            <a:chExt cx="2231571" cy="1963321"/>
          </a:xfrm>
        </p:grpSpPr>
        <p:sp>
          <p:nvSpPr>
            <p:cNvPr id="82" name="Can 81"/>
            <p:cNvSpPr/>
            <p:nvPr/>
          </p:nvSpPr>
          <p:spPr>
            <a:xfrm>
              <a:off x="8818620" y="2655053"/>
              <a:ext cx="2209800" cy="1060868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796849" y="1752600"/>
              <a:ext cx="2209800" cy="1250950"/>
              <a:chOff x="8825345" y="3108325"/>
              <a:chExt cx="2209800" cy="125095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8825345" y="3108325"/>
                <a:ext cx="2209800" cy="1250950"/>
                <a:chOff x="8229600" y="4006850"/>
                <a:chExt cx="2209800" cy="125095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229600" y="4800600"/>
                  <a:ext cx="22098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an 86"/>
                <p:cNvSpPr/>
                <p:nvPr/>
              </p:nvSpPr>
              <p:spPr>
                <a:xfrm>
                  <a:off x="9144000" y="4006850"/>
                  <a:ext cx="381000" cy="109855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601201" y="3413125"/>
                <a:ext cx="685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পিস্ট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1600" dirty="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77400" y="311798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10000" y="421394"/>
            <a:ext cx="2250961" cy="3689350"/>
            <a:chOff x="3733800" y="2787650"/>
            <a:chExt cx="2250961" cy="3689350"/>
          </a:xfrm>
        </p:grpSpPr>
        <p:sp>
          <p:nvSpPr>
            <p:cNvPr id="37" name="TextBox 36"/>
            <p:cNvSpPr txBox="1"/>
            <p:nvPr/>
          </p:nvSpPr>
          <p:spPr>
            <a:xfrm>
              <a:off x="3733800" y="6107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সিলিন্ডার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4" name="Can 43"/>
            <p:cNvSpPr/>
            <p:nvPr/>
          </p:nvSpPr>
          <p:spPr>
            <a:xfrm>
              <a:off x="3733800" y="2787650"/>
              <a:ext cx="2250961" cy="3308350"/>
            </a:xfrm>
            <a:prstGeom prst="ca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209026"/>
            <a:ext cx="2819400" cy="3717052"/>
            <a:chOff x="9529855" y="1653018"/>
            <a:chExt cx="2819400" cy="3717052"/>
          </a:xfrm>
        </p:grpSpPr>
        <p:grpSp>
          <p:nvGrpSpPr>
            <p:cNvPr id="18" name="Group 17"/>
            <p:cNvGrpSpPr/>
            <p:nvPr/>
          </p:nvGrpSpPr>
          <p:grpSpPr>
            <a:xfrm>
              <a:off x="9665732" y="1692396"/>
              <a:ext cx="2615845" cy="3661791"/>
              <a:chOff x="9372600" y="2358008"/>
              <a:chExt cx="2615845" cy="3661791"/>
            </a:xfrm>
          </p:grpSpPr>
          <p:sp>
            <p:nvSpPr>
              <p:cNvPr id="8" name="Block Arc 7"/>
              <p:cNvSpPr/>
              <p:nvPr/>
            </p:nvSpPr>
            <p:spPr>
              <a:xfrm>
                <a:off x="9394371" y="2358008"/>
                <a:ext cx="2569029" cy="461392"/>
              </a:xfrm>
              <a:prstGeom prst="blockArc">
                <a:avLst>
                  <a:gd name="adj1" fmla="val 10923686"/>
                  <a:gd name="adj2" fmla="val 17127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Block Arc 45"/>
              <p:cNvSpPr/>
              <p:nvPr/>
            </p:nvSpPr>
            <p:spPr>
              <a:xfrm rot="10800000">
                <a:off x="9394371" y="5558407"/>
                <a:ext cx="2569029" cy="461392"/>
              </a:xfrm>
              <a:prstGeom prst="blockArc">
                <a:avLst>
                  <a:gd name="adj1" fmla="val 10923686"/>
                  <a:gd name="adj2" fmla="val 17127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9372600" y="2590800"/>
                <a:ext cx="25045" cy="3215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1963400" y="2575218"/>
                <a:ext cx="25045" cy="3215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 rot="5400000">
              <a:off x="11783589" y="31254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 rot="20873797">
              <a:off x="11473843" y="500073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 rot="5400000">
              <a:off x="9333521" y="33540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 rot="21026703">
              <a:off x="9733087" y="165301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391400" y="395104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তাপমাত্রা হ্রাস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116413" y="4800600"/>
            <a:ext cx="8951387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বিজ্ঞানী ক্লসিয়াস তাপগতিবিদ্যার দ্বিতীয় সূত্রটি প্রয়োগ করতে গিয়ে উপলব্ধি করেন যে, সমোষ্ণ প্রক্রিয়ায় যেমন বস্তুর তাপমাত্রা স্থির থাকে,</a:t>
            </a:r>
          </a:p>
          <a:p>
            <a:pPr algn="l"/>
            <a:r>
              <a:rPr lang="bn-IN" sz="3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তেমনি রুদ্ধতাপীয় প্রক্রিয়ায়ও বস্তুর কিছু একটা স্থির থাকে। </a:t>
            </a:r>
          </a:p>
          <a:p>
            <a:pPr algn="l"/>
            <a:r>
              <a:rPr lang="bn-IN" sz="3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কিছু একটার নাম দেন এন্ট্রপি যা বস্তুর বিশৃংখলার পরিমাণ। </a:t>
            </a:r>
          </a:p>
          <a:p>
            <a:pPr algn="l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b="1" u="sng" dirty="0"/>
          </a:p>
        </p:txBody>
      </p:sp>
      <p:sp>
        <p:nvSpPr>
          <p:cNvPr id="64" name="Subtitle 2"/>
          <p:cNvSpPr txBox="1">
            <a:spLocks/>
          </p:cNvSpPr>
          <p:nvPr/>
        </p:nvSpPr>
        <p:spPr>
          <a:xfrm>
            <a:off x="1191511" y="5149167"/>
            <a:ext cx="4627377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প্রক্রিয়ায় কোন রাশি কি স্থির আছে?</a:t>
            </a:r>
            <a:r>
              <a:rPr lang="bn-IN" sz="3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Subtitle 2"/>
          <p:cNvSpPr txBox="1">
            <a:spLocks/>
          </p:cNvSpPr>
          <p:nvPr/>
        </p:nvSpPr>
        <p:spPr>
          <a:xfrm>
            <a:off x="76200" y="5486400"/>
            <a:ext cx="8991600" cy="605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সুতরাং, রুদ্ধতাপীয় প্রক্রিয়ায় </a:t>
            </a: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বস্তুর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তাপীয় ধর্ম স্থির থাকে, </a:t>
            </a:r>
          </a:p>
          <a:p>
            <a:endParaRPr lang="en-US" b="1" u="sng" dirty="0"/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7391400" y="5490456"/>
            <a:ext cx="1752600" cy="60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এন্ট্রপি।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1961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up)">
                                      <p:cBhvr>
                                        <p:cTn id="5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1" grpId="0" animBg="1"/>
      <p:bldP spid="61" grpId="1" animBg="1"/>
      <p:bldP spid="55" grpId="0" animBg="1"/>
      <p:bldP spid="58" grpId="0"/>
      <p:bldP spid="63" grpId="0" uiExpand="1" build="p" animBg="1"/>
      <p:bldP spid="64" grpId="0" build="p" animBg="1"/>
      <p:bldP spid="66" grpId="0" build="p" animBg="1"/>
      <p:bldP spid="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1905000" y="685800"/>
            <a:ext cx="1828800" cy="198383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429000" y="1295400"/>
            <a:ext cx="2057400" cy="812263"/>
          </a:xfrm>
          <a:prstGeom prst="cube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5257800" y="685800"/>
            <a:ext cx="1828800" cy="1983838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5979" y="1495718"/>
            <a:ext cx="922021" cy="6119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গরম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8789" y="1495718"/>
            <a:ext cx="922021" cy="6119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29989" y="1600200"/>
            <a:ext cx="1393580" cy="403710"/>
            <a:chOff x="3886200" y="1673762"/>
            <a:chExt cx="1393580" cy="459838"/>
          </a:xfrm>
        </p:grpSpPr>
        <p:sp>
          <p:nvSpPr>
            <p:cNvPr id="11" name="Rectangle 10"/>
            <p:cNvSpPr/>
            <p:nvPr/>
          </p:nvSpPr>
          <p:spPr>
            <a:xfrm>
              <a:off x="3886200" y="1764323"/>
              <a:ext cx="1393580" cy="2930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তাপের প্রবাহ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886200" y="1673762"/>
              <a:ext cx="1317380" cy="45983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ubtitle 2"/>
          <p:cNvSpPr txBox="1">
            <a:spLocks/>
          </p:cNvSpPr>
          <p:nvPr/>
        </p:nvSpPr>
        <p:spPr>
          <a:xfrm>
            <a:off x="2265661" y="2749135"/>
            <a:ext cx="3956476" cy="6891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এখানে কী শক্তির রূপান্তর করা সম্ভব?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1676400" y="3657600"/>
            <a:ext cx="1828800" cy="198383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3200400" y="4267200"/>
            <a:ext cx="2057400" cy="812263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029200" y="3657600"/>
            <a:ext cx="1828800" cy="198383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1389" y="4651507"/>
            <a:ext cx="1393580" cy="2573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তাপীয় সমতা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265661" y="2749135"/>
            <a:ext cx="3956476" cy="6891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শক্তির রূপান্তর কতক্ষণ চলবে?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855471" y="5846739"/>
            <a:ext cx="3956476" cy="6891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এখানে কী শক্তির রূপান্তর করা সম্ভব?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828800" y="5818897"/>
            <a:ext cx="5638800" cy="6891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শক্তির রূপান্তরের এই অক্ষমতাকে বলা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328410" y="5818897"/>
            <a:ext cx="1062990" cy="536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এন্ট্রপি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  <p:bldP spid="9" grpId="0"/>
      <p:bldP spid="10" grpId="0"/>
      <p:bldP spid="14" grpId="0" uiExpand="1" build="p" animBg="1"/>
      <p:bldP spid="15" grpId="0" animBg="1"/>
      <p:bldP spid="16" grpId="0" animBg="1"/>
      <p:bldP spid="17" grpId="0" animBg="1"/>
      <p:bldP spid="21" grpId="0"/>
      <p:bldP spid="23" grpId="0" build="p" animBg="1"/>
      <p:bldP spid="24" grpId="0" build="p" animBg="1"/>
      <p:bldP spid="25" grpId="0" build="p" animBg="1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1100" y="838200"/>
            <a:ext cx="2895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048000"/>
            <a:ext cx="26670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এন্ট্রপি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</TotalTime>
  <Words>1241</Words>
  <Application>Microsoft Office PowerPoint</Application>
  <PresentationFormat>On-screen Show (4:3)</PresentationFormat>
  <Paragraphs>198</Paragraphs>
  <Slides>21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রুদ্ধতাপীয় প্রক্রিয়া</vt:lpstr>
      <vt:lpstr>PowerPoint Presentation</vt:lpstr>
      <vt:lpstr>প্রত্যাবর্তী প্রক্রিয়ায় এন্ট্রপির পরিবর্তন   </vt:lpstr>
      <vt:lpstr>PowerPoint Presentation</vt:lpstr>
      <vt:lpstr>PowerPoint Presentation</vt:lpstr>
      <vt:lpstr>অপ্রত্যাবর্তী প্রক্রিয়ায় এন্ট্রপির পরিবর্তন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315</cp:revision>
  <dcterms:created xsi:type="dcterms:W3CDTF">2006-08-16T00:00:00Z</dcterms:created>
  <dcterms:modified xsi:type="dcterms:W3CDTF">2021-01-11T00:50:37Z</dcterms:modified>
</cp:coreProperties>
</file>