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E842"/>
    <a:srgbClr val="CC0000"/>
    <a:srgbClr val="20A25E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5654-C2F4-4960-A982-CD348D869EA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5251-BEC0-4C91-97BD-573D70A2F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AAD36-DDEA-496F-A27F-8F8B0839C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5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AAD36-DDEA-496F-A27F-8F8B0839C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92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304800"/>
            <a:ext cx="9144000" cy="6553200"/>
            <a:chOff x="0" y="304800"/>
            <a:chExt cx="9144000" cy="6553200"/>
          </a:xfrm>
        </p:grpSpPr>
        <p:pic>
          <p:nvPicPr>
            <p:cNvPr id="13" name="Picture 12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67200"/>
              <a:ext cx="1143000" cy="1219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48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626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0" y="18288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0" y="31242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0" y="44196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3200" y="57150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0" y="4572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600" y="3048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048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381000"/>
              <a:ext cx="10668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39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304800"/>
              <a:ext cx="1143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40" descr="imagesrr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381000"/>
              <a:ext cx="114300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8" name="Picture 47" descr="imag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629400" cy="40386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9" name="Frame 48"/>
          <p:cNvSpPr/>
          <p:nvPr/>
        </p:nvSpPr>
        <p:spPr>
          <a:xfrm>
            <a:off x="2362200" y="2209800"/>
            <a:ext cx="4724400" cy="2819400"/>
          </a:xfrm>
          <a:prstGeom prst="frame">
            <a:avLst>
              <a:gd name="adj1" fmla="val 29388"/>
            </a:avLst>
          </a:prstGeom>
          <a:solidFill>
            <a:srgbClr val="7030A0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2590800"/>
            <a:ext cx="4038600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আজকের পাঠে     সবাইকে      স্বাগতম.........   </a:t>
            </a:r>
            <a:endParaRPr lang="en-US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8554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বেগম রোকেয়া">
            <a:extLst>
              <a:ext uri="{FF2B5EF4-FFF2-40B4-BE49-F238E27FC236}">
                <a16:creationId xmlns:a16="http://schemas.microsoft.com/office/drawing/2014/main" xmlns="" id="{68548377-2D82-492E-981E-4E786E3A0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Related image">
            <a:extLst>
              <a:ext uri="{FF2B5EF4-FFF2-40B4-BE49-F238E27FC236}">
                <a16:creationId xmlns:a16="http://schemas.microsoft.com/office/drawing/2014/main" xmlns="" id="{80E9D852-F50F-4C11-BC9B-AE611D9A6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339351">
            <a:off x="2700997" y="3429000"/>
            <a:ext cx="2099603" cy="2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690B14-170B-46E1-BE98-31C3FD159050}"/>
              </a:ext>
            </a:extLst>
          </p:cNvPr>
          <p:cNvSpPr txBox="1"/>
          <p:nvPr/>
        </p:nvSpPr>
        <p:spPr>
          <a:xfrm>
            <a:off x="4114800" y="762000"/>
            <a:ext cx="4698242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মনে করতেন নারী-পুরুষের বিভাজন নয় বরং সহযোগীতা প্রয়োজন। বেগম রোকেয়ার শিক্ষার প্রতি অসীম অনুরাগ ছিল। তিনি নারী শিক্ষার বিষয়ে সমাজে অসামান্য অবদান রাখেন। </a:t>
            </a:r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</a:t>
            </a:r>
            <a:r>
              <a:rPr lang="bn-BD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রোকেয়াকে                          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নারী জাগরনের অগ্রদূত”         </a:t>
            </a:r>
            <a:r>
              <a:rPr lang="bn-BD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বালিকা বিদ্যালয় ১৯০৯">
            <a:extLst>
              <a:ext uri="{FF2B5EF4-FFF2-40B4-BE49-F238E27FC236}">
                <a16:creationId xmlns:a16="http://schemas.microsoft.com/office/drawing/2014/main" xmlns="" id="{83441B6C-487C-4B61-9DE4-77C58A36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599"/>
            <a:ext cx="2667000" cy="2718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2819400" cy="24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41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019" y="5106268"/>
            <a:ext cx="884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নারী জাগরণের অগ্রদূত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বেগম রোকেয়া ১৮৮০ সালের ৯ ই ডিসেম্বর রংপুরে জন্মগ্রহণ করেন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4045EC-B4B0-4A39-A93A-9A998771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459782"/>
            <a:ext cx="2971800" cy="39260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81000"/>
            <a:ext cx="412930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657600"/>
            <a:ext cx="7699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১৯০৯ সালে বেগম রোকেয়া ভাগলপুরে একটি বালিকা বিদ্যালয় প্রতিষ্ঠা  করেন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বিদ্যালয়টি পরে কলকাতায় স্থানান্তর করা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609600"/>
            <a:ext cx="3713493" cy="273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331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990600"/>
            <a:ext cx="3733800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419600"/>
            <a:ext cx="8109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৯৩২ সালের ৯ ই ডিসেম্বর বেগম রোকেয়া মৃত্যুবরণ করেন । </a:t>
            </a:r>
          </a:p>
        </p:txBody>
      </p:sp>
    </p:spTree>
    <p:extLst>
      <p:ext uri="{BB962C8B-B14F-4D97-AF65-F5344CB8AC3E}">
        <p14:creationId xmlns:p14="http://schemas.microsoft.com/office/powerpoint/2010/main" xmlns="" val="37683175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76800"/>
            <a:ext cx="844746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>
                <a:solidFill>
                  <a:srgbClr val="4AE842"/>
                </a:solidFill>
                <a:latin typeface="NikoshBAN" pitchFamily="2" charset="0"/>
                <a:cs typeface="NikoshBAN" pitchFamily="2" charset="0"/>
              </a:rPr>
              <a:t>বাংলাদেশে প্রতিবছর </a:t>
            </a:r>
            <a:r>
              <a:rPr lang="bn-BD" sz="4000" dirty="0" smtClean="0">
                <a:solidFill>
                  <a:srgbClr val="4AE842"/>
                </a:solidFill>
                <a:latin typeface="NikoshBAN" pitchFamily="2" charset="0"/>
                <a:cs typeface="NikoshBAN" pitchFamily="2" charset="0"/>
              </a:rPr>
              <a:t>৯ই </a:t>
            </a:r>
            <a:r>
              <a:rPr lang="bn-BD" sz="4000" dirty="0">
                <a:solidFill>
                  <a:srgbClr val="4AE842"/>
                </a:solidFill>
                <a:latin typeface="NikoshBAN" pitchFamily="2" charset="0"/>
                <a:cs typeface="NikoshBAN" pitchFamily="2" charset="0"/>
              </a:rPr>
              <a:t>ডিসেম্বর রোকেয়া দিবস পালন করা হয় । </a:t>
            </a:r>
            <a:endParaRPr lang="en-US" sz="4000" dirty="0">
              <a:solidFill>
                <a:srgbClr val="4AE84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709" y="450573"/>
            <a:ext cx="4651513" cy="3658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479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743A3-B12D-4665-A3D3-5F8C0222864A}"/>
              </a:ext>
            </a:extLst>
          </p:cNvPr>
          <p:cNvSpPr txBox="1"/>
          <p:nvPr/>
        </p:nvSpPr>
        <p:spPr>
          <a:xfrm>
            <a:off x="457200" y="4953000"/>
            <a:ext cx="8415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 অক্লান্ত পরিশ্রমের ফলে মেয়েরা ধীরে ধীরে শিক্ষার আলো পেতে থাকে।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264" y="495545"/>
            <a:ext cx="4404851" cy="40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7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DDF610-0F16-4B97-BD37-0870502575A5}"/>
              </a:ext>
            </a:extLst>
          </p:cNvPr>
          <p:cNvSpPr txBox="1"/>
          <p:nvPr/>
        </p:nvSpPr>
        <p:spPr>
          <a:xfrm>
            <a:off x="1219200" y="304800"/>
            <a:ext cx="7113223" cy="954107"/>
          </a:xfrm>
          <a:prstGeom prst="rect">
            <a:avLst/>
          </a:prstGeom>
          <a:solidFill>
            <a:srgbClr val="CC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প্রাথমিক বিদ্যালয়ে ছাত্র-ছাত্রীর অনুপাত কত?</a:t>
            </a:r>
            <a:endParaRPr lang="en-US" sz="2800" b="1" dirty="0">
              <a:ln w="22225">
                <a:noFill/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0E19001-5CEE-4046-89CE-A0D3619E3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614028"/>
              </p:ext>
            </p:extLst>
          </p:nvPr>
        </p:nvGraphicFramePr>
        <p:xfrm>
          <a:off x="838200" y="1447800"/>
          <a:ext cx="772121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19">
                  <a:extLst>
                    <a:ext uri="{9D8B030D-6E8A-4147-A177-3AD203B41FA5}">
                      <a16:colId xmlns:a16="http://schemas.microsoft.com/office/drawing/2014/main" xmlns="" val="3259124260"/>
                    </a:ext>
                  </a:extLst>
                </a:gridCol>
                <a:gridCol w="2179516">
                  <a:extLst>
                    <a:ext uri="{9D8B030D-6E8A-4147-A177-3AD203B41FA5}">
                      <a16:colId xmlns:a16="http://schemas.microsoft.com/office/drawing/2014/main" xmlns="" val="3922793384"/>
                    </a:ext>
                  </a:extLst>
                </a:gridCol>
                <a:gridCol w="1478084">
                  <a:extLst>
                    <a:ext uri="{9D8B030D-6E8A-4147-A177-3AD203B41FA5}">
                      <a16:colId xmlns:a16="http://schemas.microsoft.com/office/drawing/2014/main" xmlns="" val="1775535974"/>
                    </a:ext>
                  </a:extLst>
                </a:gridCol>
              </a:tblGrid>
              <a:tr h="903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0307530"/>
                  </a:ext>
                </a:extLst>
              </a:tr>
              <a:tr h="903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ঝরে পড়া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2122542"/>
                  </a:ext>
                </a:extLst>
              </a:tr>
              <a:tr h="1310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 শ্রেণি উত্তীর্ণ কিন্তু  ফলাফল ভালো নয়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5014413"/>
                  </a:ext>
                </a:extLst>
              </a:tr>
              <a:tr h="1310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 ফলাফল নিয়ে পঞ্চম শ্রেণি উত্তীর্ণ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২৫%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2816178"/>
                  </a:ext>
                </a:extLst>
              </a:tr>
              <a:tr h="495208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528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97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D0FB8F-5714-4305-874A-C407973FC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1371600"/>
            <a:ext cx="3581400" cy="429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9ED6B6-9FD4-4F79-97F5-FC9E83311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371600"/>
            <a:ext cx="3124200" cy="455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6F1C50-EB94-48AC-BB8F-69FE38C13AD7}"/>
              </a:ext>
            </a:extLst>
          </p:cNvPr>
          <p:cNvSpPr txBox="1"/>
          <p:nvPr/>
        </p:nvSpPr>
        <p:spPr>
          <a:xfrm>
            <a:off x="228600" y="152400"/>
            <a:ext cx="168505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03CEAA-1E79-437B-9B68-51E49BF5BCBC}"/>
              </a:ext>
            </a:extLst>
          </p:cNvPr>
          <p:cNvSpPr txBox="1"/>
          <p:nvPr/>
        </p:nvSpPr>
        <p:spPr>
          <a:xfrm>
            <a:off x="2514600" y="228600"/>
            <a:ext cx="525780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 পরিচয় বইয়ের ৬৪ ও ৬৫ পৃষ্ঠা খুলে মনযোগ সহকারে পড়।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56994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A4263C-4CAE-4D14-85C3-723DF24F486F}"/>
              </a:ext>
            </a:extLst>
          </p:cNvPr>
          <p:cNvSpPr txBox="1"/>
          <p:nvPr/>
        </p:nvSpPr>
        <p:spPr>
          <a:xfrm>
            <a:off x="3132162" y="423081"/>
            <a:ext cx="262037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E8C4E0-E8CC-496A-9D4D-32CEC3F2710B}"/>
              </a:ext>
            </a:extLst>
          </p:cNvPr>
          <p:cNvSpPr txBox="1"/>
          <p:nvPr/>
        </p:nvSpPr>
        <p:spPr>
          <a:xfrm>
            <a:off x="1497170" y="4955099"/>
            <a:ext cx="72625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।বালিকা </a:t>
            </a: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বিদ্যালয়টি </a:t>
            </a:r>
            <a:r>
              <a:rPr lang="bn-BD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 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 করা </a:t>
            </a: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6AA47F-F44E-4B57-879B-B81A171AE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20"/>
          <a:stretch/>
        </p:blipFill>
        <p:spPr>
          <a:xfrm>
            <a:off x="3050275" y="1892804"/>
            <a:ext cx="3081196" cy="2545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4845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DDEBCF">
                <a:alpha val="68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3887273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743200" y="2209800"/>
            <a:ext cx="2134673" cy="1185169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514600" y="4267200"/>
            <a:ext cx="2551626" cy="1185169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276600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1.বেগম রোকেয়া কত সালে জন্মগ্রহণ করেন ? </a:t>
            </a:r>
            <a:endParaRPr lang="en-US" sz="36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638800"/>
            <a:ext cx="66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600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 </a:t>
            </a:r>
            <a:r>
              <a:rPr lang="bn-BD" sz="360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রোকেয়া কত সালে </a:t>
            </a:r>
            <a:r>
              <a:rPr lang="bn-BD" sz="3600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মৃত্যুবরণ করেন? </a:t>
            </a:r>
            <a:endParaRPr lang="en-US" sz="3600" dirty="0">
              <a:ln w="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609600"/>
            <a:ext cx="2067061" cy="179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946" y="4876800"/>
            <a:ext cx="1760654" cy="17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6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364003" y="0"/>
            <a:ext cx="8779997" cy="6428177"/>
            <a:chOff x="250875" y="197706"/>
            <a:chExt cx="11706663" cy="6428177"/>
          </a:xfrm>
        </p:grpSpPr>
        <p:sp>
          <p:nvSpPr>
            <p:cNvPr id="7" name="Sun 6"/>
            <p:cNvSpPr/>
            <p:nvPr/>
          </p:nvSpPr>
          <p:spPr>
            <a:xfrm>
              <a:off x="5048738" y="426306"/>
              <a:ext cx="1069144" cy="928468"/>
            </a:xfrm>
            <a:prstGeom prst="sun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9938" y="507496"/>
              <a:ext cx="3101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12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38" y="1345696"/>
              <a:ext cx="2310760" cy="23305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76738" y="3860296"/>
              <a:ext cx="4978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চক্রবর্ত্তী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BD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গোবিন্দ</a:t>
              </a:r>
              <a:r>
                <a:rPr lang="bn-BD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গুরুকচি সরকারি প্রাথমিক বিদ্যাল্যয়</a:t>
              </a: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গোয়াইনঘাট- সিলেট।</a:t>
              </a: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</a:t>
              </a:r>
              <a:r>
                <a:rPr lang="bn-IN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০১৭৭৪১৪৯০৭৭</a:t>
              </a:r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5521" y="465925"/>
              <a:ext cx="3094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 </a:t>
              </a:r>
              <a:r>
                <a:rPr lang="bn-IN" sz="3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rgbClr val="00B050">
                        <a:alpha val="40000"/>
                      </a:srgb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800" dirty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2738" y="3403096"/>
              <a:ext cx="4978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 </a:t>
              </a:r>
              <a:endPara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পঞ্চম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বিষয়বস্তুঃ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নারী -পুরুষ সমতা 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অষ্টম।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3218" y="208374"/>
              <a:ext cx="28136" cy="64175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912991" y="197706"/>
              <a:ext cx="28136" cy="64175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354" y="6625883"/>
              <a:ext cx="116761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875" y="234165"/>
              <a:ext cx="116761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66270" y="3202764"/>
              <a:ext cx="4800600" cy="12388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151674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076214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শূণ্যস্থান পূরণ কর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99" y="2950704"/>
            <a:ext cx="8626701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নারী-পুরুষ সমান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অংশগ্রহণ এবং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সমান অধিকার ভোগ না করতে পারলে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..................বাধাগ্রস্ত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বেগম রোকেয়া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..................৯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 ডিসেম্বর রংপুরে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জন্মগ্রহণ করেন।</a:t>
            </a:r>
          </a:p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৩।..................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 ডিসেম্বর বেগম রোকেয়া মৃত্যুবরণ করেন । </a:t>
            </a:r>
            <a:endParaRPr lang="bn-BD" sz="3200" b="1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..................বেগম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রোকেয়া ভাগলপুরে একটি বালিকা বিদ্যালয় প্রতিষ্ঠা  করেন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28600"/>
            <a:ext cx="1295400" cy="646331"/>
          </a:xfrm>
          <a:prstGeom prst="rect">
            <a:avLst/>
          </a:prstGeom>
          <a:solidFill>
            <a:srgbClr val="4AE842"/>
          </a:solidFill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99" y="1915662"/>
            <a:ext cx="862562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10257" y="1958619"/>
            <a:ext cx="18191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0502" y="1958619"/>
            <a:ext cx="175313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১৮৮০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910" y="1959649"/>
            <a:ext cx="18931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৯৩২ সালের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513" y="1958619"/>
            <a:ext cx="160342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১৯০৯ সালে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4800" y="304800"/>
            <a:ext cx="854302" cy="12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3117E-6 L -0.41719 0.20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3117E-6 L -0.51077 0.269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3117E-6 L -0.22309 0.402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33117E-6 L 0.01233 0.49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37266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থাকো, নিরাপদে থাকো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372" y="1732557"/>
            <a:ext cx="1070628" cy="1391643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3" name="Oval 12"/>
          <p:cNvSpPr/>
          <p:nvPr/>
        </p:nvSpPr>
        <p:spPr>
          <a:xfrm>
            <a:off x="1253718" y="1732557"/>
            <a:ext cx="1039249" cy="1551912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বা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403321" y="1732557"/>
            <a:ext cx="1039249" cy="1551912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ই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3530366" y="1732557"/>
            <a:ext cx="1039249" cy="15519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কে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4657411" y="1732557"/>
            <a:ext cx="1039249" cy="15519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ধ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5778220" y="1805016"/>
            <a:ext cx="1039249" cy="155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ন্য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6878007" y="1786596"/>
            <a:ext cx="1039249" cy="155191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বা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9" name="Oval 18"/>
          <p:cNvSpPr/>
          <p:nvPr/>
        </p:nvSpPr>
        <p:spPr>
          <a:xfrm>
            <a:off x="8077200" y="1905000"/>
            <a:ext cx="926700" cy="1319184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দ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3" name="Group 7"/>
          <p:cNvGrpSpPr/>
          <p:nvPr/>
        </p:nvGrpSpPr>
        <p:grpSpPr>
          <a:xfrm>
            <a:off x="239165" y="3307916"/>
            <a:ext cx="796311" cy="2133599"/>
            <a:chOff x="1140750" y="4067908"/>
            <a:chExt cx="1061748" cy="21335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437591" y="3338508"/>
            <a:ext cx="796311" cy="2133599"/>
            <a:chOff x="1140750" y="4067908"/>
            <a:chExt cx="1061748" cy="213359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2613047" y="3307916"/>
            <a:ext cx="796311" cy="2133599"/>
            <a:chOff x="1140750" y="4067908"/>
            <a:chExt cx="1061748" cy="2133599"/>
          </a:xfrm>
          <a:solidFill>
            <a:srgbClr val="FFFF00"/>
          </a:solidFill>
        </p:grpSpPr>
        <p:cxnSp>
          <p:nvCxnSpPr>
            <p:cNvPr id="24" name="Straight Connector 23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3703669" y="3296192"/>
            <a:ext cx="796311" cy="2133599"/>
            <a:chOff x="1140750" y="4067908"/>
            <a:chExt cx="1061748" cy="2133599"/>
          </a:xfrm>
          <a:solidFill>
            <a:srgbClr val="00B050"/>
          </a:solidFill>
        </p:grpSpPr>
        <p:cxnSp>
          <p:nvCxnSpPr>
            <p:cNvPr id="27" name="Straight Connector 26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4824663" y="3333368"/>
            <a:ext cx="796311" cy="2133599"/>
            <a:chOff x="1140750" y="4067908"/>
            <a:chExt cx="1061748" cy="2133599"/>
          </a:xfrm>
          <a:solidFill>
            <a:srgbClr val="7030A0"/>
          </a:solidFill>
        </p:grpSpPr>
        <p:cxnSp>
          <p:nvCxnSpPr>
            <p:cNvPr id="30" name="Straight Connector 29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5931842" y="3376248"/>
            <a:ext cx="796311" cy="2133599"/>
            <a:chOff x="1140750" y="4067908"/>
            <a:chExt cx="1061748" cy="213359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7071053" y="3376247"/>
            <a:ext cx="796311" cy="2133599"/>
            <a:chOff x="1140750" y="4067908"/>
            <a:chExt cx="1061748" cy="2133599"/>
          </a:xfrm>
          <a:solidFill>
            <a:schemeClr val="accent2">
              <a:lumMod val="75000"/>
            </a:schemeClr>
          </a:solidFill>
        </p:grpSpPr>
        <p:cxnSp>
          <p:nvCxnSpPr>
            <p:cNvPr id="36" name="Straight Connector 35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8210264" y="3364524"/>
            <a:ext cx="796311" cy="2133599"/>
            <a:chOff x="1140750" y="4067908"/>
            <a:chExt cx="1061748" cy="213359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148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F1991C-BDC4-429E-A334-8F41932E6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14400"/>
            <a:ext cx="2362200" cy="3515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97088E-E6A5-4698-9387-E3330D7C291F}"/>
              </a:ext>
            </a:extLst>
          </p:cNvPr>
          <p:cNvSpPr txBox="1"/>
          <p:nvPr/>
        </p:nvSpPr>
        <p:spPr>
          <a:xfrm>
            <a:off x="304799" y="1142999"/>
            <a:ext cx="5486401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মহীয়সী নারীর নাম বেগম রোকেয়া।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3EA9BE-1DD1-495B-B7D6-E1AB2BD37780}"/>
              </a:ext>
            </a:extLst>
          </p:cNvPr>
          <p:cNvSpPr txBox="1"/>
          <p:nvPr/>
        </p:nvSpPr>
        <p:spPr>
          <a:xfrm>
            <a:off x="0" y="5006851"/>
            <a:ext cx="888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অধিকার প্রতিষ্ঠায় সমাজকে সচেতন করতে তিনি অসামান্য অবদান রাখেন।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7FB39F-B3EC-4CDA-92B1-111544032A7B}"/>
              </a:ext>
            </a:extLst>
          </p:cNvPr>
          <p:cNvSpPr txBox="1"/>
          <p:nvPr/>
        </p:nvSpPr>
        <p:spPr>
          <a:xfrm>
            <a:off x="0" y="3289790"/>
            <a:ext cx="6147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জন্য তাকে নারী জাগরনের অগ্রদূত বলা হয়।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0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h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2"/>
            <a:ext cx="9144000" cy="68464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0" y="1600200"/>
            <a:ext cx="4343400" cy="3770531"/>
            <a:chOff x="2286000" y="1600200"/>
            <a:chExt cx="4343400" cy="3770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6F1991C-BDC4-429E-A334-8F41932E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00" y="2438400"/>
              <a:ext cx="1447800" cy="21543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286000" y="1600200"/>
              <a:ext cx="42672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ea typeface="MS PMincho" panose="02020600040205080304" pitchFamily="18" charset="-128"/>
                  <a:cs typeface="NikoshBAN" panose="02000000000000000000" pitchFamily="2" charset="0"/>
                </a:rPr>
                <a:t>আমদের আজকের পাঠ </a:t>
              </a:r>
              <a:endParaRPr lang="en-US" sz="3600" dirty="0"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4724400"/>
              <a:ext cx="4038600" cy="646331"/>
            </a:xfrm>
            <a:prstGeom prst="rect">
              <a:avLst/>
            </a:prstGeom>
            <a:solidFill>
              <a:srgbClr val="4AE84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নারী জাগরণের অগ্রদূত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793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0E92FE-C431-4D2E-89D0-B813F8CF134E}"/>
              </a:ext>
            </a:extLst>
          </p:cNvPr>
          <p:cNvSpPr txBox="1"/>
          <p:nvPr/>
        </p:nvSpPr>
        <p:spPr>
          <a:xfrm>
            <a:off x="2667000" y="609600"/>
            <a:ext cx="3291385" cy="1107996"/>
          </a:xfrm>
          <a:prstGeom prst="rect">
            <a:avLst/>
          </a:prstGeom>
          <a:solidFill>
            <a:srgbClr val="20A25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images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914399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C2F9C3-3AAA-4E85-8F88-5D8849B62E9D}"/>
              </a:ext>
            </a:extLst>
          </p:cNvPr>
          <p:cNvSpPr txBox="1"/>
          <p:nvPr/>
        </p:nvSpPr>
        <p:spPr>
          <a:xfrm>
            <a:off x="2057400" y="3200400"/>
            <a:ext cx="5240740" cy="1077218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২.১.২। সমাজে নারীর অবদান  উল্লেখ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5698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DDEBCF">
                <a:alpha val="68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D8A41E-0AF4-4DDE-A23C-A5838C0B9F22}"/>
              </a:ext>
            </a:extLst>
          </p:cNvPr>
          <p:cNvSpPr txBox="1"/>
          <p:nvPr/>
        </p:nvSpPr>
        <p:spPr>
          <a:xfrm>
            <a:off x="501552" y="228600"/>
            <a:ext cx="81067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সমান অধিকার ভোগ না করতে পারলে দেশের উন্নয়ন বাধাগ্রস্ত হয়।এ প্রসঙ্গে কবি কাজী নজরুল ইসলাম বলেছেন -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752B8A-B56B-498E-A220-562D119139DF}"/>
              </a:ext>
            </a:extLst>
          </p:cNvPr>
          <p:cNvSpPr txBox="1"/>
          <p:nvPr/>
        </p:nvSpPr>
        <p:spPr>
          <a:xfrm>
            <a:off x="1828799" y="5411450"/>
            <a:ext cx="655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BD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 যা কিছু মহান সৃষ্টি চির কল্যাণকর </a:t>
            </a:r>
            <a:endParaRPr lang="bn-BD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অর্ধেক তার করিয়াছে নারী অর্ধেক তার নর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4FA2FE-0BAA-4A84-93CE-D1A79F73C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20"/>
          <a:stretch/>
        </p:blipFill>
        <p:spPr>
          <a:xfrm>
            <a:off x="3048001" y="2145002"/>
            <a:ext cx="2819400" cy="285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48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FFC4FF-D226-499B-B509-51B003ABE5C2}"/>
              </a:ext>
            </a:extLst>
          </p:cNvPr>
          <p:cNvSpPr txBox="1"/>
          <p:nvPr/>
        </p:nvSpPr>
        <p:spPr>
          <a:xfrm>
            <a:off x="304800" y="2895600"/>
            <a:ext cx="861344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প্রকৃত উন্নয়নের জন্য নারী-পুরুষ উভয়ের ভূমিকা গুরুত্বপূর্ণ। 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48" b="12159"/>
          <a:stretch/>
        </p:blipFill>
        <p:spPr>
          <a:xfrm>
            <a:off x="3185912" y="198889"/>
            <a:ext cx="2590264" cy="220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569" y="171663"/>
            <a:ext cx="2590264" cy="2235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03" y="4420931"/>
            <a:ext cx="2590264" cy="2218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388" y="4438002"/>
            <a:ext cx="2590264" cy="2218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54" y="198889"/>
            <a:ext cx="2590264" cy="220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569" y="4403831"/>
            <a:ext cx="2590264" cy="2235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706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3FDFD80C-D197-460C-B9CE-F2A19AAE6614}"/>
              </a:ext>
            </a:extLst>
          </p:cNvPr>
          <p:cNvSpPr/>
          <p:nvPr/>
        </p:nvSpPr>
        <p:spPr>
          <a:xfrm>
            <a:off x="4800600" y="3048000"/>
            <a:ext cx="716505" cy="5595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10C21B6E-634A-48C8-B6BA-0AEEDFC6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3886200" cy="4986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359C5-E3DF-4239-AB15-5E189494B48B}"/>
              </a:ext>
            </a:extLst>
          </p:cNvPr>
          <p:cNvSpPr txBox="1"/>
          <p:nvPr/>
        </p:nvSpPr>
        <p:spPr>
          <a:xfrm>
            <a:off x="5715000" y="1371600"/>
            <a:ext cx="2899011" cy="4031873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নারীদের কোন স্বাধীনতা ছিল না। নারীদের আবদ্ধ সমাজ ব্যবস্থার ভিতরে থাকতে হতো। তাদের শিক্ষাদীক্ষার তেমন কোন ব্যবস্থা ছিল না।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553200"/>
          </a:xfrm>
          <a:prstGeom prst="frame">
            <a:avLst>
              <a:gd name="adj1" fmla="val 30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1878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3378A5-480C-4E69-B305-8BC1078B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2501721" cy="3154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FA0416-AF10-48B3-9E2A-E706F1E6F322}"/>
              </a:ext>
            </a:extLst>
          </p:cNvPr>
          <p:cNvSpPr txBox="1"/>
          <p:nvPr/>
        </p:nvSpPr>
        <p:spPr>
          <a:xfrm>
            <a:off x="240862" y="5527343"/>
            <a:ext cx="8705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92D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নারীর অধিকার প্রতিষ্ঠায় সমাজকে সচেতন করতে অসামান্য অবদান রাখেন বেগম রোকেয়া।</a:t>
            </a:r>
            <a:endParaRPr lang="en-US" sz="3200" dirty="0">
              <a:ln>
                <a:solidFill>
                  <a:srgbClr val="92D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EDDD7F-65E5-4B68-9BC8-D12709C9185B}"/>
              </a:ext>
            </a:extLst>
          </p:cNvPr>
          <p:cNvSpPr txBox="1"/>
          <p:nvPr/>
        </p:nvSpPr>
        <p:spPr>
          <a:xfrm>
            <a:off x="565688" y="431534"/>
            <a:ext cx="8055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 ভারতীয় উপমহাদেশে নারীর অধিকার প্রতিষ্ঠায় সমাজকে সচেতন করতে  কে অসামান্য অবদান রাখেন ?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981200"/>
            <a:ext cx="2913124" cy="26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43869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469</Words>
  <Application>Microsoft Office PowerPoint</Application>
  <PresentationFormat>On-screen Show (4:3)</PresentationFormat>
  <Paragraphs>77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flora</dc:creator>
  <cp:lastModifiedBy>flora</cp:lastModifiedBy>
  <cp:revision>59</cp:revision>
  <dcterms:created xsi:type="dcterms:W3CDTF">2006-08-16T00:00:00Z</dcterms:created>
  <dcterms:modified xsi:type="dcterms:W3CDTF">2021-01-10T14:10:45Z</dcterms:modified>
</cp:coreProperties>
</file>