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4" r:id="rId6"/>
    <p:sldId id="261" r:id="rId7"/>
    <p:sldId id="259" r:id="rId8"/>
    <p:sldId id="266" r:id="rId9"/>
    <p:sldId id="267" r:id="rId10"/>
    <p:sldId id="268" r:id="rId11"/>
    <p:sldId id="269" r:id="rId12"/>
    <p:sldId id="271" r:id="rId13"/>
    <p:sldId id="263" r:id="rId14"/>
    <p:sldId id="260" r:id="rId15"/>
    <p:sldId id="262" r:id="rId16"/>
    <p:sldId id="270" r:id="rId17"/>
    <p:sldId id="265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F62E"/>
    <a:srgbClr val="000000"/>
    <a:srgbClr val="A40C66"/>
    <a:srgbClr val="38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51.png"/><Relationship Id="rId4" Type="http://schemas.openxmlformats.org/officeDocument/2006/relationships/image" Target="../media/image50.jpeg"/><Relationship Id="rId9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microsoft.com/office/2007/relationships/hdphoto" Target="../media/hdphoto7.wdp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26147"/>
            <a:ext cx="806617" cy="806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90143"/>
            <a:ext cx="5095164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5000" b="1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15000" b="1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4304943"/>
            <a:ext cx="4572000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5000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5000" b="1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5047635"/>
            <a:ext cx="7226710" cy="1790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66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57C69D-89E5-470A-861E-A81C5874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75" y="348849"/>
            <a:ext cx="2350123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FAA866-5444-41EE-9B03-332A2284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514" y="386949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6353A2-FE80-4312-8E99-B0AF67F66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47" y="386949"/>
            <a:ext cx="2676525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BAC835-694B-4F85-BD44-F2979828C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8" y="527736"/>
            <a:ext cx="1971675" cy="2314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83F75FA-CE08-45D7-846A-AACEB5ACE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33" y="200816"/>
            <a:ext cx="2273923" cy="2143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8BF08DA-4214-4683-9F06-14361ADB4194}"/>
              </a:ext>
            </a:extLst>
          </p:cNvPr>
          <p:cNvSpPr/>
          <p:nvPr/>
        </p:nvSpPr>
        <p:spPr>
          <a:xfrm>
            <a:off x="1866900" y="4161043"/>
            <a:ext cx="8458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মূলত আমরা দাঁড়িপাল্লা বা ওজন মেশিন সঠিক পরিমাপ করতে  ব্যাবহার করি।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DEB23C-6108-4F58-8764-CB7152492E83}"/>
              </a:ext>
            </a:extLst>
          </p:cNvPr>
          <p:cNvSpPr txBox="1"/>
          <p:nvPr/>
        </p:nvSpPr>
        <p:spPr>
          <a:xfrm>
            <a:off x="3418694" y="2831298"/>
            <a:ext cx="423330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কখন ব্যবহার করি?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5569CE-D7E0-4DF5-8E6D-B78D0487E14A}"/>
              </a:ext>
            </a:extLst>
          </p:cNvPr>
          <p:cNvSpPr txBox="1"/>
          <p:nvPr/>
        </p:nvSpPr>
        <p:spPr>
          <a:xfrm>
            <a:off x="3261373" y="2860120"/>
            <a:ext cx="47434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 এগুলো কি?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77C478-771A-42D6-9BC8-7ABD2CE6B974}"/>
              </a:ext>
            </a:extLst>
          </p:cNvPr>
          <p:cNvSpPr txBox="1"/>
          <p:nvPr/>
        </p:nvSpPr>
        <p:spPr>
          <a:xfrm>
            <a:off x="3471849" y="3649699"/>
            <a:ext cx="43225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দাঁড়িপাল্লা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480" y="906321"/>
            <a:ext cx="23419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1BA83D-458D-4555-8926-78E4C9A86CC3}"/>
              </a:ext>
            </a:extLst>
          </p:cNvPr>
          <p:cNvSpPr/>
          <p:nvPr/>
        </p:nvSpPr>
        <p:spPr>
          <a:xfrm>
            <a:off x="681251" y="2540210"/>
            <a:ext cx="105156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করার সময় </a:t>
            </a:r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একদিকে বাটখারা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 ও </a:t>
            </a:r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অন্যদিকে যে জিনিস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 করতে চাই তা রেখে </a:t>
            </a:r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হয়।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0E04E3-F1F0-49A4-B853-8160D765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3505200" cy="2514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35B8E5-F587-431E-8BEE-3101EF48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792816"/>
            <a:ext cx="2362200" cy="177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978B8A-9758-4806-AC8D-E26CBDD81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b="13003"/>
          <a:stretch/>
        </p:blipFill>
        <p:spPr>
          <a:xfrm>
            <a:off x="152400" y="4950693"/>
            <a:ext cx="2819895" cy="163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BBD65C-CE98-4F4E-8EBB-1BC338B9547A}"/>
              </a:ext>
            </a:extLst>
          </p:cNvPr>
          <p:cNvSpPr txBox="1"/>
          <p:nvPr/>
        </p:nvSpPr>
        <p:spPr>
          <a:xfrm>
            <a:off x="5500048" y="5459383"/>
            <a:ext cx="23419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6A67EEB4-90AB-4113-9C52-285C94924008}"/>
              </a:ext>
            </a:extLst>
          </p:cNvPr>
          <p:cNvSpPr/>
          <p:nvPr/>
        </p:nvSpPr>
        <p:spPr>
          <a:xfrm rot="10800000">
            <a:off x="3582014" y="901358"/>
            <a:ext cx="1467466" cy="94511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6B8B2FF5-75F4-48B3-84CE-EB5A5E847B38}"/>
              </a:ext>
            </a:extLst>
          </p:cNvPr>
          <p:cNvSpPr/>
          <p:nvPr/>
        </p:nvSpPr>
        <p:spPr>
          <a:xfrm>
            <a:off x="7855424" y="5250597"/>
            <a:ext cx="1524000" cy="9906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3F7FCD1-0CF0-4BE7-A0D2-EE46D56DB54D}"/>
              </a:ext>
            </a:extLst>
          </p:cNvPr>
          <p:cNvSpPr/>
          <p:nvPr/>
        </p:nvSpPr>
        <p:spPr>
          <a:xfrm>
            <a:off x="2138150" y="541951"/>
            <a:ext cx="997196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পরিমাপের 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এককের নাম  হল 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 বা কেজি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45E01C-894F-4CFE-8724-5761B83696E1}"/>
              </a:ext>
            </a:extLst>
          </p:cNvPr>
          <p:cNvSpPr/>
          <p:nvPr/>
        </p:nvSpPr>
        <p:spPr>
          <a:xfrm>
            <a:off x="2590800" y="2563416"/>
            <a:ext cx="80772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ওজনের 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 মাপতে 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ব্যবহার করা হয়।</a:t>
            </a:r>
            <a:r>
              <a:rPr lang="en-U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909C83-C6C1-4E39-A7B9-C820474F7007}"/>
              </a:ext>
            </a:extLst>
          </p:cNvPr>
          <p:cNvSpPr/>
          <p:nvPr/>
        </p:nvSpPr>
        <p:spPr>
          <a:xfrm>
            <a:off x="3435824" y="4855803"/>
            <a:ext cx="63871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bn-IN" sz="7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47C56A-3ADA-4849-BE33-F887C281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9" y="175838"/>
            <a:ext cx="2209800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CA8847-9EC0-49FF-80C4-0BA52A330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8725">
            <a:off x="2659965" y="4528020"/>
            <a:ext cx="1311402" cy="88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9" y="2346403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1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437B7E-7DA0-41DB-A61E-9B141DDC2E63}"/>
              </a:ext>
            </a:extLst>
          </p:cNvPr>
          <p:cNvSpPr txBox="1"/>
          <p:nvPr/>
        </p:nvSpPr>
        <p:spPr>
          <a:xfrm>
            <a:off x="7779554" y="6045587"/>
            <a:ext cx="5114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জোড়ায় করি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9A5510-BA07-4DB3-937A-2086688F23B8}"/>
              </a:ext>
            </a:extLst>
          </p:cNvPr>
          <p:cNvSpPr txBox="1"/>
          <p:nvPr/>
        </p:nvSpPr>
        <p:spPr>
          <a:xfrm>
            <a:off x="189889" y="123742"/>
            <a:ext cx="11011426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নদার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 বাটখারা,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 বাটখারা,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 বাটখারা,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বাটখারা আছে।তোমরা কীভাবে  </a:t>
            </a:r>
            <a:r>
              <a:rPr lang="bn-IN" sz="40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 গ্রাম 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 করবে?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153683D-DDB3-4DF7-8BD7-8A167471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71" b="95252" l="49685" r="76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51" t="52523" r="20308" b="-2358"/>
          <a:stretch/>
        </p:blipFill>
        <p:spPr>
          <a:xfrm>
            <a:off x="1861220" y="4711342"/>
            <a:ext cx="1111496" cy="80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023CECF-72F9-46AA-AAEE-6EA3BA47E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" b="50400" l="728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48" b="43662"/>
          <a:stretch/>
        </p:blipFill>
        <p:spPr>
          <a:xfrm>
            <a:off x="843352" y="2032171"/>
            <a:ext cx="998514" cy="134155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5A484FD-43CA-4F5F-81A1-88166EA831FA}"/>
              </a:ext>
            </a:extLst>
          </p:cNvPr>
          <p:cNvGrpSpPr/>
          <p:nvPr/>
        </p:nvGrpSpPr>
        <p:grpSpPr>
          <a:xfrm>
            <a:off x="4449280" y="3212732"/>
            <a:ext cx="1349680" cy="835000"/>
            <a:chOff x="7346217" y="3187048"/>
            <a:chExt cx="1349680" cy="835000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89860A2-D3F1-43B1-AA55-362F3330781C}"/>
                </a:ext>
              </a:extLst>
            </p:cNvPr>
            <p:cNvSpPr/>
            <p:nvPr/>
          </p:nvSpPr>
          <p:spPr>
            <a:xfrm>
              <a:off x="7346217" y="3187048"/>
              <a:ext cx="1285893" cy="8229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4B07B1B-BE4C-4BC0-8552-33B6EA654A1E}"/>
                </a:ext>
              </a:extLst>
            </p:cNvPr>
            <p:cNvSpPr txBox="1"/>
            <p:nvPr/>
          </p:nvSpPr>
          <p:spPr>
            <a:xfrm>
              <a:off x="7736740" y="3314162"/>
              <a:ext cx="959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9D20D7E-5FB3-492B-BFA0-3D2AA8CE7391}"/>
              </a:ext>
            </a:extLst>
          </p:cNvPr>
          <p:cNvGrpSpPr/>
          <p:nvPr/>
        </p:nvGrpSpPr>
        <p:grpSpPr>
          <a:xfrm>
            <a:off x="528352" y="3063522"/>
            <a:ext cx="1586357" cy="1116080"/>
            <a:chOff x="4200507" y="2008570"/>
            <a:chExt cx="1586357" cy="1116080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7456876-000D-46EA-B0A2-8C1819500932}"/>
                </a:ext>
              </a:extLst>
            </p:cNvPr>
            <p:cNvSpPr/>
            <p:nvPr/>
          </p:nvSpPr>
          <p:spPr>
            <a:xfrm>
              <a:off x="4200507" y="2008570"/>
              <a:ext cx="1586357" cy="1116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43F1A39-5376-453F-93AE-0480E8880014}"/>
                </a:ext>
              </a:extLst>
            </p:cNvPr>
            <p:cNvSpPr txBox="1"/>
            <p:nvPr/>
          </p:nvSpPr>
          <p:spPr>
            <a:xfrm>
              <a:off x="4506025" y="2252413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BA63F68-2957-4C2F-81A0-77D7A4F69967}"/>
              </a:ext>
            </a:extLst>
          </p:cNvPr>
          <p:cNvGrpSpPr/>
          <p:nvPr/>
        </p:nvGrpSpPr>
        <p:grpSpPr>
          <a:xfrm>
            <a:off x="3022751" y="3228044"/>
            <a:ext cx="1285893" cy="822960"/>
            <a:chOff x="5827771" y="3420391"/>
            <a:chExt cx="1285893" cy="82296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C39EA3D9-2FC7-497E-BF79-64670859C0AC}"/>
                </a:ext>
              </a:extLst>
            </p:cNvPr>
            <p:cNvSpPr/>
            <p:nvPr/>
          </p:nvSpPr>
          <p:spPr>
            <a:xfrm>
              <a:off x="5827771" y="3420391"/>
              <a:ext cx="1285893" cy="8229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0CBD31C-158C-4D66-8622-850327C83560}"/>
                </a:ext>
              </a:extLst>
            </p:cNvPr>
            <p:cNvSpPr txBox="1"/>
            <p:nvPr/>
          </p:nvSpPr>
          <p:spPr>
            <a:xfrm>
              <a:off x="6029141" y="3441967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35BC739-83D9-4900-BF33-EE97F090E2F5}"/>
              </a:ext>
            </a:extLst>
          </p:cNvPr>
          <p:cNvGrpSpPr/>
          <p:nvPr/>
        </p:nvGrpSpPr>
        <p:grpSpPr>
          <a:xfrm>
            <a:off x="7450961" y="4391912"/>
            <a:ext cx="976626" cy="707886"/>
            <a:chOff x="7893225" y="4636149"/>
            <a:chExt cx="976626" cy="707886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9416C413-5E18-4F8F-9FEC-6C95B200630D}"/>
                </a:ext>
              </a:extLst>
            </p:cNvPr>
            <p:cNvSpPr/>
            <p:nvPr/>
          </p:nvSpPr>
          <p:spPr>
            <a:xfrm>
              <a:off x="7893225" y="4668929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7BBA4BE-BFE7-4BB5-8537-F31C0A5CEE66}"/>
                </a:ext>
              </a:extLst>
            </p:cNvPr>
            <p:cNvSpPr txBox="1"/>
            <p:nvPr/>
          </p:nvSpPr>
          <p:spPr>
            <a:xfrm>
              <a:off x="7986700" y="4636149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44F237B-C265-4433-8D1C-E09E77632BD7}"/>
              </a:ext>
            </a:extLst>
          </p:cNvPr>
          <p:cNvGrpSpPr/>
          <p:nvPr/>
        </p:nvGrpSpPr>
        <p:grpSpPr>
          <a:xfrm>
            <a:off x="6328848" y="4406371"/>
            <a:ext cx="1038385" cy="707886"/>
            <a:chOff x="6428538" y="4384178"/>
            <a:chExt cx="1038385" cy="70788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BD51E022-A40E-41BD-8E6E-58B59E2AF052}"/>
                </a:ext>
              </a:extLst>
            </p:cNvPr>
            <p:cNvSpPr/>
            <p:nvPr/>
          </p:nvSpPr>
          <p:spPr>
            <a:xfrm>
              <a:off x="6428538" y="4415052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9745099D-C3FC-495A-AAFE-DA0B48F85259}"/>
                </a:ext>
              </a:extLst>
            </p:cNvPr>
            <p:cNvSpPr txBox="1"/>
            <p:nvPr/>
          </p:nvSpPr>
          <p:spPr>
            <a:xfrm>
              <a:off x="6583772" y="4384178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B8237546-6C1E-4C9D-B8B1-7FC18351F82D}"/>
              </a:ext>
            </a:extLst>
          </p:cNvPr>
          <p:cNvGrpSpPr/>
          <p:nvPr/>
        </p:nvGrpSpPr>
        <p:grpSpPr>
          <a:xfrm>
            <a:off x="8549912" y="4395956"/>
            <a:ext cx="1130770" cy="707886"/>
            <a:chOff x="8767780" y="5737736"/>
            <a:chExt cx="1130770" cy="7078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DC77B464-B05D-411D-9A75-84DD23607DB9}"/>
                </a:ext>
              </a:extLst>
            </p:cNvPr>
            <p:cNvSpPr/>
            <p:nvPr/>
          </p:nvSpPr>
          <p:spPr>
            <a:xfrm>
              <a:off x="8767780" y="5753555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91FE6AE-9CF2-46F6-B02B-EDFE046A1C05}"/>
                </a:ext>
              </a:extLst>
            </p:cNvPr>
            <p:cNvSpPr txBox="1"/>
            <p:nvPr/>
          </p:nvSpPr>
          <p:spPr>
            <a:xfrm>
              <a:off x="9015399" y="5737736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C6B9D789-8ED7-45F8-9757-0A7D2D75CEC8}"/>
              </a:ext>
            </a:extLst>
          </p:cNvPr>
          <p:cNvGrpSpPr/>
          <p:nvPr/>
        </p:nvGrpSpPr>
        <p:grpSpPr>
          <a:xfrm>
            <a:off x="10818698" y="4331855"/>
            <a:ext cx="1126080" cy="707886"/>
            <a:chOff x="7637418" y="5584167"/>
            <a:chExt cx="1126080" cy="707886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7775F89-1123-46B3-A5A2-A9C315D5069F}"/>
                </a:ext>
              </a:extLst>
            </p:cNvPr>
            <p:cNvSpPr/>
            <p:nvPr/>
          </p:nvSpPr>
          <p:spPr>
            <a:xfrm>
              <a:off x="7637418" y="5648736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26150F6-2CE0-4E93-9ECA-164288B6075B}"/>
                </a:ext>
              </a:extLst>
            </p:cNvPr>
            <p:cNvSpPr txBox="1"/>
            <p:nvPr/>
          </p:nvSpPr>
          <p:spPr>
            <a:xfrm>
              <a:off x="7880347" y="5584167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D973D68-CE2C-47AE-945B-B033F803E5EF}"/>
              </a:ext>
            </a:extLst>
          </p:cNvPr>
          <p:cNvGrpSpPr/>
          <p:nvPr/>
        </p:nvGrpSpPr>
        <p:grpSpPr>
          <a:xfrm>
            <a:off x="9668364" y="4326078"/>
            <a:ext cx="1093499" cy="719440"/>
            <a:chOff x="6278907" y="4944446"/>
            <a:chExt cx="1093499" cy="719440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5CBC3110-35F8-4CDE-8890-6DB340241FEE}"/>
                </a:ext>
              </a:extLst>
            </p:cNvPr>
            <p:cNvSpPr/>
            <p:nvPr/>
          </p:nvSpPr>
          <p:spPr>
            <a:xfrm>
              <a:off x="6278907" y="5021559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A7FEF65-ADFF-4943-97BE-71FDE95ECA94}"/>
                </a:ext>
              </a:extLst>
            </p:cNvPr>
            <p:cNvSpPr txBox="1"/>
            <p:nvPr/>
          </p:nvSpPr>
          <p:spPr>
            <a:xfrm>
              <a:off x="6489255" y="4944446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59BD3F0-1E92-41D4-90CA-D9A224158CBA}"/>
              </a:ext>
            </a:extLst>
          </p:cNvPr>
          <p:cNvGrpSpPr/>
          <p:nvPr/>
        </p:nvGrpSpPr>
        <p:grpSpPr>
          <a:xfrm>
            <a:off x="621541" y="5246849"/>
            <a:ext cx="1131105" cy="807256"/>
            <a:chOff x="5045771" y="5563861"/>
            <a:chExt cx="1131105" cy="807256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B438008E-A3A0-4F6D-AB30-D422775E5007}"/>
                </a:ext>
              </a:extLst>
            </p:cNvPr>
            <p:cNvSpPr/>
            <p:nvPr/>
          </p:nvSpPr>
          <p:spPr>
            <a:xfrm>
              <a:off x="5045771" y="5563861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5708580-94F8-4C0D-93BD-5A2D2158426D}"/>
                </a:ext>
              </a:extLst>
            </p:cNvPr>
            <p:cNvSpPr txBox="1"/>
            <p:nvPr/>
          </p:nvSpPr>
          <p:spPr>
            <a:xfrm>
              <a:off x="5293725" y="5636367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796826EF-8C34-418D-A84F-C1E2D16806CC}"/>
              </a:ext>
            </a:extLst>
          </p:cNvPr>
          <p:cNvGrpSpPr/>
          <p:nvPr/>
        </p:nvGrpSpPr>
        <p:grpSpPr>
          <a:xfrm>
            <a:off x="1882404" y="5271302"/>
            <a:ext cx="1140347" cy="823122"/>
            <a:chOff x="3254683" y="5605539"/>
            <a:chExt cx="1140347" cy="823122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B93A7EE-B299-4560-A6C0-606DA7058BF9}"/>
                </a:ext>
              </a:extLst>
            </p:cNvPr>
            <p:cNvSpPr/>
            <p:nvPr/>
          </p:nvSpPr>
          <p:spPr>
            <a:xfrm>
              <a:off x="3254683" y="5605539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65E5083-4F4C-4ECD-B6DC-F99A18161036}"/>
                </a:ext>
              </a:extLst>
            </p:cNvPr>
            <p:cNvSpPr txBox="1"/>
            <p:nvPr/>
          </p:nvSpPr>
          <p:spPr>
            <a:xfrm>
              <a:off x="3511879" y="5720775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CB725E02-8023-49E6-AFCC-81C4A7EC8482}"/>
              </a:ext>
            </a:extLst>
          </p:cNvPr>
          <p:cNvGrpSpPr/>
          <p:nvPr/>
        </p:nvGrpSpPr>
        <p:grpSpPr>
          <a:xfrm>
            <a:off x="3178742" y="5249411"/>
            <a:ext cx="1125427" cy="829147"/>
            <a:chOff x="1360747" y="5366832"/>
            <a:chExt cx="1125427" cy="829147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F9567CF0-A1F5-4C94-BA2E-EFCC411FA344}"/>
                </a:ext>
              </a:extLst>
            </p:cNvPr>
            <p:cNvSpPr/>
            <p:nvPr/>
          </p:nvSpPr>
          <p:spPr>
            <a:xfrm>
              <a:off x="1360747" y="5388723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A4DDBC7-AE3B-4DB6-8D54-D8B5F89715F2}"/>
                </a:ext>
              </a:extLst>
            </p:cNvPr>
            <p:cNvSpPr txBox="1"/>
            <p:nvPr/>
          </p:nvSpPr>
          <p:spPr>
            <a:xfrm>
              <a:off x="1468021" y="5366832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EC09AF-72E3-4554-AADF-A039DFEFFFDE}"/>
              </a:ext>
            </a:extLst>
          </p:cNvPr>
          <p:cNvSpPr txBox="1"/>
          <p:nvPr/>
        </p:nvSpPr>
        <p:spPr>
          <a:xfrm>
            <a:off x="513711" y="4220548"/>
            <a:ext cx="157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720A993-8128-402A-A2AB-C5621EDAF533}"/>
              </a:ext>
            </a:extLst>
          </p:cNvPr>
          <p:cNvSpPr txBox="1"/>
          <p:nvPr/>
        </p:nvSpPr>
        <p:spPr>
          <a:xfrm>
            <a:off x="3688112" y="4069625"/>
            <a:ext cx="157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54E4F0E-0EE9-4BAB-8756-D771C92A74DE}"/>
              </a:ext>
            </a:extLst>
          </p:cNvPr>
          <p:cNvSpPr txBox="1"/>
          <p:nvPr/>
        </p:nvSpPr>
        <p:spPr>
          <a:xfrm>
            <a:off x="1626184" y="5939767"/>
            <a:ext cx="147515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dirty="0">
              <a:ln/>
              <a:solidFill>
                <a:srgbClr val="A40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3829A46-5C38-43BA-A89D-9E1D0E60504E}"/>
              </a:ext>
            </a:extLst>
          </p:cNvPr>
          <p:cNvSpPr txBox="1"/>
          <p:nvPr/>
        </p:nvSpPr>
        <p:spPr>
          <a:xfrm>
            <a:off x="8233377" y="5069921"/>
            <a:ext cx="157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04FBE96-0B75-4A9B-B089-EBBB9F683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477" b="95497" l="20840" r="4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54974" r="47355"/>
          <a:stretch/>
        </p:blipFill>
        <p:spPr>
          <a:xfrm>
            <a:off x="3835278" y="2355247"/>
            <a:ext cx="1178129" cy="107218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82EF36CE-D0EE-419D-B2F6-8929595C89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00" b="95200" l="77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10" t="54136"/>
          <a:stretch/>
        </p:blipFill>
        <p:spPr>
          <a:xfrm>
            <a:off x="8324647" y="3697140"/>
            <a:ext cx="833121" cy="82226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="" xmlns:a16="http://schemas.microsoft.com/office/drawing/2014/main" id="{655B94CE-3C69-4DEF-AE49-60A74E897928}"/>
              </a:ext>
            </a:extLst>
          </p:cNvPr>
          <p:cNvSpPr/>
          <p:nvPr/>
        </p:nvSpPr>
        <p:spPr>
          <a:xfrm>
            <a:off x="189889" y="2290982"/>
            <a:ext cx="2462918" cy="2486529"/>
          </a:xfrm>
          <a:prstGeom prst="frame">
            <a:avLst>
              <a:gd name="adj1" fmla="val 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7B8EF9C3-737C-45B8-8D38-2FDB9B284B72}"/>
              </a:ext>
            </a:extLst>
          </p:cNvPr>
          <p:cNvSpPr/>
          <p:nvPr/>
        </p:nvSpPr>
        <p:spPr>
          <a:xfrm>
            <a:off x="2894920" y="2457951"/>
            <a:ext cx="3125904" cy="231956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F71B8766-463A-4435-8C4A-DA33602B0300}"/>
              </a:ext>
            </a:extLst>
          </p:cNvPr>
          <p:cNvSpPr/>
          <p:nvPr/>
        </p:nvSpPr>
        <p:spPr>
          <a:xfrm>
            <a:off x="6124559" y="3697140"/>
            <a:ext cx="5801386" cy="2017860"/>
          </a:xfrm>
          <a:prstGeom prst="frame">
            <a:avLst>
              <a:gd name="adj1" fmla="val 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40723009-F73A-4058-9F71-31CA9E392870}"/>
              </a:ext>
            </a:extLst>
          </p:cNvPr>
          <p:cNvSpPr/>
          <p:nvPr/>
        </p:nvSpPr>
        <p:spPr>
          <a:xfrm>
            <a:off x="379965" y="4850838"/>
            <a:ext cx="4191000" cy="1725527"/>
          </a:xfrm>
          <a:prstGeom prst="frame">
            <a:avLst>
              <a:gd name="adj1" fmla="val 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8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60" grpId="0"/>
      <p:bldP spid="61" grpId="0"/>
      <p:bldP spid="62" grpId="0"/>
      <p:bldP spid="3" grpId="0" animBg="1"/>
      <p:bldP spid="4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536" y="1783251"/>
            <a:ext cx="1643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267201"/>
            <a:ext cx="6400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5" y="357599"/>
            <a:ext cx="246697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করি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850A68D-8BE6-4B97-8F1E-E8DE726DA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r="25510"/>
          <a:stretch/>
        </p:blipFill>
        <p:spPr>
          <a:xfrm>
            <a:off x="10948987" y="213916"/>
            <a:ext cx="990600" cy="1346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26C9E49-7FAE-40F5-9300-96ABDA845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4" y="5257800"/>
            <a:ext cx="1174031" cy="1444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B3609-05AB-4304-8029-B810C5B9159C}"/>
              </a:ext>
            </a:extLst>
          </p:cNvPr>
          <p:cNvSpPr/>
          <p:nvPr/>
        </p:nvSpPr>
        <p:spPr>
          <a:xfrm>
            <a:off x="871537" y="4590366"/>
            <a:ext cx="15287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52B25C-C031-43B4-849F-6C8B8551D275}"/>
              </a:ext>
            </a:extLst>
          </p:cNvPr>
          <p:cNvSpPr/>
          <p:nvPr/>
        </p:nvSpPr>
        <p:spPr>
          <a:xfrm>
            <a:off x="3152775" y="1403611"/>
            <a:ext cx="75438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৫০ গ্রাম বাটখারা,দুইটি ২০গ্রাম বাটখারা,তিনটি ১০ গ্রাম বাটখারা, ৫টি গ্রাম বাটখারা ব্যবহার করে ১০০ গ্রাম ওজন কী কী উপায়ে করা যায় তা বের কর।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7F3773C-8B73-4DA7-B280-2427A6FA2935}"/>
              </a:ext>
            </a:extLst>
          </p:cNvPr>
          <p:cNvSpPr/>
          <p:nvPr/>
        </p:nvSpPr>
        <p:spPr>
          <a:xfrm>
            <a:off x="3152775" y="4420232"/>
            <a:ext cx="81915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 পাশের কী কী জিনিস ১০০গ্রামের বাটখারা দিয়ে ওজন করা যায় ,বের কর।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6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EEC9BB-D512-4ED2-B0A7-EEF3EB795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963400" cy="6553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1" y="2751016"/>
            <a:ext cx="586104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 বা কেজি</a:t>
            </a:r>
            <a:r>
              <a:rPr lang="en-US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828" y="1291644"/>
            <a:ext cx="563538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ওজনের একক</a:t>
            </a:r>
            <a:r>
              <a:rPr lang="en-US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A1438F-18C5-49E4-B3F3-665CEBAB9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r="12194" b="11111"/>
          <a:stretch/>
        </p:blipFill>
        <p:spPr>
          <a:xfrm>
            <a:off x="8305800" y="457200"/>
            <a:ext cx="3106003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80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76200" y="0"/>
            <a:ext cx="122682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977" y="451318"/>
            <a:ext cx="64783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৮১ও ৮২ পৃষ্ঠা খোল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262252-0DBF-4E23-9325-EF296DF1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496" y="1269992"/>
            <a:ext cx="3199804" cy="4006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3A8ED5-E416-43F8-BD5A-C311C16B5F6A}"/>
              </a:ext>
            </a:extLst>
          </p:cNvPr>
          <p:cNvSpPr txBox="1"/>
          <p:nvPr/>
        </p:nvSpPr>
        <p:spPr>
          <a:xfrm>
            <a:off x="1066800" y="5276017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 গুলো এসো বোর্ডে এসে সমাধান করার চেষ্টা করি।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DD42E9-BF01-4BDD-90B3-32958D8C1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6" y="171052"/>
            <a:ext cx="2486704" cy="1703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72ADF8-C0F1-48C0-ABB2-304394553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465" y="1292738"/>
            <a:ext cx="3160570" cy="39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825704-0907-42D9-9C6D-DCA27A97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523703"/>
            <a:ext cx="6095999" cy="1254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E2C0D3F-E0BE-408A-A0DD-8BEEC2C5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523702"/>
            <a:ext cx="5791199" cy="12378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B8C34CD-AC1D-40FB-8BFF-D56D1B221EBE}"/>
              </a:ext>
            </a:extLst>
          </p:cNvPr>
          <p:cNvGrpSpPr/>
          <p:nvPr/>
        </p:nvGrpSpPr>
        <p:grpSpPr>
          <a:xfrm>
            <a:off x="1350212" y="171052"/>
            <a:ext cx="4724400" cy="3352800"/>
            <a:chOff x="752190" y="393292"/>
            <a:chExt cx="4724400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Speech Bubble: Rectangle with Corners Rounded 10">
              <a:extLst>
                <a:ext uri="{FF2B5EF4-FFF2-40B4-BE49-F238E27FC236}">
                  <a16:creationId xmlns="" xmlns:a16="http://schemas.microsoft.com/office/drawing/2014/main" id="{4E405D56-5301-486E-838C-FABA213FDBEE}"/>
                </a:ext>
              </a:extLst>
            </p:cNvPr>
            <p:cNvSpPr/>
            <p:nvPr/>
          </p:nvSpPr>
          <p:spPr>
            <a:xfrm>
              <a:off x="752190" y="393292"/>
              <a:ext cx="4724400" cy="3352800"/>
            </a:xfrm>
            <a:prstGeom prst="wedgeRoundRectCallout">
              <a:avLst>
                <a:gd name="adj1" fmla="val -46378"/>
                <a:gd name="adj2" fmla="val 71416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855DDAE-0A28-40BE-B732-CFE0C79E4E73}"/>
                </a:ext>
              </a:extLst>
            </p:cNvPr>
            <p:cNvSpPr/>
            <p:nvPr/>
          </p:nvSpPr>
          <p:spPr>
            <a:xfrm>
              <a:off x="855132" y="715830"/>
              <a:ext cx="4518516" cy="2554545"/>
            </a:xfrm>
            <a:prstGeom prst="rect">
              <a:avLst/>
            </a:prstGeom>
            <a:solidFill>
              <a:srgbClr val="8DF62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আমি ভাবছি ,বিদ্যালয়ে পাওয়া যায় এমন ছোট পাথর, ১০০ গ্রাম বাটখারা দিয়ে ওজন করা যায়।</a:t>
              </a:r>
              <a:r>
                <a:rPr lang="bn-BD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/>
                <a:solidFill>
                  <a:srgbClr val="A40C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7340AD0-0934-47A2-B5CC-0BCCE16257F6}"/>
              </a:ext>
            </a:extLst>
          </p:cNvPr>
          <p:cNvGrpSpPr/>
          <p:nvPr/>
        </p:nvGrpSpPr>
        <p:grpSpPr>
          <a:xfrm>
            <a:off x="6177554" y="171052"/>
            <a:ext cx="4880213" cy="3352800"/>
            <a:chOff x="6256075" y="972367"/>
            <a:chExt cx="4880213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Speech Bubble: Rectangle with Corners Rounded 16">
              <a:extLst>
                <a:ext uri="{FF2B5EF4-FFF2-40B4-BE49-F238E27FC236}">
                  <a16:creationId xmlns="" xmlns:a16="http://schemas.microsoft.com/office/drawing/2014/main" id="{95DD26A3-27BC-4432-83D4-C1BE4D67F92D}"/>
                </a:ext>
              </a:extLst>
            </p:cNvPr>
            <p:cNvSpPr/>
            <p:nvPr/>
          </p:nvSpPr>
          <p:spPr>
            <a:xfrm>
              <a:off x="6259487" y="972367"/>
              <a:ext cx="4876800" cy="3352800"/>
            </a:xfrm>
            <a:prstGeom prst="wedgeRoundRectCallout">
              <a:avLst>
                <a:gd name="adj1" fmla="val 54726"/>
                <a:gd name="adj2" fmla="val 66570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628794A-4960-4F90-8EA9-71D2C3DDB56C}"/>
                </a:ext>
              </a:extLst>
            </p:cNvPr>
            <p:cNvSpPr/>
            <p:nvPr/>
          </p:nvSpPr>
          <p:spPr>
            <a:xfrm>
              <a:off x="6256075" y="1513058"/>
              <a:ext cx="4880213" cy="1938992"/>
            </a:xfrm>
            <a:prstGeom prst="rect">
              <a:avLst/>
            </a:prstGeom>
            <a:solidFill>
              <a:srgbClr val="8DF62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একটি বই ও দুইটি পেনসিল একত্রে ১০০ গ্রামের উপর হতে পারে!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93F8CC-1B0D-4D39-B5B7-60F4827CA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r="59964" b="22789"/>
          <a:stretch/>
        </p:blipFill>
        <p:spPr>
          <a:xfrm>
            <a:off x="112164" y="3787376"/>
            <a:ext cx="1638030" cy="1637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F72B95-052E-478D-B8F6-227A7B116B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8889" r="8473" b="32222"/>
          <a:stretch/>
        </p:blipFill>
        <p:spPr>
          <a:xfrm>
            <a:off x="10591800" y="4000361"/>
            <a:ext cx="1523999" cy="1523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B96207-C81E-4B21-9042-8631057B4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4" b="79897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10" y="3303224"/>
            <a:ext cx="1947583" cy="14588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6BB2106-CDDE-4E69-B08B-000BBE26E4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27" y="3790888"/>
            <a:ext cx="1397195" cy="10759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E52BF78-B3E6-4539-8B53-7D6A8F034E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337" r="9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44" y="3025390"/>
            <a:ext cx="880583" cy="13205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9C81656-E599-47F5-8760-0C5B8779C8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337" r="9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31" y="3165854"/>
            <a:ext cx="880583" cy="13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8004"/>
            <a:ext cx="309542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8800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EE8D8E-1D98-4928-87D1-803EEE6B73A5}"/>
              </a:ext>
            </a:extLst>
          </p:cNvPr>
          <p:cNvSpPr/>
          <p:nvPr/>
        </p:nvSpPr>
        <p:spPr>
          <a:xfrm>
            <a:off x="3365489" y="4990482"/>
            <a:ext cx="657822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১০০০গ্রাম = কত কেজি?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365F1B-8F78-47CB-A81A-5B2FDDB0D68F}"/>
              </a:ext>
            </a:extLst>
          </p:cNvPr>
          <p:cNvSpPr/>
          <p:nvPr/>
        </p:nvSpPr>
        <p:spPr>
          <a:xfrm>
            <a:off x="2590800" y="3245166"/>
            <a:ext cx="7772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কম ওজনের পরিমাপের একক কি?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ABDB29-C11C-4960-90B0-526316031C31}"/>
              </a:ext>
            </a:extLst>
          </p:cNvPr>
          <p:cNvSpPr/>
          <p:nvPr/>
        </p:nvSpPr>
        <p:spPr>
          <a:xfrm>
            <a:off x="762000" y="1676410"/>
            <a:ext cx="1039079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ওজন পরিমাপের আন্তর্জাতিক এককের নাম কি?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BF7ED88-F697-4C01-A4EE-B296D4A22D3D}"/>
              </a:ext>
            </a:extLst>
          </p:cNvPr>
          <p:cNvSpPr/>
          <p:nvPr/>
        </p:nvSpPr>
        <p:spPr>
          <a:xfrm>
            <a:off x="8300647" y="4044471"/>
            <a:ext cx="1643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EB3EE28-6321-4C55-A8D1-38D01F51C80F}"/>
              </a:ext>
            </a:extLst>
          </p:cNvPr>
          <p:cNvSpPr/>
          <p:nvPr/>
        </p:nvSpPr>
        <p:spPr>
          <a:xfrm>
            <a:off x="8313371" y="2360701"/>
            <a:ext cx="26928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F47BD77-CEBD-4191-A46A-DEE5C9028A55}"/>
              </a:ext>
            </a:extLst>
          </p:cNvPr>
          <p:cNvSpPr/>
          <p:nvPr/>
        </p:nvSpPr>
        <p:spPr>
          <a:xfrm>
            <a:off x="8294789" y="5767106"/>
            <a:ext cx="23688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কেজি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8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3048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22613"/>
            <a:ext cx="3504245" cy="3060228"/>
          </a:xfrm>
          <a:prstGeom prst="round2Diag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17FE5C-E9F5-4AE3-9296-4A11A89668B6}"/>
              </a:ext>
            </a:extLst>
          </p:cNvPr>
          <p:cNvSpPr/>
          <p:nvPr/>
        </p:nvSpPr>
        <p:spPr>
          <a:xfrm>
            <a:off x="457200" y="3657600"/>
            <a:ext cx="111252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বাড়িতে কোন কোন জিনিসের প্যাকেটে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 ওজন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আছে ,তা খুঁজে বের করে এগুলোর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4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590800"/>
            <a:ext cx="594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হিনুর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শাহিন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শিবপুর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প্রাঃবি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C:\Users\Rafiq\Downloads\dgthr.jpg"/>
          <p:cNvPicPr>
            <a:picLocks noChangeAspect="1" noChangeArrowheads="1"/>
          </p:cNvPicPr>
          <p:nvPr/>
        </p:nvPicPr>
        <p:blipFill>
          <a:blip r:embed="rId2"/>
          <a:srcRect b="13542"/>
          <a:stretch>
            <a:fillRect/>
          </a:stretch>
        </p:blipFill>
        <p:spPr bwMode="auto">
          <a:xfrm>
            <a:off x="10058400" y="152400"/>
            <a:ext cx="1971675" cy="129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609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96" y="1905000"/>
            <a:ext cx="2786104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852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199"/>
            <a:ext cx="11887200" cy="6553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81000"/>
            <a:ext cx="807720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8000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</a:t>
            </a:r>
            <a:endParaRPr lang="as-IN" sz="18000" b="1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0"/>
            <a:ext cx="69342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as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ণিঃ২য় </a:t>
            </a:r>
          </a:p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৮১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৮২</a:t>
            </a:r>
          </a:p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09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52400" y="0"/>
            <a:ext cx="123444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382227"/>
            <a:ext cx="7467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363" y="2035478"/>
            <a:ext cx="8763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২৪.২.১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9163" y="4525043"/>
            <a:ext cx="92202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২৪.২.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লতে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row: Chevron 9"/>
          <p:cNvSpPr/>
          <p:nvPr/>
        </p:nvSpPr>
        <p:spPr>
          <a:xfrm>
            <a:off x="951363" y="2362200"/>
            <a:ext cx="1219200" cy="783140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/>
          <p:cNvSpPr/>
          <p:nvPr/>
        </p:nvSpPr>
        <p:spPr>
          <a:xfrm>
            <a:off x="990316" y="5102969"/>
            <a:ext cx="1219200" cy="783140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0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7" grpId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F7EE4E-DE3B-47FC-A2A0-E79DBA2E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0" y="3603543"/>
            <a:ext cx="1171114" cy="1165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A65787-3C25-4B83-BCC1-6ACE26DF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01" y="1777429"/>
            <a:ext cx="1518235" cy="1555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A35CB8E-9313-4669-9E61-8ABCD8F62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14" y="1776124"/>
            <a:ext cx="1433549" cy="1369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F21F668-A252-46A4-995C-E71CC38EF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49" y="3558237"/>
            <a:ext cx="1232842" cy="1333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3F15CBF-C3E1-48A1-A3A1-6FEF8E316B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1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63"/>
          <a:stretch/>
        </p:blipFill>
        <p:spPr>
          <a:xfrm>
            <a:off x="261238" y="1664308"/>
            <a:ext cx="1311856" cy="1593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3C4C8E-4ABC-4A79-A792-B849BE5A67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11" y="3458259"/>
            <a:ext cx="2415822" cy="153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2650FA-D43F-4EE5-A0C0-944C981D1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11887200" cy="65283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D686FF5-87BF-4B4F-B1DE-7AF61E63FD9D}"/>
              </a:ext>
            </a:extLst>
          </p:cNvPr>
          <p:cNvSpPr/>
          <p:nvPr/>
        </p:nvSpPr>
        <p:spPr>
          <a:xfrm>
            <a:off x="5867400" y="503644"/>
            <a:ext cx="213171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ওজন </a:t>
            </a:r>
            <a:r>
              <a:rPr lang="en-US" sz="4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0BC1C25-8BE8-49F0-9C3D-4120254C5B5F}"/>
              </a:ext>
            </a:extLst>
          </p:cNvPr>
          <p:cNvSpPr/>
          <p:nvPr/>
        </p:nvSpPr>
        <p:spPr>
          <a:xfrm>
            <a:off x="86092" y="143218"/>
            <a:ext cx="64008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বলো কোনগুলোর ওজন কেমন?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5619E-899A-4EDC-8992-B8E3F5517BFB}"/>
              </a:ext>
            </a:extLst>
          </p:cNvPr>
          <p:cNvSpPr/>
          <p:nvPr/>
        </p:nvSpPr>
        <p:spPr>
          <a:xfrm>
            <a:off x="8864430" y="507414"/>
            <a:ext cx="221251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ওজন </a:t>
            </a:r>
            <a:r>
              <a:rPr lang="en-US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588 L 0.47773 -0.107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-24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3102 L 0.17174 0.34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1856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9 -0.01389 L 0.45651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185 L 0.58828 -0.114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-581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42995 -0.157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4629 L 0.57266 0.0972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5CFB49-0ED5-48CC-9EDB-6D70C516C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55319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643025"/>
            <a:ext cx="6400800" cy="3939540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5000" b="1" dirty="0">
                <a:ln w="11430">
                  <a:solidFill>
                    <a:srgbClr val="A40C66"/>
                  </a:solidFill>
                </a:ln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9600" b="1" dirty="0">
                <a:ln w="11430">
                  <a:solidFill>
                    <a:srgbClr val="A40C66"/>
                  </a:solidFill>
                </a:ln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 w="11430">
                  <a:solidFill>
                    <a:srgbClr val="A40C66"/>
                  </a:solidFill>
                </a:ln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>
                <a:solidFill>
                  <a:srgbClr val="A40C66"/>
                </a:solidFill>
              </a:ln>
              <a:solidFill>
                <a:srgbClr val="8DF62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1"/>
            <a:ext cx="6400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045AAF-9E2B-4A17-B365-8C04C3972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21" y="775328"/>
            <a:ext cx="2921758" cy="2837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A8984A-AB0A-4FDB-A695-615FA3FAF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0" b="60400" l="0" r="3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458" b="32525"/>
          <a:stretch/>
        </p:blipFill>
        <p:spPr>
          <a:xfrm>
            <a:off x="4800600" y="4371688"/>
            <a:ext cx="1655083" cy="16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1173719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 সামনে ২/৩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এনে একটি পালক ও পাথর হাতে দিয়ে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 কোনটি হালকা কোনটি ভারি ?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4" y="5486400"/>
            <a:ext cx="1214412" cy="1243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1" y="85725"/>
            <a:ext cx="2581275" cy="1771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83CF0FF-E495-4756-80B8-50CCCEFA208C}"/>
              </a:ext>
            </a:extLst>
          </p:cNvPr>
          <p:cNvSpPr/>
          <p:nvPr/>
        </p:nvSpPr>
        <p:spPr>
          <a:xfrm>
            <a:off x="1066800" y="2989154"/>
            <a:ext cx="8763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114FC1-18F4-4D68-B14C-FC1047174E1A}"/>
              </a:ext>
            </a:extLst>
          </p:cNvPr>
          <p:cNvSpPr/>
          <p:nvPr/>
        </p:nvSpPr>
        <p:spPr>
          <a:xfrm>
            <a:off x="838200" y="4097940"/>
            <a:ext cx="64008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তুলনা করা যায়?</a:t>
            </a:r>
            <a:r>
              <a:rPr lang="en-US" sz="54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8DF62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2DC3848-362E-46DE-A3EE-7472A892594A}"/>
              </a:ext>
            </a:extLst>
          </p:cNvPr>
          <p:cNvSpPr/>
          <p:nvPr/>
        </p:nvSpPr>
        <p:spPr>
          <a:xfrm>
            <a:off x="838200" y="4867877"/>
            <a:ext cx="754619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আন্দাজ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as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8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E48AEB-1E10-4D05-884C-601ADCB4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3" y="519907"/>
            <a:ext cx="1370137" cy="220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8C0A94-EA83-4C71-A545-7B51FA8B6F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508" r="-2408" b="10692"/>
          <a:stretch/>
        </p:blipFill>
        <p:spPr>
          <a:xfrm>
            <a:off x="8697240" y="533400"/>
            <a:ext cx="2834066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3E81F-9238-450D-9C77-0D165FE2F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87" y="2715377"/>
            <a:ext cx="1693987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E107F9-4593-4CCE-BA6D-03458B9240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91824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8" y="2704377"/>
            <a:ext cx="2625558" cy="1514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41A327C-E86F-435F-8AF2-FA7055AD0D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03" y="834203"/>
            <a:ext cx="1692524" cy="1703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1BFA0E9-666F-489E-8032-1531BA48CE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62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68" y="849501"/>
            <a:ext cx="1933318" cy="1914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95A2077-6BD3-4AC5-A0AD-36DAE196B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2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45983"/>
            <a:ext cx="1607336" cy="137200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="" xmlns:a16="http://schemas.microsoft.com/office/drawing/2014/main" id="{1C4E7D9D-92AD-4063-B287-6E706D255DBE}"/>
              </a:ext>
            </a:extLst>
          </p:cNvPr>
          <p:cNvSpPr/>
          <p:nvPr/>
        </p:nvSpPr>
        <p:spPr>
          <a:xfrm>
            <a:off x="552172" y="667544"/>
            <a:ext cx="6700829" cy="3867665"/>
          </a:xfrm>
          <a:prstGeom prst="frame">
            <a:avLst>
              <a:gd name="adj1" fmla="val 238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A04B885-BEB5-4D55-8AC0-8C80151E429C}"/>
              </a:ext>
            </a:extLst>
          </p:cNvPr>
          <p:cNvSpPr/>
          <p:nvPr/>
        </p:nvSpPr>
        <p:spPr>
          <a:xfrm>
            <a:off x="511408" y="4901459"/>
            <a:ext cx="1023279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986BF36-ADF6-4374-8AF9-5B41A6005DA3}"/>
              </a:ext>
            </a:extLst>
          </p:cNvPr>
          <p:cNvSpPr/>
          <p:nvPr/>
        </p:nvSpPr>
        <p:spPr>
          <a:xfrm>
            <a:off x="8697239" y="3925777"/>
            <a:ext cx="283275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 দিয়ে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9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5511D4C-CD02-4820-97F1-15ABD867C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3397" y="2793377"/>
            <a:ext cx="2247729" cy="311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599EDA1-359F-4E9B-98C6-C81475C3B2CC}"/>
              </a:ext>
            </a:extLst>
          </p:cNvPr>
          <p:cNvGrpSpPr/>
          <p:nvPr/>
        </p:nvGrpSpPr>
        <p:grpSpPr>
          <a:xfrm>
            <a:off x="752190" y="393292"/>
            <a:ext cx="4724400" cy="3352800"/>
            <a:chOff x="752190" y="393292"/>
            <a:chExt cx="4724400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Speech Bubble: Rectangle with Corners Rounded 4">
              <a:extLst>
                <a:ext uri="{FF2B5EF4-FFF2-40B4-BE49-F238E27FC236}">
                  <a16:creationId xmlns="" xmlns:a16="http://schemas.microsoft.com/office/drawing/2014/main" id="{8418E5CD-2D4D-4A97-960D-6F9B4DAE6711}"/>
                </a:ext>
              </a:extLst>
            </p:cNvPr>
            <p:cNvSpPr/>
            <p:nvPr/>
          </p:nvSpPr>
          <p:spPr>
            <a:xfrm>
              <a:off x="752190" y="393292"/>
              <a:ext cx="4724400" cy="3352800"/>
            </a:xfrm>
            <a:prstGeom prst="wedgeRoundRectCallout">
              <a:avLst>
                <a:gd name="adj1" fmla="val -46378"/>
                <a:gd name="adj2" fmla="val 71416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CE4A366-D909-451E-9A15-97D1403154CE}"/>
                </a:ext>
              </a:extLst>
            </p:cNvPr>
            <p:cNvSpPr/>
            <p:nvPr/>
          </p:nvSpPr>
          <p:spPr>
            <a:xfrm>
              <a:off x="855132" y="715830"/>
              <a:ext cx="4518516" cy="255454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চলো </a:t>
              </a:r>
              <a:r>
                <a:rPr lang="bn-BD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ক হাতে একটি </a:t>
              </a:r>
              <a:r>
                <a:rPr lang="bn-IN" sz="4000" b="1" dirty="0">
                  <a:ln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বেলুন </a:t>
              </a:r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ও অন্য হাতে একটি </a:t>
              </a:r>
              <a:r>
                <a:rPr lang="bn-IN" sz="4000" b="1" dirty="0">
                  <a:ln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কলা </a:t>
              </a:r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নিয়ে একে একে সবগুলোর ওজন তুলনা করি।</a:t>
              </a:r>
              <a:r>
                <a:rPr lang="bn-BD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/>
                <a:solidFill>
                  <a:srgbClr val="A40C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561282A-1298-4A2A-B1B0-CB4931EC9FF4}"/>
              </a:ext>
            </a:extLst>
          </p:cNvPr>
          <p:cNvGrpSpPr/>
          <p:nvPr/>
        </p:nvGrpSpPr>
        <p:grpSpPr>
          <a:xfrm>
            <a:off x="5881786" y="275235"/>
            <a:ext cx="4899546" cy="3435733"/>
            <a:chOff x="6259487" y="972367"/>
            <a:chExt cx="4899546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Speech Bubble: Rectangle with Corners Rounded 6">
              <a:extLst>
                <a:ext uri="{FF2B5EF4-FFF2-40B4-BE49-F238E27FC236}">
                  <a16:creationId xmlns="" xmlns:a16="http://schemas.microsoft.com/office/drawing/2014/main" id="{30739618-B11E-4C3E-8F75-B5CFCE628413}"/>
                </a:ext>
              </a:extLst>
            </p:cNvPr>
            <p:cNvSpPr/>
            <p:nvPr/>
          </p:nvSpPr>
          <p:spPr>
            <a:xfrm>
              <a:off x="6259487" y="972367"/>
              <a:ext cx="4876800" cy="3352800"/>
            </a:xfrm>
            <a:prstGeom prst="wedgeRoundRectCallout">
              <a:avLst>
                <a:gd name="adj1" fmla="val 54726"/>
                <a:gd name="adj2" fmla="val 66570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2FD7ABA-6670-4797-BAA5-5212EC0FA17A}"/>
                </a:ext>
              </a:extLst>
            </p:cNvPr>
            <p:cNvSpPr/>
            <p:nvPr/>
          </p:nvSpPr>
          <p:spPr>
            <a:xfrm>
              <a:off x="6615088" y="2384670"/>
              <a:ext cx="4543945" cy="132343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ভেবে দেখি </a:t>
              </a:r>
              <a:r>
                <a:rPr lang="bn-IN" sz="40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সংখ্যায় </a:t>
              </a:r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ওজন প্রকাশ করা যায় কিনা!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ADE6EAE-5917-4258-ADC7-8911CDC81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24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90" y="3973518"/>
            <a:ext cx="2625558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BD1B11-6997-4854-A728-1A51FF4D8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1670">
            <a:off x="1490950" y="3921316"/>
            <a:ext cx="1295203" cy="2179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9A992A-0AF1-434E-BB5D-C61546D58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46" y="5433440"/>
            <a:ext cx="1172303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88C0300-781F-4EB6-8588-C380E989E8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" y="3526786"/>
            <a:ext cx="1427089" cy="29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504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DPE</cp:lastModifiedBy>
  <cp:revision>204</cp:revision>
  <dcterms:created xsi:type="dcterms:W3CDTF">2006-08-16T00:00:00Z</dcterms:created>
  <dcterms:modified xsi:type="dcterms:W3CDTF">2021-01-11T14:12:24Z</dcterms:modified>
</cp:coreProperties>
</file>