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9"/>
  </p:notesMasterIdLst>
  <p:sldIdLst>
    <p:sldId id="275" r:id="rId2"/>
    <p:sldId id="276" r:id="rId3"/>
    <p:sldId id="259" r:id="rId4"/>
    <p:sldId id="260" r:id="rId5"/>
    <p:sldId id="261" r:id="rId6"/>
    <p:sldId id="262" r:id="rId7"/>
    <p:sldId id="274" r:id="rId8"/>
    <p:sldId id="268" r:id="rId9"/>
    <p:sldId id="273" r:id="rId10"/>
    <p:sldId id="271" r:id="rId11"/>
    <p:sldId id="272" r:id="rId12"/>
    <p:sldId id="269" r:id="rId13"/>
    <p:sldId id="263" r:id="rId14"/>
    <p:sldId id="270" r:id="rId15"/>
    <p:sldId id="264" r:id="rId16"/>
    <p:sldId id="265" r:id="rId17"/>
    <p:sldId id="266"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072B60-D413-4455-8FF2-287BAE383DB2}" type="datetimeFigureOut">
              <a:rPr lang="en-US" smtClean="0"/>
              <a:t>12-Jan-21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55EB49-338A-44CF-A961-15F50D44E6D1}" type="slidenum">
              <a:rPr lang="en-US" smtClean="0"/>
              <a:t>‹#›</a:t>
            </a:fld>
            <a:endParaRPr lang="en-US"/>
          </a:p>
        </p:txBody>
      </p:sp>
    </p:spTree>
    <p:extLst>
      <p:ext uri="{BB962C8B-B14F-4D97-AF65-F5344CB8AC3E}">
        <p14:creationId xmlns:p14="http://schemas.microsoft.com/office/powerpoint/2010/main" val="722219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12-Jan-21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12-Jan-21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12-Jan-21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12-Jan-21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12-Jan-21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12-Jan-21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12-Jan-21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12-Jan-21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12-Jan-21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12-Jan-21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12-Jan-21</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12-Jan-21</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667000"/>
            <a:ext cx="9144000" cy="122865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752600" y="2895602"/>
            <a:ext cx="6096000" cy="769441"/>
          </a:xfrm>
          <a:prstGeom prst="rect">
            <a:avLst/>
          </a:prstGeom>
          <a:noFill/>
        </p:spPr>
        <p:txBody>
          <a:bodyPr wrap="square" rtlCol="0">
            <a:spAutoFit/>
          </a:bodyPr>
          <a:lstStyle/>
          <a:p>
            <a:r>
              <a:rPr lang="en-US" sz="4400" b="1" dirty="0" err="1">
                <a:solidFill>
                  <a:schemeClr val="bg1"/>
                </a:solidFill>
                <a:latin typeface="NikoshBAN"/>
                <a:cs typeface="Times New Roman" pitchFamily="18" charset="0"/>
              </a:rPr>
              <a:t>আজকের</a:t>
            </a:r>
            <a:r>
              <a:rPr lang="en-US" sz="4400" b="1" dirty="0">
                <a:solidFill>
                  <a:schemeClr val="bg1"/>
                </a:solidFill>
                <a:latin typeface="NikoshBAN"/>
                <a:cs typeface="Times New Roman" pitchFamily="18" charset="0"/>
              </a:rPr>
              <a:t> </a:t>
            </a:r>
            <a:r>
              <a:rPr lang="en-US" sz="4400" b="1" dirty="0" err="1">
                <a:solidFill>
                  <a:schemeClr val="bg1"/>
                </a:solidFill>
                <a:latin typeface="NikoshBAN"/>
                <a:cs typeface="Times New Roman" pitchFamily="18" charset="0"/>
              </a:rPr>
              <a:t>ক্লাসে</a:t>
            </a:r>
            <a:r>
              <a:rPr lang="en-US" sz="4400" b="1" dirty="0">
                <a:solidFill>
                  <a:schemeClr val="bg1"/>
                </a:solidFill>
                <a:latin typeface="NikoshBAN"/>
                <a:cs typeface="Times New Roman" pitchFamily="18" charset="0"/>
              </a:rPr>
              <a:t> </a:t>
            </a:r>
            <a:r>
              <a:rPr lang="en-US" sz="4400" b="1" dirty="0" err="1" smtClean="0">
                <a:solidFill>
                  <a:schemeClr val="bg1"/>
                </a:solidFill>
                <a:latin typeface="NikoshBAN"/>
                <a:cs typeface="Times New Roman" pitchFamily="18" charset="0"/>
              </a:rPr>
              <a:t>স্বাগত</a:t>
            </a:r>
            <a:endParaRPr lang="en-US" sz="4400" b="1" dirty="0">
              <a:solidFill>
                <a:schemeClr val="bg1"/>
              </a:solidFill>
              <a:latin typeface="NikoshBAN"/>
              <a:cs typeface="Times New Roman" pitchFamily="18" charset="0"/>
            </a:endParaRPr>
          </a:p>
        </p:txBody>
      </p:sp>
    </p:spTree>
    <p:extLst>
      <p:ext uri="{BB962C8B-B14F-4D97-AF65-F5344CB8AC3E}">
        <p14:creationId xmlns:p14="http://schemas.microsoft.com/office/powerpoint/2010/main" val="19109752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71800" y="304800"/>
            <a:ext cx="2380781" cy="646331"/>
          </a:xfrm>
          <a:prstGeom prst="rect">
            <a:avLst/>
          </a:prstGeom>
        </p:spPr>
        <p:txBody>
          <a:bodyPr wrap="none">
            <a:spAutoFit/>
          </a:bodyPr>
          <a:lstStyle/>
          <a:p>
            <a:pPr algn="ctr"/>
            <a:r>
              <a:rPr lang="bn-BD" sz="3600" dirty="0" smtClean="0">
                <a:latin typeface="NikoshBAN" pitchFamily="2" charset="0"/>
                <a:cs typeface="NikoshBAN" pitchFamily="2" charset="0"/>
              </a:rPr>
              <a:t>মনিটর পরিস্কার</a:t>
            </a:r>
            <a:endParaRPr lang="en-US" sz="3600" dirty="0">
              <a:latin typeface="NikoshBAN" pitchFamily="2" charset="0"/>
              <a:cs typeface="NikoshBAN" pitchFamily="2" charset="0"/>
            </a:endParaRPr>
          </a:p>
        </p:txBody>
      </p:sp>
      <p:pic>
        <p:nvPicPr>
          <p:cNvPr id="5" name="Picture 4" descr="image-151711-1551801529.jpg"/>
          <p:cNvPicPr>
            <a:picLocks noChangeAspect="1"/>
          </p:cNvPicPr>
          <p:nvPr/>
        </p:nvPicPr>
        <p:blipFill>
          <a:blip r:embed="rId2"/>
          <a:stretch>
            <a:fillRect/>
          </a:stretch>
        </p:blipFill>
        <p:spPr>
          <a:xfrm>
            <a:off x="228600" y="1524000"/>
            <a:ext cx="3105150" cy="3905250"/>
          </a:xfrm>
          <a:prstGeom prst="rect">
            <a:avLst/>
          </a:prstGeom>
        </p:spPr>
      </p:pic>
      <p:sp>
        <p:nvSpPr>
          <p:cNvPr id="6" name="Snip Same Side Corner Rectangle 5"/>
          <p:cNvSpPr/>
          <p:nvPr/>
        </p:nvSpPr>
        <p:spPr>
          <a:xfrm>
            <a:off x="3733800" y="1752600"/>
            <a:ext cx="5029200" cy="3962400"/>
          </a:xfrm>
          <a:prstGeom prst="snip2Same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1600" dirty="0" smtClean="0">
                <a:latin typeface="NikoshBAN" pitchFamily="2" charset="0"/>
                <a:cs typeface="NikoshBAN" pitchFamily="2" charset="0"/>
              </a:rPr>
              <a:t> </a:t>
            </a:r>
            <a:r>
              <a:rPr lang="bn-BD" sz="2400" dirty="0" smtClean="0">
                <a:latin typeface="NikoshBAN" pitchFamily="2" charset="0"/>
                <a:cs typeface="NikoshBAN" pitchFamily="2" charset="0"/>
              </a:rPr>
              <a:t>কম্পিউটারের পাশে পানি বা তরল না রাখা ভালো। সেটা যদি কম্পিউটারে পড়ে সেটা কম্পিউটারে ঢুকে বৈদ্যুতিক সার্কিটগলো শর্ট সার্কিট হতে পারে। এরকম কিছু হলে কম্পিঊটার বন্ধ রেখে ফ্যানের নিচে রেখে পানি শুকিয়ে ফেলতে হবে।</a:t>
            </a:r>
            <a:endParaRPr lang="en-US" sz="1600" dirty="0">
              <a:latin typeface="NikoshBAN" pitchFamily="2" charset="0"/>
              <a:cs typeface="NikoshBAN" pitchFamily="2" charset="0"/>
            </a:endParaRPr>
          </a:p>
        </p:txBody>
      </p:sp>
      <p:sp>
        <p:nvSpPr>
          <p:cNvPr id="7" name="Rectangle 6"/>
          <p:cNvSpPr/>
          <p:nvPr/>
        </p:nvSpPr>
        <p:spPr>
          <a:xfrm>
            <a:off x="457200" y="5562600"/>
            <a:ext cx="2133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smtClean="0">
                <a:latin typeface="NikoshBAN" pitchFamily="2" charset="0"/>
                <a:cs typeface="NikoshBAN" pitchFamily="2" charset="0"/>
              </a:rPr>
              <a:t>পানি বা তরল</a:t>
            </a:r>
            <a:endParaRPr lang="en-US" sz="1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bg/>
                                          </p:spTgt>
                                        </p:tgtEl>
                                        <p:attrNameLst>
                                          <p:attrName>style.visibility</p:attrName>
                                        </p:attrNameLst>
                                      </p:cBhvr>
                                      <p:to>
                                        <p:strVal val="visible"/>
                                      </p:to>
                                    </p:set>
                                    <p:animEffect transition="in" filter="wipe(down)">
                                      <p:cBhvr>
                                        <p:cTn id="17" dur="500"/>
                                        <p:tgtEl>
                                          <p:spTgt spid="7">
                                            <p:bg/>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down)">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bg/>
                                          </p:spTgt>
                                        </p:tgtEl>
                                        <p:attrNameLst>
                                          <p:attrName>style.visibility</p:attrName>
                                        </p:attrNameLst>
                                      </p:cBhvr>
                                      <p:to>
                                        <p:strVal val="visible"/>
                                      </p:to>
                                    </p:set>
                                    <p:animEffect transition="in" filter="wipe(down)">
                                      <p:cBhvr>
                                        <p:cTn id="27" dur="500"/>
                                        <p:tgtEl>
                                          <p:spTgt spid="6">
                                            <p:bg/>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wipe(down)">
                                      <p:cBhvr>
                                        <p:cTn id="3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animBg="1"/>
      <p:bldP spid="7"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chtunes_300e1a21e0c27630435c9239b239449f.jpg"/>
          <p:cNvPicPr>
            <a:picLocks noChangeAspect="1"/>
          </p:cNvPicPr>
          <p:nvPr/>
        </p:nvPicPr>
        <p:blipFill>
          <a:blip r:embed="rId2"/>
          <a:stretch>
            <a:fillRect/>
          </a:stretch>
        </p:blipFill>
        <p:spPr>
          <a:xfrm>
            <a:off x="381000" y="1219200"/>
            <a:ext cx="4038600" cy="3429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Rectangle 2"/>
          <p:cNvSpPr/>
          <p:nvPr/>
        </p:nvSpPr>
        <p:spPr>
          <a:xfrm>
            <a:off x="3130053" y="201657"/>
            <a:ext cx="3188693" cy="646331"/>
          </a:xfrm>
          <a:prstGeom prst="rect">
            <a:avLst/>
          </a:prstGeom>
        </p:spPr>
        <p:txBody>
          <a:bodyPr wrap="none">
            <a:spAutoFit/>
          </a:bodyPr>
          <a:lstStyle/>
          <a:p>
            <a:pPr algn="ctr"/>
            <a:r>
              <a:rPr lang="bn-BD" sz="3600" dirty="0" smtClean="0">
                <a:latin typeface="NikoshBAN" pitchFamily="2" charset="0"/>
                <a:cs typeface="NikoshBAN" pitchFamily="2" charset="0"/>
              </a:rPr>
              <a:t>মনিটর পরিস্কার</a:t>
            </a:r>
            <a:endParaRPr lang="en-US" sz="3600" dirty="0">
              <a:latin typeface="NikoshBAN" pitchFamily="2" charset="0"/>
              <a:cs typeface="NikoshBAN" pitchFamily="2" charset="0"/>
            </a:endParaRPr>
          </a:p>
        </p:txBody>
      </p:sp>
      <p:sp>
        <p:nvSpPr>
          <p:cNvPr id="4" name="Rounded Rectangle 3"/>
          <p:cNvSpPr/>
          <p:nvPr/>
        </p:nvSpPr>
        <p:spPr>
          <a:xfrm>
            <a:off x="838200" y="5181600"/>
            <a:ext cx="18288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latin typeface="NikoshBAN" pitchFamily="2" charset="0"/>
                <a:cs typeface="NikoshBAN" pitchFamily="2" charset="0"/>
              </a:rPr>
              <a:t>ধুলোবালি</a:t>
            </a:r>
            <a:endParaRPr lang="en-US" sz="1400" dirty="0">
              <a:latin typeface="NikoshBAN" pitchFamily="2" charset="0"/>
              <a:cs typeface="NikoshBAN" pitchFamily="2" charset="0"/>
            </a:endParaRPr>
          </a:p>
        </p:txBody>
      </p:sp>
      <p:sp>
        <p:nvSpPr>
          <p:cNvPr id="5" name="Snip and Round Single Corner Rectangle 4"/>
          <p:cNvSpPr/>
          <p:nvPr/>
        </p:nvSpPr>
        <p:spPr>
          <a:xfrm>
            <a:off x="4724400" y="1676400"/>
            <a:ext cx="4191000" cy="4038600"/>
          </a:xfrm>
          <a:prstGeom prst="snip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smtClean="0">
                <a:latin typeface="NikoshBAN" pitchFamily="2" charset="0"/>
                <a:cs typeface="NikoshBAN" pitchFamily="2" charset="0"/>
              </a:rPr>
              <a:t>  আমাদের দেশে ধুলোবালি বেশি। ধুলোবালি জমে বাতাস ঢুকা বা বের হওয়ার পথগুলো বন্ধ হয়ে যেতে পারে। তাই মাঝে মাঝে পরিস্কার করে দিতে হয় শূকনো নরম সুতি কাপড় বা ব্রাশ দিয়ে। </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bg/>
                                          </p:spTgt>
                                        </p:tgtEl>
                                        <p:attrNameLst>
                                          <p:attrName>style.visibility</p:attrName>
                                        </p:attrNameLst>
                                      </p:cBhvr>
                                      <p:to>
                                        <p:strVal val="visible"/>
                                      </p:to>
                                    </p:set>
                                    <p:animEffect transition="in" filter="wipe(down)">
                                      <p:cBhvr>
                                        <p:cTn id="18" dur="500"/>
                                        <p:tgtEl>
                                          <p:spTgt spid="4">
                                            <p:bg/>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wipe(down)">
                                      <p:cBhvr>
                                        <p:cTn id="23" dur="5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
                                            <p:bg/>
                                          </p:spTgt>
                                        </p:tgtEl>
                                        <p:attrNameLst>
                                          <p:attrName>style.visibility</p:attrName>
                                        </p:attrNameLst>
                                      </p:cBhvr>
                                      <p:to>
                                        <p:strVal val="visible"/>
                                      </p:to>
                                    </p:set>
                                    <p:animEffect transition="in" filter="wipe(down)">
                                      <p:cBhvr>
                                        <p:cTn id="28" dur="500"/>
                                        <p:tgtEl>
                                          <p:spTgt spid="5">
                                            <p:bg/>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animEffect transition="in" filter="wipe(down)">
                                      <p:cBhvr>
                                        <p:cTn id="33"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animBg="1"/>
      <p:bldP spid="5"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 (29).jpeg"/>
          <p:cNvPicPr>
            <a:picLocks noChangeAspect="1"/>
          </p:cNvPicPr>
          <p:nvPr/>
        </p:nvPicPr>
        <p:blipFill>
          <a:blip r:embed="rId2"/>
          <a:stretch>
            <a:fillRect/>
          </a:stretch>
        </p:blipFill>
        <p:spPr>
          <a:xfrm>
            <a:off x="4704047" y="2014603"/>
            <a:ext cx="3733799" cy="3168449"/>
          </a:xfrm>
          <a:prstGeom prst="rect">
            <a:avLst/>
          </a:prstGeom>
        </p:spPr>
      </p:pic>
      <p:pic>
        <p:nvPicPr>
          <p:cNvPr id="3" name="Picture 2" descr="nettoyage-clavier-dordinateur.jpg"/>
          <p:cNvPicPr>
            <a:picLocks noChangeAspect="1"/>
          </p:cNvPicPr>
          <p:nvPr/>
        </p:nvPicPr>
        <p:blipFill>
          <a:blip r:embed="rId3"/>
          <a:stretch>
            <a:fillRect/>
          </a:stretch>
        </p:blipFill>
        <p:spPr>
          <a:xfrm>
            <a:off x="236951" y="2044500"/>
            <a:ext cx="4038600" cy="3048000"/>
          </a:xfrm>
          <a:prstGeom prst="rect">
            <a:avLst/>
          </a:prstGeom>
        </p:spPr>
      </p:pic>
      <p:sp>
        <p:nvSpPr>
          <p:cNvPr id="4" name="Rectangle 3"/>
          <p:cNvSpPr/>
          <p:nvPr/>
        </p:nvSpPr>
        <p:spPr>
          <a:xfrm>
            <a:off x="2174476" y="533400"/>
            <a:ext cx="4608954" cy="584775"/>
          </a:xfrm>
          <a:prstGeom prst="rect">
            <a:avLst/>
          </a:prstGeom>
        </p:spPr>
        <p:txBody>
          <a:bodyPr wrap="none">
            <a:spAutoFit/>
          </a:bodyPr>
          <a:lstStyle/>
          <a:p>
            <a:r>
              <a:rPr lang="bn-IN" sz="3200" dirty="0" smtClean="0">
                <a:solidFill>
                  <a:srgbClr val="00B050"/>
                </a:solidFill>
                <a:latin typeface="NikoshBAN" pitchFamily="2" charset="0"/>
                <a:cs typeface="NikoshBAN" pitchFamily="2" charset="0"/>
              </a:rPr>
              <a:t>নিচের </a:t>
            </a:r>
            <a:r>
              <a:rPr lang="bn-BD" sz="3200" dirty="0" smtClean="0">
                <a:solidFill>
                  <a:srgbClr val="00B050"/>
                </a:solidFill>
                <a:latin typeface="NikoshBAN" pitchFamily="2" charset="0"/>
                <a:cs typeface="NikoshBAN" pitchFamily="2" charset="0"/>
              </a:rPr>
              <a:t>ছবিগুলো</a:t>
            </a:r>
            <a:r>
              <a:rPr lang="bn-IN" sz="3200" dirty="0" smtClean="0">
                <a:solidFill>
                  <a:srgbClr val="00B050"/>
                </a:solidFill>
                <a:latin typeface="NikoshBAN" pitchFamily="2" charset="0"/>
                <a:cs typeface="NikoshBAN" pitchFamily="2" charset="0"/>
              </a:rPr>
              <a:t> লক্ষ্য কর</a:t>
            </a:r>
            <a:endParaRPr lang="en-US" sz="3200" dirty="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961995" y="712008"/>
            <a:ext cx="3143809" cy="584775"/>
          </a:xfrm>
          <a:prstGeom prst="rect">
            <a:avLst/>
          </a:prstGeom>
        </p:spPr>
        <p:txBody>
          <a:bodyPr wrap="none">
            <a:spAutoFit/>
          </a:bodyPr>
          <a:lstStyle/>
          <a:p>
            <a:pPr algn="ctr"/>
            <a:r>
              <a:rPr lang="bn-BD" sz="3200" dirty="0" smtClean="0">
                <a:latin typeface="NikoshBAN" pitchFamily="2" charset="0"/>
                <a:cs typeface="NikoshBAN" pitchFamily="2" charset="0"/>
              </a:rPr>
              <a:t>কী-বোর্ড পরিস্কার</a:t>
            </a:r>
            <a:endParaRPr lang="en-US" sz="3200" dirty="0">
              <a:latin typeface="NikoshBAN" pitchFamily="2" charset="0"/>
              <a:cs typeface="NikoshBAN" pitchFamily="2" charset="0"/>
            </a:endParaRPr>
          </a:p>
        </p:txBody>
      </p:sp>
      <p:sp>
        <p:nvSpPr>
          <p:cNvPr id="2" name="TextBox 1"/>
          <p:cNvSpPr txBox="1"/>
          <p:nvPr/>
        </p:nvSpPr>
        <p:spPr>
          <a:xfrm>
            <a:off x="609600" y="2209800"/>
            <a:ext cx="7848600" cy="1938992"/>
          </a:xfrm>
          <a:prstGeom prst="rect">
            <a:avLst/>
          </a:prstGeom>
          <a:noFill/>
        </p:spPr>
        <p:txBody>
          <a:bodyPr wrap="square" rtlCol="0">
            <a:spAutoFit/>
          </a:bodyPr>
          <a:lstStyle/>
          <a:p>
            <a:r>
              <a:rPr lang="bn-BD" sz="2400" dirty="0">
                <a:solidFill>
                  <a:srgbClr val="00B050"/>
                </a:solidFill>
                <a:latin typeface="NikoshBAN" pitchFamily="2" charset="0"/>
                <a:cs typeface="NikoshBAN" pitchFamily="2" charset="0"/>
              </a:rPr>
              <a:t>কী-বোর্ড মাঝে মাঝে পরিস্কার করা ভালো। শুকনো নরম সুতি কাপড় দিয়ে কীগুলো মুছে কটন বাড বা ব্রাশ দিয়ে প্রত্যেকটা কী এর চারপাশ পরিস্কার করা যায়। তারপর উল্টো কয়েকবার হালকা ঝাকি দিলে কী-বোর্ড মোটামুটি পরিস্কার হয়ে যাবে।</a:t>
            </a:r>
            <a:endParaRPr lang="en-US" sz="2400" dirty="0">
              <a:solidFill>
                <a:srgbClr val="00B050"/>
              </a:solidFill>
              <a:latin typeface="NikoshBAN" pitchFamily="2" charset="0"/>
              <a:cs typeface="NikoshBAN" pitchFamily="2" charset="0"/>
            </a:endParaRPr>
          </a:p>
          <a:p>
            <a:endParaRPr lang="en-US" sz="2400" dirty="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2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 (30).jpeg"/>
          <p:cNvPicPr>
            <a:picLocks noChangeAspect="1"/>
          </p:cNvPicPr>
          <p:nvPr/>
        </p:nvPicPr>
        <p:blipFill>
          <a:blip r:embed="rId2"/>
          <a:stretch>
            <a:fillRect/>
          </a:stretch>
        </p:blipFill>
        <p:spPr>
          <a:xfrm>
            <a:off x="2057400" y="1295400"/>
            <a:ext cx="4648200" cy="238865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Rectangle 2"/>
          <p:cNvSpPr/>
          <p:nvPr/>
        </p:nvSpPr>
        <p:spPr>
          <a:xfrm>
            <a:off x="1905000" y="152400"/>
            <a:ext cx="4493538" cy="646331"/>
          </a:xfrm>
          <a:prstGeom prst="rect">
            <a:avLst/>
          </a:prstGeom>
        </p:spPr>
        <p:txBody>
          <a:bodyPr wrap="none">
            <a:spAutoFit/>
          </a:bodyPr>
          <a:lstStyle/>
          <a:p>
            <a:r>
              <a:rPr lang="bn-IN" sz="3600" dirty="0" smtClean="0">
                <a:solidFill>
                  <a:srgbClr val="00B050"/>
                </a:solidFill>
                <a:latin typeface="NikoshBAN" pitchFamily="2" charset="0"/>
                <a:cs typeface="NikoshBAN" pitchFamily="2" charset="0"/>
              </a:rPr>
              <a:t>নিচের </a:t>
            </a:r>
            <a:r>
              <a:rPr lang="bn-BD" sz="3600" dirty="0" smtClean="0">
                <a:solidFill>
                  <a:srgbClr val="00B050"/>
                </a:solidFill>
                <a:latin typeface="NikoshBAN" pitchFamily="2" charset="0"/>
                <a:cs typeface="NikoshBAN" pitchFamily="2" charset="0"/>
              </a:rPr>
              <a:t>ছবিটি</a:t>
            </a:r>
            <a:r>
              <a:rPr lang="bn-IN" sz="3600" dirty="0" smtClean="0">
                <a:solidFill>
                  <a:srgbClr val="00B050"/>
                </a:solidFill>
                <a:latin typeface="NikoshBAN" pitchFamily="2" charset="0"/>
                <a:cs typeface="NikoshBAN" pitchFamily="2" charset="0"/>
              </a:rPr>
              <a:t> লক্ষ্য কর</a:t>
            </a:r>
            <a:endParaRPr lang="en-US" sz="3600" dirty="0">
              <a:solidFill>
                <a:srgbClr val="00B050"/>
              </a:solidFill>
            </a:endParaRPr>
          </a:p>
        </p:txBody>
      </p:sp>
      <p:sp>
        <p:nvSpPr>
          <p:cNvPr id="5" name="TextBox 4"/>
          <p:cNvSpPr txBox="1"/>
          <p:nvPr/>
        </p:nvSpPr>
        <p:spPr>
          <a:xfrm>
            <a:off x="609600" y="4419600"/>
            <a:ext cx="8153400" cy="1323439"/>
          </a:xfrm>
          <a:prstGeom prst="rect">
            <a:avLst/>
          </a:prstGeom>
          <a:noFill/>
        </p:spPr>
        <p:txBody>
          <a:bodyPr wrap="square" rtlCol="0">
            <a:spAutoFit/>
          </a:bodyPr>
          <a:lstStyle/>
          <a:p>
            <a:r>
              <a:rPr lang="bn-BD" sz="2000" dirty="0">
                <a:latin typeface="NikoshBAN" pitchFamily="2" charset="0"/>
                <a:cs typeface="NikoshBAN" pitchFamily="2" charset="0"/>
              </a:rPr>
              <a:t>বর্তমানে অপটিক্যাল মাউস বেশি ব্যবহ্ণত হয়। মাউসে ধুলোবালি ময়লা জমা হয়ে থাকলে কম্পিউটার থেকে খুলে নিয়ে কটন বাড দিয়ে পরিস্কার করে নরম সুতি কাপড় দিয়ে মুছে নিতে হবে।</a:t>
            </a:r>
            <a:endParaRPr lang="en-US" sz="2000" dirty="0">
              <a:latin typeface="NikoshBAN" pitchFamily="2" charset="0"/>
              <a:cs typeface="NikoshBAN" pitchFamily="2" charset="0"/>
            </a:endParaRPr>
          </a:p>
          <a:p>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0" y="457200"/>
            <a:ext cx="3182282" cy="923330"/>
          </a:xfrm>
          <a:prstGeom prst="rect">
            <a:avLst/>
          </a:prstGeom>
        </p:spPr>
        <p:txBody>
          <a:bodyPr wrap="none">
            <a:spAutoFit/>
          </a:bodyPr>
          <a:lstStyle/>
          <a:p>
            <a:pPr algn="ctr"/>
            <a:r>
              <a:rPr lang="bn-BD" sz="5400" dirty="0" smtClean="0">
                <a:solidFill>
                  <a:srgbClr val="C00000"/>
                </a:solidFill>
                <a:latin typeface="NikoshBAN" pitchFamily="2" charset="0"/>
                <a:cs typeface="NikoshBAN" pitchFamily="2" charset="0"/>
              </a:rPr>
              <a:t>একক মূল্যায়ন</a:t>
            </a:r>
            <a:endParaRPr lang="en-US" sz="5400" dirty="0">
              <a:solidFill>
                <a:srgbClr val="C00000"/>
              </a:solidFill>
              <a:latin typeface="NikoshBAN" pitchFamily="2" charset="0"/>
              <a:cs typeface="NikoshBAN" pitchFamily="2" charset="0"/>
            </a:endParaRPr>
          </a:p>
        </p:txBody>
      </p:sp>
      <p:pic>
        <p:nvPicPr>
          <p:cNvPr id="3" name="Picture 2" descr="1427114207.jpg"/>
          <p:cNvPicPr>
            <a:picLocks noChangeAspect="1"/>
          </p:cNvPicPr>
          <p:nvPr/>
        </p:nvPicPr>
        <p:blipFill>
          <a:blip r:embed="rId2"/>
          <a:stretch>
            <a:fillRect/>
          </a:stretch>
        </p:blipFill>
        <p:spPr>
          <a:xfrm>
            <a:off x="4876800" y="1676400"/>
            <a:ext cx="4067175" cy="3352800"/>
          </a:xfrm>
          <a:prstGeom prst="rect">
            <a:avLst/>
          </a:prstGeom>
        </p:spPr>
      </p:pic>
      <p:sp>
        <p:nvSpPr>
          <p:cNvPr id="4" name="Rectangle 3"/>
          <p:cNvSpPr/>
          <p:nvPr/>
        </p:nvSpPr>
        <p:spPr>
          <a:xfrm>
            <a:off x="304800" y="1676400"/>
            <a:ext cx="4343400" cy="411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t> </a:t>
            </a:r>
            <a:r>
              <a:rPr lang="bn-BD" dirty="0" smtClean="0">
                <a:latin typeface="NikoshBAN" pitchFamily="2" charset="0"/>
                <a:cs typeface="NikoshBAN" pitchFamily="2" charset="0"/>
              </a:rPr>
              <a:t>১</a:t>
            </a:r>
            <a:r>
              <a:rPr lang="bn-BD" sz="2400" dirty="0" smtClean="0">
                <a:latin typeface="NikoshBAN" pitchFamily="2" charset="0"/>
                <a:cs typeface="NikoshBAN" pitchFamily="2" charset="0"/>
              </a:rPr>
              <a:t>. আমরা সাধারণত কয় ধরণের মনিটর দেখতে পায়? </a:t>
            </a:r>
          </a:p>
          <a:p>
            <a:pPr algn="ctr"/>
            <a:r>
              <a:rPr lang="bn-BD" sz="2400" dirty="0" smtClean="0">
                <a:latin typeface="NikoshBAN" pitchFamily="2" charset="0"/>
                <a:cs typeface="NikoshBAN" pitchFamily="2" charset="0"/>
              </a:rPr>
              <a:t>২.এলসিডি বা এলইডি মনিটরের পরিস্কারের সময় ঘষাঘষি করলে কি ক্ষতিগ্রস্ত হতে পারে?</a:t>
            </a:r>
          </a:p>
          <a:p>
            <a:pPr algn="ctr"/>
            <a:r>
              <a:rPr lang="bn-BD" sz="2400" dirty="0" smtClean="0">
                <a:latin typeface="NikoshBAN" pitchFamily="2" charset="0"/>
                <a:cs typeface="NikoshBAN" pitchFamily="2" charset="0"/>
              </a:rPr>
              <a:t>৩. কম্পিউটারের যেকোন অংশ পরিস্কার করার আগে কি কাজ করতে হয়?</a:t>
            </a:r>
          </a:p>
          <a:p>
            <a:pPr algn="ctr"/>
            <a:r>
              <a:rPr lang="bn-BD" sz="2400" dirty="0" smtClean="0">
                <a:latin typeface="NikoshBAN" pitchFamily="2" charset="0"/>
                <a:cs typeface="NikoshBAN" pitchFamily="2" charset="0"/>
              </a:rPr>
              <a:t>৪. কম্পিউটারে পানি বা তরল ঢুকে গেলে কি করা উচিত?</a:t>
            </a:r>
          </a:p>
          <a:p>
            <a:pPr algn="ctr"/>
            <a:r>
              <a:rPr lang="bn-BD" sz="2400" dirty="0" smtClean="0">
                <a:latin typeface="NikoshBAN" pitchFamily="2" charset="0"/>
                <a:cs typeface="NikoshBAN" pitchFamily="2" charset="0"/>
              </a:rPr>
              <a:t>৫. বর্তমানে কোন ধরণের মাউস প্রচলিত?</a:t>
            </a:r>
          </a:p>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down)">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ipe(down)">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wipe(down)">
                                      <p:cBhvr>
                                        <p:cTn id="3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28600"/>
            <a:ext cx="3026791" cy="830997"/>
          </a:xfrm>
          <a:prstGeom prst="rect">
            <a:avLst/>
          </a:prstGeom>
        </p:spPr>
        <p:txBody>
          <a:bodyPr wrap="none">
            <a:spAutoFit/>
          </a:bodyPr>
          <a:lstStyle/>
          <a:p>
            <a:pPr algn="ctr"/>
            <a:r>
              <a:rPr lang="bn-BD" sz="4800" dirty="0" smtClean="0">
                <a:solidFill>
                  <a:srgbClr val="00B050"/>
                </a:solidFill>
                <a:latin typeface="NikoshBAN" pitchFamily="2" charset="0"/>
                <a:cs typeface="NikoshBAN" pitchFamily="2" charset="0"/>
              </a:rPr>
              <a:t>দলীয় কাজ</a:t>
            </a:r>
            <a:endParaRPr lang="en-US" sz="4800" dirty="0">
              <a:solidFill>
                <a:srgbClr val="00B050"/>
              </a:solidFill>
              <a:latin typeface="NikoshBAN" pitchFamily="2" charset="0"/>
              <a:cs typeface="NikoshBAN" pitchFamily="2" charset="0"/>
            </a:endParaRPr>
          </a:p>
        </p:txBody>
      </p:sp>
      <p:pic>
        <p:nvPicPr>
          <p:cNvPr id="3" name="Picture 2" descr="Khaula_2.jpg"/>
          <p:cNvPicPr>
            <a:picLocks noChangeAspect="1"/>
          </p:cNvPicPr>
          <p:nvPr/>
        </p:nvPicPr>
        <p:blipFill>
          <a:blip r:embed="rId2"/>
          <a:stretch>
            <a:fillRect/>
          </a:stretch>
        </p:blipFill>
        <p:spPr>
          <a:xfrm>
            <a:off x="1454419" y="1371600"/>
            <a:ext cx="6019800" cy="2214179"/>
          </a:xfrm>
          <a:prstGeom prst="rect">
            <a:avLst/>
          </a:prstGeom>
        </p:spPr>
      </p:pic>
      <p:sp>
        <p:nvSpPr>
          <p:cNvPr id="5" name="TextBox 4"/>
          <p:cNvSpPr txBox="1"/>
          <p:nvPr/>
        </p:nvSpPr>
        <p:spPr>
          <a:xfrm>
            <a:off x="439810" y="4185781"/>
            <a:ext cx="8686800" cy="1815882"/>
          </a:xfrm>
          <a:prstGeom prst="rect">
            <a:avLst/>
          </a:prstGeom>
          <a:noFill/>
        </p:spPr>
        <p:txBody>
          <a:bodyPr wrap="square" rtlCol="0">
            <a:spAutoFit/>
          </a:bodyPr>
          <a:lstStyle/>
          <a:p>
            <a:pPr>
              <a:buFont typeface="Wingdings" pitchFamily="2" charset="2"/>
              <a:buChar char="v"/>
            </a:pPr>
            <a:r>
              <a:rPr lang="bn-BD" sz="1400" dirty="0"/>
              <a:t> </a:t>
            </a:r>
            <a:r>
              <a:rPr lang="bn-BD" sz="1400" dirty="0">
                <a:latin typeface="NikoshBAN" pitchFamily="2" charset="0"/>
                <a:cs typeface="NikoshBAN" pitchFamily="2" charset="0"/>
              </a:rPr>
              <a:t>কম্পিউটার ল্যাবের কম্পিউটারগুলো পরীক্ষা করে দেখবে মনিটর পরিস্কার করার প্রয়োজন </a:t>
            </a:r>
            <a:r>
              <a:rPr lang="bn-BD" sz="1400" dirty="0" smtClean="0">
                <a:latin typeface="NikoshBAN" pitchFamily="2" charset="0"/>
                <a:cs typeface="NikoshBAN" pitchFamily="2" charset="0"/>
              </a:rPr>
              <a:t>আছে </a:t>
            </a:r>
            <a:r>
              <a:rPr lang="bn-BD" sz="1400" dirty="0">
                <a:latin typeface="NikoshBAN" pitchFamily="2" charset="0"/>
                <a:cs typeface="NikoshBAN" pitchFamily="2" charset="0"/>
              </a:rPr>
              <a:t>কিনা</a:t>
            </a:r>
            <a:r>
              <a:rPr lang="bn-BD" sz="1400" dirty="0" smtClean="0">
                <a:latin typeface="NikoshBAN" pitchFamily="2" charset="0"/>
                <a:cs typeface="NikoshBAN" pitchFamily="2" charset="0"/>
              </a:rPr>
              <a:t>।</a:t>
            </a:r>
            <a:endParaRPr lang="en-US" sz="1400" dirty="0" smtClean="0">
              <a:latin typeface="NikoshBAN" pitchFamily="2" charset="0"/>
              <a:cs typeface="NikoshBAN" pitchFamily="2" charset="0"/>
            </a:endParaRPr>
          </a:p>
          <a:p>
            <a:pPr>
              <a:buFont typeface="Wingdings" pitchFamily="2" charset="2"/>
              <a:buChar char="v"/>
            </a:pPr>
            <a:endParaRPr lang="bn-BD" sz="1400" dirty="0">
              <a:latin typeface="NikoshBAN" pitchFamily="2" charset="0"/>
              <a:cs typeface="NikoshBAN" pitchFamily="2" charset="0"/>
            </a:endParaRPr>
          </a:p>
          <a:p>
            <a:pPr>
              <a:buFont typeface="Wingdings" pitchFamily="2" charset="2"/>
              <a:buChar char="v"/>
            </a:pPr>
            <a:r>
              <a:rPr lang="bn-BD" sz="1400" dirty="0"/>
              <a:t> </a:t>
            </a:r>
            <a:r>
              <a:rPr lang="bn-BD" sz="1400" dirty="0">
                <a:latin typeface="NikoshBAN" pitchFamily="2" charset="0"/>
                <a:cs typeface="NikoshBAN" pitchFamily="2" charset="0"/>
              </a:rPr>
              <a:t>কম্পিউটার ল্যাবের কম্পিউটারগুলো পরীক্ষা করে দেখবে কী-বোর্ড পরিস্কার করার প্রয়োজন আছে কিনা</a:t>
            </a:r>
            <a:r>
              <a:rPr lang="bn-BD" sz="1400" dirty="0" smtClean="0">
                <a:latin typeface="NikoshBAN" pitchFamily="2" charset="0"/>
                <a:cs typeface="NikoshBAN" pitchFamily="2" charset="0"/>
              </a:rPr>
              <a:t>।</a:t>
            </a:r>
            <a:endParaRPr lang="en-US" sz="1400" dirty="0" smtClean="0">
              <a:latin typeface="NikoshBAN" pitchFamily="2" charset="0"/>
              <a:cs typeface="NikoshBAN" pitchFamily="2" charset="0"/>
            </a:endParaRPr>
          </a:p>
          <a:p>
            <a:pPr>
              <a:buFont typeface="Wingdings" pitchFamily="2" charset="2"/>
              <a:buChar char="v"/>
            </a:pPr>
            <a:endParaRPr lang="bn-BD" sz="1400" dirty="0">
              <a:latin typeface="NikoshBAN" pitchFamily="2" charset="0"/>
              <a:cs typeface="NikoshBAN" pitchFamily="2" charset="0"/>
            </a:endParaRPr>
          </a:p>
          <a:p>
            <a:pPr>
              <a:buFont typeface="Wingdings" pitchFamily="2" charset="2"/>
              <a:buChar char="v"/>
            </a:pPr>
            <a:r>
              <a:rPr lang="bn-BD" sz="1400" dirty="0"/>
              <a:t> </a:t>
            </a:r>
            <a:r>
              <a:rPr lang="bn-BD" sz="1400" dirty="0">
                <a:latin typeface="NikoshBAN" pitchFamily="2" charset="0"/>
                <a:cs typeface="NikoshBAN" pitchFamily="2" charset="0"/>
              </a:rPr>
              <a:t>কম্পিউটার ল্যাবের কম্পিউটারগুলো পরীক্ষা করে দেখবে মাউস পরিস্কার করার প্রয়োজন আছে কিনা।</a:t>
            </a:r>
            <a:endParaRPr lang="en-US" sz="1400" dirty="0"/>
          </a:p>
          <a:p>
            <a:endParaRPr lang="en-US" sz="1400" dirty="0"/>
          </a:p>
          <a:p>
            <a:endParaRPr lang="en-US" sz="1400" dirty="0"/>
          </a:p>
          <a:p>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wipe(down)">
                                      <p:cBhvr>
                                        <p:cTn id="13"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685800"/>
            <a:ext cx="3429000" cy="830997"/>
          </a:xfrm>
          <a:prstGeom prst="rect">
            <a:avLst/>
          </a:prstGeom>
        </p:spPr>
        <p:txBody>
          <a:bodyPr wrap="square">
            <a:spAutoFit/>
          </a:bodyPr>
          <a:lstStyle/>
          <a:p>
            <a:r>
              <a:rPr lang="bn-BD" sz="4800" dirty="0" smtClean="0">
                <a:solidFill>
                  <a:srgbClr val="7030A0"/>
                </a:solidFill>
                <a:latin typeface="NikoshBAN" pitchFamily="2" charset="0"/>
                <a:cs typeface="NikoshBAN" pitchFamily="2" charset="0"/>
              </a:rPr>
              <a:t>বাড়ির কাজ</a:t>
            </a:r>
            <a:endParaRPr lang="en-US" sz="4800" dirty="0">
              <a:solidFill>
                <a:srgbClr val="7030A0"/>
              </a:solidFill>
              <a:latin typeface="NikoshBAN" pitchFamily="2" charset="0"/>
              <a:cs typeface="NikoshBAN" pitchFamily="2" charset="0"/>
            </a:endParaRPr>
          </a:p>
        </p:txBody>
      </p:sp>
      <p:pic>
        <p:nvPicPr>
          <p:cNvPr id="3" name="Picture 2" descr="1.jpg"/>
          <p:cNvPicPr>
            <a:picLocks noChangeAspect="1"/>
          </p:cNvPicPr>
          <p:nvPr/>
        </p:nvPicPr>
        <p:blipFill>
          <a:blip r:embed="rId2"/>
          <a:stretch>
            <a:fillRect/>
          </a:stretch>
        </p:blipFill>
        <p:spPr>
          <a:xfrm>
            <a:off x="5638800" y="838200"/>
            <a:ext cx="3276600" cy="3429000"/>
          </a:xfrm>
          <a:prstGeom prst="rect">
            <a:avLst/>
          </a:prstGeom>
        </p:spPr>
      </p:pic>
      <p:sp>
        <p:nvSpPr>
          <p:cNvPr id="4" name="Rectangle 3"/>
          <p:cNvSpPr/>
          <p:nvPr/>
        </p:nvSpPr>
        <p:spPr>
          <a:xfrm>
            <a:off x="381000" y="2590800"/>
            <a:ext cx="4419600" cy="22098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1050" dirty="0" smtClean="0">
                <a:latin typeface="NikoshBAN" pitchFamily="2" charset="0"/>
                <a:cs typeface="NikoshBAN" pitchFamily="2" charset="0"/>
              </a:rPr>
              <a:t>   </a:t>
            </a:r>
            <a:r>
              <a:rPr lang="bn-BD" sz="2400" dirty="0" smtClean="0">
                <a:latin typeface="NikoshBAN" pitchFamily="2" charset="0"/>
                <a:cs typeface="NikoshBAN" pitchFamily="2" charset="0"/>
              </a:rPr>
              <a:t>কম্পিউটারের যন্ত্রপাতি পরিস্কারের ধাপগুলো তোমার খাতায় লিপিবদ্ধ কর।</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wipe(down)">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bg/>
                                          </p:spTgt>
                                        </p:tgtEl>
                                        <p:attrNameLst>
                                          <p:attrName>style.visibility</p:attrName>
                                        </p:attrNameLst>
                                      </p:cBhvr>
                                      <p:to>
                                        <p:strVal val="visible"/>
                                      </p:to>
                                    </p:set>
                                    <p:animEffect transition="in" filter="wipe(down)">
                                      <p:cBhvr>
                                        <p:cTn id="18" dur="500"/>
                                        <p:tgtEl>
                                          <p:spTgt spid="4">
                                            <p:bg/>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wipe(down)">
                                      <p:cBhvr>
                                        <p:cTn id="23"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24250" y="228602"/>
            <a:ext cx="2587568" cy="769441"/>
          </a:xfrm>
          <a:prstGeom prst="rect">
            <a:avLst/>
          </a:prstGeom>
          <a:noFill/>
        </p:spPr>
        <p:txBody>
          <a:bodyPr wrap="none" rtlCol="0">
            <a:spAutoFit/>
            <a:scene3d>
              <a:camera prst="perspectiveLeft"/>
              <a:lightRig rig="threePt" dir="t"/>
            </a:scene3d>
            <a:sp3d extrusionH="57150">
              <a:bevelT w="69850" h="38100" prst="cross"/>
            </a:sp3d>
          </a:bodyPr>
          <a:lstStyle/>
          <a:p>
            <a:r>
              <a:rPr lang="bn-IN" sz="4400" b="1" dirty="0" smtClean="0">
                <a:ln w="6600">
                  <a:solidFill>
                    <a:schemeClr val="accent2"/>
                  </a:solidFill>
                  <a:prstDash val="solid"/>
                </a:ln>
                <a:solidFill>
                  <a:srgbClr val="0000FF"/>
                </a:solidFill>
                <a:effectLst>
                  <a:glow rad="63500">
                    <a:schemeClr val="accent2">
                      <a:satMod val="175000"/>
                      <a:alpha val="40000"/>
                    </a:schemeClr>
                  </a:glow>
                  <a:outerShdw dist="38100" dir="2700000" algn="tl" rotWithShape="0">
                    <a:schemeClr val="accent2"/>
                  </a:outerShdw>
                </a:effectLst>
                <a:latin typeface="NikoshBAN" panose="02000000000000000000" pitchFamily="2" charset="0"/>
                <a:cs typeface="NikoshBAN" panose="02000000000000000000" pitchFamily="2" charset="0"/>
              </a:rPr>
              <a:t>পরিচিতি </a:t>
            </a:r>
            <a:endParaRPr lang="en-US" sz="4400" b="1" dirty="0">
              <a:ln w="6600">
                <a:solidFill>
                  <a:schemeClr val="accent2"/>
                </a:solidFill>
                <a:prstDash val="solid"/>
              </a:ln>
              <a:solidFill>
                <a:srgbClr val="0000FF"/>
              </a:solidFill>
              <a:effectLst>
                <a:glow rad="63500">
                  <a:schemeClr val="accent2">
                    <a:satMod val="175000"/>
                    <a:alpha val="40000"/>
                  </a:schemeClr>
                </a:glow>
                <a:outerShdw dist="38100" dir="2700000" algn="tl" rotWithShape="0">
                  <a:schemeClr val="accent2"/>
                </a:outerShdw>
              </a:effectLst>
              <a:latin typeface="NikoshBAN" panose="02000000000000000000" pitchFamily="2" charset="0"/>
              <a:cs typeface="NikoshBAN" panose="02000000000000000000" pitchFamily="2" charset="0"/>
            </a:endParaRPr>
          </a:p>
        </p:txBody>
      </p:sp>
      <p:grpSp>
        <p:nvGrpSpPr>
          <p:cNvPr id="40" name="Group 39"/>
          <p:cNvGrpSpPr/>
          <p:nvPr/>
        </p:nvGrpSpPr>
        <p:grpSpPr>
          <a:xfrm>
            <a:off x="1031061" y="1163254"/>
            <a:ext cx="7123042" cy="5087542"/>
            <a:chOff x="1429088" y="1530319"/>
            <a:chExt cx="9094067" cy="4798735"/>
          </a:xfrm>
        </p:grpSpPr>
        <p:sp>
          <p:nvSpPr>
            <p:cNvPr id="31" name="Rectangle 30"/>
            <p:cNvSpPr/>
            <p:nvPr/>
          </p:nvSpPr>
          <p:spPr>
            <a:xfrm>
              <a:off x="1924335" y="1561573"/>
              <a:ext cx="4053182" cy="4689102"/>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469974" y="1561572"/>
              <a:ext cx="4053181" cy="4689103"/>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2540000" y="1569489"/>
              <a:ext cx="2972032" cy="43545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bn-IN" sz="2400" dirty="0" smtClean="0">
                  <a:latin typeface="NikoshBAN" panose="02000000000000000000" pitchFamily="2" charset="0"/>
                  <a:cs typeface="NikoshBAN" panose="02000000000000000000" pitchFamily="2" charset="0"/>
                </a:rPr>
                <a:t>শিক্ষক পরিচিতি </a:t>
              </a:r>
              <a:endParaRPr lang="en-US" sz="2400" dirty="0">
                <a:latin typeface="NikoshBAN" panose="02000000000000000000" pitchFamily="2" charset="0"/>
                <a:cs typeface="NikoshBAN" panose="02000000000000000000" pitchFamily="2" charset="0"/>
              </a:endParaRPr>
            </a:p>
          </p:txBody>
        </p:sp>
        <p:sp>
          <p:nvSpPr>
            <p:cNvPr id="34" name="TextBox 33"/>
            <p:cNvSpPr txBox="1"/>
            <p:nvPr/>
          </p:nvSpPr>
          <p:spPr>
            <a:xfrm>
              <a:off x="7489970" y="1768292"/>
              <a:ext cx="2509507" cy="43545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bn-IN" sz="2400" dirty="0" smtClean="0">
                  <a:latin typeface="NikoshBAN" panose="02000000000000000000" pitchFamily="2" charset="0"/>
                  <a:cs typeface="NikoshBAN" panose="02000000000000000000" pitchFamily="2" charset="0"/>
                </a:rPr>
                <a:t>পাঠ পরিচিতি </a:t>
              </a:r>
              <a:endParaRPr lang="en-US" sz="2400" dirty="0">
                <a:latin typeface="NikoshBAN" panose="02000000000000000000" pitchFamily="2" charset="0"/>
                <a:cs typeface="NikoshBAN" panose="02000000000000000000" pitchFamily="2" charset="0"/>
              </a:endParaRPr>
            </a:p>
          </p:txBody>
        </p:sp>
        <p:sp>
          <p:nvSpPr>
            <p:cNvPr id="37" name="TextBox 36"/>
            <p:cNvSpPr txBox="1"/>
            <p:nvPr/>
          </p:nvSpPr>
          <p:spPr>
            <a:xfrm>
              <a:off x="1429088" y="4188626"/>
              <a:ext cx="4794654" cy="1712799"/>
            </a:xfrm>
            <a:prstGeom prst="rect">
              <a:avLst/>
            </a:prstGeom>
            <a:noFill/>
          </p:spPr>
          <p:txBody>
            <a:bodyPr wrap="square" rtlCol="0">
              <a:spAutoFit/>
            </a:bodyPr>
            <a:lstStyle/>
            <a:p>
              <a:pPr algn="ctr"/>
              <a:r>
                <a:rPr lang="bn-IN" sz="2000" dirty="0" smtClean="0">
                  <a:latin typeface="NikoshBAN" panose="02000000000000000000" pitchFamily="2" charset="0"/>
                  <a:cs typeface="NikoshBAN" panose="02000000000000000000" pitchFamily="2" charset="0"/>
                </a:rPr>
                <a:t>মোঃ </a:t>
              </a:r>
              <a:r>
                <a:rPr lang="en-US" sz="2000" dirty="0" err="1" smtClean="0">
                  <a:latin typeface="NikoshBAN" panose="02000000000000000000" pitchFamily="2" charset="0"/>
                  <a:cs typeface="NikoshBAN" panose="02000000000000000000" pitchFamily="2" charset="0"/>
                </a:rPr>
                <a:t>নজরুল</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ইসলাম</a:t>
              </a:r>
              <a:endParaRPr lang="bn-IN" sz="2000" dirty="0" smtClean="0">
                <a:latin typeface="NikoshBAN" panose="02000000000000000000" pitchFamily="2" charset="0"/>
                <a:cs typeface="NikoshBAN" panose="02000000000000000000" pitchFamily="2" charset="0"/>
              </a:endParaRPr>
            </a:p>
            <a:p>
              <a:pPr algn="ctr"/>
              <a:r>
                <a:rPr lang="en-US" dirty="0" err="1" smtClean="0">
                  <a:latin typeface="NikoshBAN" panose="02000000000000000000" pitchFamily="2" charset="0"/>
                  <a:cs typeface="NikoshBAN" panose="02000000000000000000" pitchFamily="2" charset="0"/>
                </a:rPr>
                <a:t>ট্রেড</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ইন্সট্রাক্টর</a:t>
              </a:r>
              <a:endParaRPr lang="bn-IN" dirty="0" smtClean="0">
                <a:latin typeface="NikoshBAN" panose="02000000000000000000" pitchFamily="2" charset="0"/>
                <a:cs typeface="NikoshBAN" panose="02000000000000000000" pitchFamily="2" charset="0"/>
              </a:endParaRPr>
            </a:p>
            <a:p>
              <a:pPr algn="ctr"/>
              <a:r>
                <a:rPr lang="en-US" dirty="0" err="1" smtClean="0">
                  <a:latin typeface="NikoshBAN" panose="02000000000000000000" pitchFamily="2" charset="0"/>
                  <a:cs typeface="NikoshBAN" panose="02000000000000000000" pitchFamily="2" charset="0"/>
                </a:rPr>
                <a:t>হোমনা</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আদর্শ</a:t>
              </a:r>
              <a:r>
                <a:rPr lang="en-US" dirty="0" smtClean="0">
                  <a:latin typeface="NikoshBAN" panose="02000000000000000000" pitchFamily="2" charset="0"/>
                  <a:cs typeface="NikoshBAN" panose="02000000000000000000" pitchFamily="2" charset="0"/>
                </a:rPr>
                <a:t> উ</a:t>
              </a:r>
              <a:r>
                <a:rPr lang="bn-IN" dirty="0" smtClean="0">
                  <a:latin typeface="NikoshBAN" panose="02000000000000000000" pitchFamily="2" charset="0"/>
                  <a:cs typeface="NikoshBAN" panose="02000000000000000000" pitchFamily="2" charset="0"/>
                </a:rPr>
                <a:t>চ্চ বিদ্যালয় </a:t>
              </a:r>
            </a:p>
            <a:p>
              <a:pPr algn="ctr"/>
              <a:r>
                <a:rPr lang="en-US" dirty="0" err="1" smtClean="0">
                  <a:latin typeface="NikoshBAN" panose="02000000000000000000" pitchFamily="2" charset="0"/>
                  <a:cs typeface="NikoshBAN" panose="02000000000000000000" pitchFamily="2" charset="0"/>
                </a:rPr>
                <a:t>হোমনা</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কুমিল্লা</a:t>
              </a:r>
              <a:endParaRPr lang="en-US" dirty="0" smtClean="0">
                <a:latin typeface="NikoshBAN" panose="02000000000000000000" pitchFamily="2" charset="0"/>
                <a:cs typeface="NikoshBAN" panose="02000000000000000000" pitchFamily="2" charset="0"/>
              </a:endParaRPr>
            </a:p>
            <a:p>
              <a:pPr algn="ctr"/>
              <a:r>
                <a:rPr lang="en-US" dirty="0" smtClean="0">
                  <a:latin typeface="Times New Roman" panose="02020603050405020304" pitchFamily="18" charset="0"/>
                  <a:cs typeface="NikoshBAN" panose="02000000000000000000" pitchFamily="2" charset="0"/>
                </a:rPr>
                <a:t>E-mail: nazrulislam98.ni98@gmail.com</a:t>
              </a:r>
              <a:r>
                <a:rPr lang="bn-IN" sz="2000" dirty="0" smtClean="0">
                  <a:latin typeface="NikoshBAN" panose="02000000000000000000" pitchFamily="2" charset="0"/>
                  <a:cs typeface="NikoshBAN" panose="02000000000000000000" pitchFamily="2" charset="0"/>
                </a:rPr>
                <a:t> </a:t>
              </a:r>
              <a:endParaRPr lang="en-US" sz="2000" dirty="0">
                <a:latin typeface="NikoshBAN" panose="02000000000000000000" pitchFamily="2" charset="0"/>
                <a:cs typeface="NikoshBAN" panose="02000000000000000000" pitchFamily="2" charset="0"/>
              </a:endParaRPr>
            </a:p>
          </p:txBody>
        </p:sp>
        <p:sp>
          <p:nvSpPr>
            <p:cNvPr id="38" name="TextBox 37"/>
            <p:cNvSpPr txBox="1"/>
            <p:nvPr/>
          </p:nvSpPr>
          <p:spPr>
            <a:xfrm>
              <a:off x="6763525" y="4933904"/>
              <a:ext cx="3473756" cy="783823"/>
            </a:xfrm>
            <a:prstGeom prst="rect">
              <a:avLst/>
            </a:prstGeom>
            <a:noFill/>
          </p:spPr>
          <p:txBody>
            <a:bodyPr wrap="square" rtlCol="0">
              <a:spAutoFit/>
            </a:bodyPr>
            <a:lstStyle/>
            <a:p>
              <a:pPr algn="ctr"/>
              <a:r>
                <a:rPr lang="bn-IN" sz="2600" dirty="0" smtClean="0">
                  <a:latin typeface="NikoshBAN" panose="02000000000000000000" pitchFamily="2" charset="0"/>
                  <a:cs typeface="NikoshBAN" panose="02000000000000000000" pitchFamily="2" charset="0"/>
                </a:rPr>
                <a:t>শ্রেণীঃ </a:t>
              </a:r>
              <a:r>
                <a:rPr lang="en-US" sz="2600" dirty="0" err="1" smtClean="0">
                  <a:latin typeface="NikoshBAN" panose="02000000000000000000" pitchFamily="2" charset="0"/>
                  <a:cs typeface="NikoshBAN" panose="02000000000000000000" pitchFamily="2" charset="0"/>
                </a:rPr>
                <a:t>নবম</a:t>
              </a:r>
              <a:r>
                <a:rPr lang="bn-IN" sz="2600" dirty="0" smtClean="0">
                  <a:latin typeface="NikoshBAN" panose="02000000000000000000" pitchFamily="2" charset="0"/>
                  <a:cs typeface="NikoshBAN" panose="02000000000000000000" pitchFamily="2" charset="0"/>
                </a:rPr>
                <a:t> </a:t>
              </a:r>
            </a:p>
            <a:p>
              <a:pPr algn="ctr"/>
              <a:r>
                <a:rPr lang="bn-IN" sz="2200" dirty="0" smtClean="0">
                  <a:latin typeface="NikoshBAN" panose="02000000000000000000" pitchFamily="2" charset="0"/>
                  <a:cs typeface="NikoshBAN" panose="02000000000000000000" pitchFamily="2" charset="0"/>
                </a:rPr>
                <a:t>বিষয়ঃ</a:t>
              </a:r>
              <a:r>
                <a:rPr lang="en-US" sz="2200" dirty="0">
                  <a:latin typeface="NikoshBAN" panose="02000000000000000000" pitchFamily="2" charset="0"/>
                  <a:cs typeface="NikoshBAN" panose="02000000000000000000" pitchFamily="2" charset="0"/>
                </a:rPr>
                <a:t> </a:t>
              </a:r>
              <a:r>
                <a:rPr lang="en-US" sz="2200" smtClean="0">
                  <a:latin typeface="NikoshBAN" panose="02000000000000000000" pitchFamily="2" charset="0"/>
                  <a:cs typeface="NikoshBAN" panose="02000000000000000000" pitchFamily="2" charset="0"/>
                </a:rPr>
                <a:t>আইসিটি</a:t>
              </a:r>
              <a:endParaRPr lang="bn-IN" sz="2200" dirty="0" smtClean="0">
                <a:latin typeface="NikoshBAN" panose="02000000000000000000" pitchFamily="2" charset="0"/>
                <a:cs typeface="NikoshBAN" panose="02000000000000000000" pitchFamily="2" charset="0"/>
              </a:endParaRPr>
            </a:p>
          </p:txBody>
        </p:sp>
        <p:cxnSp>
          <p:nvCxnSpPr>
            <p:cNvPr id="39" name="Straight Arrow Connector 38"/>
            <p:cNvCxnSpPr/>
            <p:nvPr/>
          </p:nvCxnSpPr>
          <p:spPr>
            <a:xfrm>
              <a:off x="6223743" y="1530319"/>
              <a:ext cx="0" cy="4798735"/>
            </a:xfrm>
            <a:prstGeom prst="straightConnector1">
              <a:avLst/>
            </a:prstGeom>
            <a:ln w="6350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gr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18634" y="1975207"/>
            <a:ext cx="1375374" cy="1706839"/>
          </a:xfrm>
          <a:prstGeom prst="rect">
            <a:avLst/>
          </a:prstGeom>
          <a:ln w="88900" cap="sq" cmpd="thickThin">
            <a:solidFill>
              <a:srgbClr val="000000"/>
            </a:solidFill>
            <a:prstDash val="solid"/>
            <a:miter lim="800000"/>
          </a:ln>
          <a:effectLst>
            <a:innerShdw blurRad="76200">
              <a:srgbClr val="000000"/>
            </a:innerShdw>
          </a:effec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4835" y="1975207"/>
            <a:ext cx="2036127" cy="2549829"/>
          </a:xfrm>
          <a:prstGeom prst="rect">
            <a:avLst/>
          </a:prstGeom>
        </p:spPr>
      </p:pic>
    </p:spTree>
    <p:extLst>
      <p:ext uri="{BB962C8B-B14F-4D97-AF65-F5344CB8AC3E}">
        <p14:creationId xmlns:p14="http://schemas.microsoft.com/office/powerpoint/2010/main" val="29770774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57200"/>
            <a:ext cx="5788764" cy="707886"/>
          </a:xfrm>
          <a:prstGeom prst="rect">
            <a:avLst/>
          </a:prstGeom>
        </p:spPr>
        <p:txBody>
          <a:bodyPr wrap="none">
            <a:spAutoFit/>
          </a:bodyPr>
          <a:lstStyle/>
          <a:p>
            <a:pPr algn="ctr"/>
            <a:r>
              <a:rPr lang="bn-BD" sz="4000" dirty="0" smtClean="0">
                <a:latin typeface="NikoshBAN" pitchFamily="2" charset="0"/>
                <a:cs typeface="NikoshBAN" pitchFamily="2" charset="0"/>
              </a:rPr>
              <a:t>নিচের চিত্রগুলো লক্ষ্য কর</a:t>
            </a:r>
            <a:endParaRPr lang="en-US" sz="4000" dirty="0">
              <a:latin typeface="NikoshBAN" pitchFamily="2" charset="0"/>
              <a:cs typeface="NikoshBAN" pitchFamily="2" charset="0"/>
            </a:endParaRPr>
          </a:p>
        </p:txBody>
      </p:sp>
      <p:pic>
        <p:nvPicPr>
          <p:cNvPr id="3" name="Picture 2" descr="tools.png"/>
          <p:cNvPicPr>
            <a:picLocks noChangeAspect="1"/>
          </p:cNvPicPr>
          <p:nvPr/>
        </p:nvPicPr>
        <p:blipFill>
          <a:blip r:embed="rId2"/>
          <a:stretch>
            <a:fillRect/>
          </a:stretch>
        </p:blipFill>
        <p:spPr>
          <a:xfrm>
            <a:off x="4191001" y="1524000"/>
            <a:ext cx="3791714" cy="3276600"/>
          </a:xfrm>
          <a:prstGeom prst="rect">
            <a:avLst/>
          </a:prstGeom>
        </p:spPr>
      </p:pic>
      <p:pic>
        <p:nvPicPr>
          <p:cNvPr id="4" name="Picture 3" descr="1st.png"/>
          <p:cNvPicPr>
            <a:picLocks noChangeAspect="1"/>
          </p:cNvPicPr>
          <p:nvPr/>
        </p:nvPicPr>
        <p:blipFill>
          <a:blip r:embed="rId3"/>
          <a:stretch>
            <a:fillRect/>
          </a:stretch>
        </p:blipFill>
        <p:spPr>
          <a:xfrm>
            <a:off x="609600" y="1371600"/>
            <a:ext cx="3062796" cy="3539231"/>
          </a:xfrm>
          <a:prstGeom prst="rect">
            <a:avLst/>
          </a:prstGeom>
        </p:spPr>
      </p:pic>
      <p:sp>
        <p:nvSpPr>
          <p:cNvPr id="5" name="TextBox 4"/>
          <p:cNvSpPr txBox="1"/>
          <p:nvPr/>
        </p:nvSpPr>
        <p:spPr>
          <a:xfrm>
            <a:off x="1022959" y="5064751"/>
            <a:ext cx="1752600" cy="707886"/>
          </a:xfrm>
          <a:prstGeom prst="rect">
            <a:avLst/>
          </a:prstGeom>
          <a:noFill/>
        </p:spPr>
        <p:txBody>
          <a:bodyPr wrap="square" rtlCol="0">
            <a:spAutoFit/>
          </a:bodyPr>
          <a:lstStyle/>
          <a:p>
            <a:r>
              <a:rPr lang="bn-BD" sz="4000" dirty="0" smtClean="0">
                <a:solidFill>
                  <a:srgbClr val="FF0000"/>
                </a:solidFill>
              </a:rPr>
              <a:t> </a:t>
            </a:r>
            <a:r>
              <a:rPr lang="bn-BD" sz="3600" dirty="0" smtClean="0">
                <a:solidFill>
                  <a:srgbClr val="FF0000"/>
                </a:solidFill>
                <a:latin typeface="NikoshBAN" pitchFamily="2" charset="0"/>
                <a:cs typeface="NikoshBAN" pitchFamily="2" charset="0"/>
              </a:rPr>
              <a:t>চিত্র-১</a:t>
            </a:r>
            <a:endParaRPr lang="en-US" sz="4000" dirty="0">
              <a:solidFill>
                <a:srgbClr val="FF0000"/>
              </a:solidFill>
            </a:endParaRPr>
          </a:p>
        </p:txBody>
      </p:sp>
      <p:sp>
        <p:nvSpPr>
          <p:cNvPr id="6" name="Rectangle 5"/>
          <p:cNvSpPr/>
          <p:nvPr/>
        </p:nvSpPr>
        <p:spPr>
          <a:xfrm>
            <a:off x="5588978" y="5064751"/>
            <a:ext cx="957313" cy="584775"/>
          </a:xfrm>
          <a:prstGeom prst="rect">
            <a:avLst/>
          </a:prstGeom>
        </p:spPr>
        <p:txBody>
          <a:bodyPr wrap="none">
            <a:spAutoFit/>
          </a:bodyPr>
          <a:lstStyle/>
          <a:p>
            <a:r>
              <a:rPr lang="bn-BD" sz="3200" dirty="0" smtClean="0">
                <a:solidFill>
                  <a:srgbClr val="FF0000"/>
                </a:solidFill>
                <a:latin typeface="NikoshBAN" pitchFamily="2" charset="0"/>
                <a:cs typeface="NikoshBAN" pitchFamily="2" charset="0"/>
              </a:rPr>
              <a:t>চিত্র-২</a:t>
            </a:r>
            <a:endParaRPr lang="en-US" sz="32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wipe(down)">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fade">
                                      <p:cBhvr>
                                        <p:cTn id="24"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5460" y="315404"/>
            <a:ext cx="5727850" cy="707886"/>
          </a:xfrm>
          <a:prstGeom prst="rect">
            <a:avLst/>
          </a:prstGeom>
        </p:spPr>
        <p:txBody>
          <a:bodyPr wrap="none">
            <a:spAutoFit/>
          </a:bodyPr>
          <a:lstStyle/>
          <a:p>
            <a:r>
              <a:rPr lang="bn-IN" sz="4000" dirty="0" smtClean="0">
                <a:solidFill>
                  <a:srgbClr val="00B050"/>
                </a:solidFill>
                <a:latin typeface="NikoshBAN" pitchFamily="2" charset="0"/>
                <a:cs typeface="NikoshBAN" pitchFamily="2" charset="0"/>
              </a:rPr>
              <a:t>নিচের প্রশ্নগুলো লক্ষ্য কর</a:t>
            </a:r>
            <a:endParaRPr lang="en-US" sz="4000" dirty="0">
              <a:solidFill>
                <a:srgbClr val="00B050"/>
              </a:solidFill>
            </a:endParaRPr>
          </a:p>
        </p:txBody>
      </p:sp>
      <p:sp>
        <p:nvSpPr>
          <p:cNvPr id="4" name="TextBox 3"/>
          <p:cNvSpPr txBox="1"/>
          <p:nvPr/>
        </p:nvSpPr>
        <p:spPr>
          <a:xfrm>
            <a:off x="616025" y="2133600"/>
            <a:ext cx="8001000" cy="2308324"/>
          </a:xfrm>
          <a:prstGeom prst="rect">
            <a:avLst/>
          </a:prstGeom>
          <a:noFill/>
        </p:spPr>
        <p:txBody>
          <a:bodyPr wrap="square" rtlCol="0">
            <a:spAutoFit/>
          </a:bodyPr>
          <a:lstStyle/>
          <a:p>
            <a:r>
              <a:rPr lang="en-US" sz="2400" dirty="0" smtClean="0">
                <a:latin typeface="NikoshBAN" pitchFamily="2" charset="0"/>
                <a:cs typeface="NikoshBAN" pitchFamily="2" charset="0"/>
              </a:rPr>
              <a:t>১। </a:t>
            </a:r>
            <a:r>
              <a:rPr lang="bn-BD" sz="2400" dirty="0" smtClean="0">
                <a:latin typeface="NikoshBAN" pitchFamily="2" charset="0"/>
                <a:cs typeface="NikoshBAN" pitchFamily="2" charset="0"/>
              </a:rPr>
              <a:t>চিত্র-১ </a:t>
            </a:r>
            <a:r>
              <a:rPr lang="bn-BD" sz="2400" dirty="0">
                <a:latin typeface="NikoshBAN" pitchFamily="2" charset="0"/>
                <a:cs typeface="NikoshBAN" pitchFamily="2" charset="0"/>
              </a:rPr>
              <a:t>এ আমরা কি দেখতে পাচ্ছি</a:t>
            </a:r>
            <a:r>
              <a:rPr lang="bn-BD" sz="2400" dirty="0" smtClean="0">
                <a:latin typeface="NikoshBAN" pitchFamily="2" charset="0"/>
                <a:cs typeface="NikoshBAN" pitchFamily="2" charset="0"/>
              </a:rPr>
              <a:t>?</a:t>
            </a:r>
            <a:endParaRPr lang="en-US" sz="2400" dirty="0" smtClean="0">
              <a:latin typeface="NikoshBAN" pitchFamily="2" charset="0"/>
              <a:cs typeface="NikoshBAN" pitchFamily="2" charset="0"/>
            </a:endParaRPr>
          </a:p>
          <a:p>
            <a:endParaRPr lang="bn-BD" sz="2400" dirty="0">
              <a:latin typeface="NikoshBAN" pitchFamily="2" charset="0"/>
              <a:cs typeface="NikoshBAN" pitchFamily="2" charset="0"/>
            </a:endParaRPr>
          </a:p>
          <a:p>
            <a:r>
              <a:rPr lang="en-US" sz="2400" dirty="0" smtClean="0">
                <a:latin typeface="NikoshBAN" pitchFamily="2" charset="0"/>
                <a:cs typeface="NikoshBAN" pitchFamily="2" charset="0"/>
              </a:rPr>
              <a:t>২। </a:t>
            </a:r>
            <a:r>
              <a:rPr lang="bn-BD" sz="2400" dirty="0" smtClean="0">
                <a:latin typeface="NikoshBAN" pitchFamily="2" charset="0"/>
                <a:cs typeface="NikoshBAN" pitchFamily="2" charset="0"/>
              </a:rPr>
              <a:t> </a:t>
            </a:r>
            <a:r>
              <a:rPr lang="bn-BD" sz="2400" dirty="0">
                <a:latin typeface="NikoshBAN" pitchFamily="2" charset="0"/>
                <a:cs typeface="NikoshBAN" pitchFamily="2" charset="0"/>
              </a:rPr>
              <a:t>চিত্র-২ এ আমরা কি দেখতে পায়</a:t>
            </a:r>
            <a:r>
              <a:rPr lang="bn-BD" sz="2400" dirty="0" smtClean="0">
                <a:latin typeface="NikoshBAN" pitchFamily="2" charset="0"/>
                <a:cs typeface="NikoshBAN" pitchFamily="2" charset="0"/>
              </a:rPr>
              <a:t>?</a:t>
            </a:r>
            <a:endParaRPr lang="en-US" sz="2400" dirty="0" smtClean="0">
              <a:latin typeface="NikoshBAN" pitchFamily="2" charset="0"/>
              <a:cs typeface="NikoshBAN" pitchFamily="2" charset="0"/>
            </a:endParaRPr>
          </a:p>
          <a:p>
            <a:endParaRPr lang="bn-BD" sz="2400" dirty="0">
              <a:latin typeface="NikoshBAN" pitchFamily="2" charset="0"/>
              <a:cs typeface="NikoshBAN" pitchFamily="2" charset="0"/>
            </a:endParaRPr>
          </a:p>
          <a:p>
            <a:r>
              <a:rPr lang="en-US" sz="2400" dirty="0" smtClean="0">
                <a:latin typeface="NikoshBAN" pitchFamily="2" charset="0"/>
                <a:cs typeface="NikoshBAN" pitchFamily="2" charset="0"/>
              </a:rPr>
              <a:t>৩। </a:t>
            </a:r>
            <a:r>
              <a:rPr lang="bn-BD" sz="2400" dirty="0" smtClean="0">
                <a:latin typeface="NikoshBAN" pitchFamily="2" charset="0"/>
                <a:cs typeface="NikoshBAN" pitchFamily="2" charset="0"/>
              </a:rPr>
              <a:t>চিত্র-২ </a:t>
            </a:r>
            <a:r>
              <a:rPr lang="bn-BD" sz="2400" dirty="0">
                <a:latin typeface="NikoshBAN" pitchFamily="2" charset="0"/>
                <a:cs typeface="NikoshBAN" pitchFamily="2" charset="0"/>
              </a:rPr>
              <a:t>এর যন্ত্রপাতিগুলো কি কাজে আমরা ব্যবহার করি?</a:t>
            </a:r>
            <a:endParaRPr lang="en-US" sz="2400" dirty="0">
              <a:latin typeface="NikoshBAN" pitchFamily="2" charset="0"/>
              <a:cs typeface="NikoshBAN" pitchFamily="2" charset="0"/>
            </a:endParaRPr>
          </a:p>
          <a:p>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457200"/>
            <a:ext cx="3584636" cy="769441"/>
          </a:xfrm>
          <a:prstGeom prst="rect">
            <a:avLst/>
          </a:prstGeom>
        </p:spPr>
        <p:txBody>
          <a:bodyPr wrap="none">
            <a:spAutoFit/>
          </a:bodyPr>
          <a:lstStyle/>
          <a:p>
            <a:r>
              <a:rPr lang="bn-BD" sz="4400" dirty="0" smtClean="0">
                <a:solidFill>
                  <a:srgbClr val="C00000"/>
                </a:solidFill>
                <a:latin typeface="NikoshBAN" pitchFamily="2" charset="0"/>
                <a:cs typeface="NikoshBAN" pitchFamily="2" charset="0"/>
              </a:rPr>
              <a:t>আজকের পাঠ</a:t>
            </a:r>
            <a:endParaRPr lang="en-US" sz="4400" dirty="0">
              <a:solidFill>
                <a:srgbClr val="C00000"/>
              </a:solidFill>
              <a:latin typeface="NikoshBAN" pitchFamily="2" charset="0"/>
              <a:cs typeface="NikoshBAN" pitchFamily="2" charset="0"/>
            </a:endParaRPr>
          </a:p>
        </p:txBody>
      </p:sp>
      <p:sp>
        <p:nvSpPr>
          <p:cNvPr id="4" name="Flowchart: Process 3"/>
          <p:cNvSpPr/>
          <p:nvPr/>
        </p:nvSpPr>
        <p:spPr>
          <a:xfrm>
            <a:off x="304800" y="2362200"/>
            <a:ext cx="4648200" cy="21336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t>  </a:t>
            </a:r>
            <a:r>
              <a:rPr lang="bn-BD" sz="4400" dirty="0" smtClean="0">
                <a:latin typeface="NikoshBAN" pitchFamily="2" charset="0"/>
                <a:cs typeface="NikoshBAN" pitchFamily="2" charset="0"/>
              </a:rPr>
              <a:t>আইসিটি যন্ত্রপাতি রক্ষণাবেক্ষণ</a:t>
            </a:r>
            <a:endParaRPr lang="en-US" sz="4400" dirty="0"/>
          </a:p>
        </p:txBody>
      </p:sp>
      <p:pic>
        <p:nvPicPr>
          <p:cNvPr id="6" name="Picture 5" descr="laptop-cleaning-with-water.jpg"/>
          <p:cNvPicPr>
            <a:picLocks noChangeAspect="1"/>
          </p:cNvPicPr>
          <p:nvPr/>
        </p:nvPicPr>
        <p:blipFill>
          <a:blip r:embed="rId2"/>
          <a:stretch>
            <a:fillRect/>
          </a:stretch>
        </p:blipFill>
        <p:spPr>
          <a:xfrm>
            <a:off x="5410200" y="1905000"/>
            <a:ext cx="3209925" cy="35645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bg/>
                                          </p:spTgt>
                                        </p:tgtEl>
                                        <p:attrNameLst>
                                          <p:attrName>style.visibility</p:attrName>
                                        </p:attrNameLst>
                                      </p:cBhvr>
                                      <p:to>
                                        <p:strVal val="visible"/>
                                      </p:to>
                                    </p:set>
                                    <p:animEffect transition="in" filter="wipe(down)">
                                      <p:cBhvr>
                                        <p:cTn id="18" dur="500"/>
                                        <p:tgtEl>
                                          <p:spTgt spid="4">
                                            <p:bg/>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wipe(down)">
                                      <p:cBhvr>
                                        <p:cTn id="21"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build="allAtOnce"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37666" y="304800"/>
            <a:ext cx="3257623" cy="1015663"/>
          </a:xfrm>
          <a:prstGeom prst="rect">
            <a:avLst/>
          </a:prstGeom>
        </p:spPr>
        <p:txBody>
          <a:bodyPr wrap="none">
            <a:spAutoFit/>
          </a:bodyPr>
          <a:lstStyle/>
          <a:p>
            <a:r>
              <a:rPr lang="bn-BD" sz="6000" dirty="0" smtClean="0">
                <a:solidFill>
                  <a:srgbClr val="00B050"/>
                </a:solidFill>
                <a:latin typeface="NikoshBAN" pitchFamily="2" charset="0"/>
                <a:cs typeface="NikoshBAN" pitchFamily="2" charset="0"/>
              </a:rPr>
              <a:t>শিখনফল</a:t>
            </a:r>
            <a:endParaRPr lang="en-US" sz="6000" dirty="0">
              <a:solidFill>
                <a:srgbClr val="00B050"/>
              </a:solidFill>
              <a:latin typeface="NikoshBAN" pitchFamily="2" charset="0"/>
              <a:cs typeface="NikoshBAN" pitchFamily="2" charset="0"/>
            </a:endParaRPr>
          </a:p>
        </p:txBody>
      </p:sp>
      <p:sp>
        <p:nvSpPr>
          <p:cNvPr id="3" name="TextBox 2"/>
          <p:cNvSpPr txBox="1"/>
          <p:nvPr/>
        </p:nvSpPr>
        <p:spPr>
          <a:xfrm>
            <a:off x="580277" y="2057399"/>
            <a:ext cx="7772400" cy="3139321"/>
          </a:xfrm>
          <a:prstGeom prst="rect">
            <a:avLst/>
          </a:prstGeom>
          <a:noFill/>
        </p:spPr>
        <p:txBody>
          <a:bodyPr wrap="square" rtlCol="0">
            <a:spAutoFit/>
          </a:bodyPr>
          <a:lstStyle/>
          <a:p>
            <a:pPr algn="ctr"/>
            <a:endParaRPr lang="bn-BD" dirty="0">
              <a:latin typeface="NikoshBAN" pitchFamily="2" charset="0"/>
              <a:cs typeface="NikoshBAN" pitchFamily="2" charset="0"/>
            </a:endParaRPr>
          </a:p>
          <a:p>
            <a:pPr algn="ctr"/>
            <a:r>
              <a:rPr lang="en-US" dirty="0" smtClean="0">
                <a:latin typeface="NikoshBAN" pitchFamily="2" charset="0"/>
                <a:cs typeface="NikoshBAN" pitchFamily="2" charset="0"/>
              </a:rPr>
              <a:t>১। </a:t>
            </a:r>
            <a:r>
              <a:rPr lang="bn-BD" dirty="0" smtClean="0">
                <a:latin typeface="NikoshBAN" pitchFamily="2" charset="0"/>
                <a:cs typeface="NikoshBAN" pitchFamily="2" charset="0"/>
              </a:rPr>
              <a:t>আইসিটি </a:t>
            </a:r>
            <a:r>
              <a:rPr lang="bn-BD" dirty="0">
                <a:latin typeface="NikoshBAN" pitchFamily="2" charset="0"/>
                <a:cs typeface="NikoshBAN" pitchFamily="2" charset="0"/>
              </a:rPr>
              <a:t>যন্ত্রপাতি রক্ষণাবেক্ষণ সম্পর্কে বর্ণনা করতে </a:t>
            </a:r>
            <a:r>
              <a:rPr lang="bn-BD" dirty="0" smtClean="0">
                <a:latin typeface="NikoshBAN" pitchFamily="2" charset="0"/>
                <a:cs typeface="NikoshBAN" pitchFamily="2" charset="0"/>
              </a:rPr>
              <a:t>পারবে</a:t>
            </a:r>
            <a:r>
              <a:rPr lang="en-US" dirty="0" smtClean="0">
                <a:latin typeface="NikoshBAN" pitchFamily="2" charset="0"/>
                <a:cs typeface="NikoshBAN" pitchFamily="2" charset="0"/>
              </a:rPr>
              <a:t>;</a:t>
            </a:r>
          </a:p>
          <a:p>
            <a:pPr algn="ctr"/>
            <a:endParaRPr lang="bn-BD" dirty="0">
              <a:latin typeface="NikoshBAN" pitchFamily="2" charset="0"/>
              <a:cs typeface="NikoshBAN" pitchFamily="2" charset="0"/>
            </a:endParaRPr>
          </a:p>
          <a:p>
            <a:pPr algn="ctr"/>
            <a:r>
              <a:rPr lang="en-US" dirty="0" smtClean="0">
                <a:latin typeface="NikoshBAN" pitchFamily="2" charset="0"/>
                <a:cs typeface="NikoshBAN" pitchFamily="2" charset="0"/>
              </a:rPr>
              <a:t>২। </a:t>
            </a:r>
            <a:r>
              <a:rPr lang="bn-BD" dirty="0" smtClean="0">
                <a:latin typeface="NikoshBAN" pitchFamily="2" charset="0"/>
                <a:cs typeface="NikoshBAN" pitchFamily="2" charset="0"/>
              </a:rPr>
              <a:t> </a:t>
            </a:r>
            <a:r>
              <a:rPr lang="bn-BD" dirty="0">
                <a:latin typeface="NikoshBAN" pitchFamily="2" charset="0"/>
                <a:cs typeface="NikoshBAN" pitchFamily="2" charset="0"/>
              </a:rPr>
              <a:t>মনিটর পরিস্কার করার পদ্ধতি সম্পর্কে ব্যাখ্যা করতে </a:t>
            </a:r>
            <a:r>
              <a:rPr lang="bn-BD" dirty="0" smtClean="0">
                <a:latin typeface="NikoshBAN" pitchFamily="2" charset="0"/>
                <a:cs typeface="NikoshBAN" pitchFamily="2" charset="0"/>
              </a:rPr>
              <a:t>পারবে</a:t>
            </a:r>
            <a:r>
              <a:rPr lang="en-US" dirty="0" smtClean="0">
                <a:latin typeface="NikoshBAN" pitchFamily="2" charset="0"/>
                <a:cs typeface="NikoshBAN" pitchFamily="2" charset="0"/>
              </a:rPr>
              <a:t>;</a:t>
            </a:r>
          </a:p>
          <a:p>
            <a:pPr algn="ctr"/>
            <a:endParaRPr lang="bn-BD" dirty="0">
              <a:latin typeface="NikoshBAN" pitchFamily="2" charset="0"/>
              <a:cs typeface="NikoshBAN" pitchFamily="2" charset="0"/>
            </a:endParaRPr>
          </a:p>
          <a:p>
            <a:pPr algn="ctr"/>
            <a:r>
              <a:rPr lang="en-US" dirty="0" smtClean="0">
                <a:latin typeface="NikoshBAN" pitchFamily="2" charset="0"/>
                <a:cs typeface="NikoshBAN" pitchFamily="2" charset="0"/>
              </a:rPr>
              <a:t>৩। </a:t>
            </a:r>
            <a:r>
              <a:rPr lang="bn-BD" dirty="0" smtClean="0">
                <a:latin typeface="NikoshBAN" pitchFamily="2" charset="0"/>
                <a:cs typeface="NikoshBAN" pitchFamily="2" charset="0"/>
              </a:rPr>
              <a:t>কী-বোর্ড </a:t>
            </a:r>
            <a:r>
              <a:rPr lang="bn-BD" dirty="0">
                <a:latin typeface="NikoshBAN" pitchFamily="2" charset="0"/>
                <a:cs typeface="NikoshBAN" pitchFamily="2" charset="0"/>
              </a:rPr>
              <a:t>পরিস্কার করার পদ্ধতি সম্পর্কে ব্যাখ্যা করতে </a:t>
            </a:r>
            <a:r>
              <a:rPr lang="bn-BD" dirty="0" smtClean="0">
                <a:latin typeface="NikoshBAN" pitchFamily="2" charset="0"/>
                <a:cs typeface="NikoshBAN" pitchFamily="2" charset="0"/>
              </a:rPr>
              <a:t>পারবে</a:t>
            </a:r>
            <a:r>
              <a:rPr lang="en-US" dirty="0" smtClean="0">
                <a:latin typeface="NikoshBAN" pitchFamily="2" charset="0"/>
                <a:cs typeface="NikoshBAN" pitchFamily="2" charset="0"/>
              </a:rPr>
              <a:t>;</a:t>
            </a:r>
          </a:p>
          <a:p>
            <a:pPr algn="ctr"/>
            <a:endParaRPr lang="bn-BD" dirty="0">
              <a:latin typeface="NikoshBAN" pitchFamily="2" charset="0"/>
              <a:cs typeface="NikoshBAN" pitchFamily="2" charset="0"/>
            </a:endParaRPr>
          </a:p>
          <a:p>
            <a:pPr algn="ctr"/>
            <a:r>
              <a:rPr lang="en-US" dirty="0" smtClean="0">
                <a:latin typeface="NikoshBAN" pitchFamily="2" charset="0"/>
                <a:cs typeface="NikoshBAN" pitchFamily="2" charset="0"/>
              </a:rPr>
              <a:t>৪। </a:t>
            </a:r>
            <a:r>
              <a:rPr lang="bn-BD" dirty="0" smtClean="0">
                <a:latin typeface="NikoshBAN" pitchFamily="2" charset="0"/>
                <a:cs typeface="NikoshBAN" pitchFamily="2" charset="0"/>
              </a:rPr>
              <a:t>মাউস </a:t>
            </a:r>
            <a:r>
              <a:rPr lang="bn-BD" dirty="0">
                <a:latin typeface="NikoshBAN" pitchFamily="2" charset="0"/>
                <a:cs typeface="NikoshBAN" pitchFamily="2" charset="0"/>
              </a:rPr>
              <a:t>পরিস্কার করার পদ্ধতি সম্পর্কে সচেতন থাকতে পারবে।</a:t>
            </a:r>
            <a:endParaRPr lang="en-US" dirty="0">
              <a:latin typeface="NikoshBAN" pitchFamily="2" charset="0"/>
              <a:cs typeface="NikoshBAN" pitchFamily="2" charset="0"/>
            </a:endParaRPr>
          </a:p>
          <a:p>
            <a:pPr algn="ctr"/>
            <a:endParaRPr lang="en-US" dirty="0">
              <a:latin typeface="NikoshBAN" pitchFamily="2" charset="0"/>
              <a:cs typeface="NikoshBAN" pitchFamily="2" charset="0"/>
            </a:endParaRPr>
          </a:p>
          <a:p>
            <a:pPr algn="ctr"/>
            <a:endParaRPr lang="en-US" dirty="0">
              <a:latin typeface="NikoshBAN" pitchFamily="2" charset="0"/>
              <a:cs typeface="NikoshBAN" pitchFamily="2" charset="0"/>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cd-monitor.jpg"/>
          <p:cNvPicPr>
            <a:picLocks noChangeAspect="1"/>
          </p:cNvPicPr>
          <p:nvPr/>
        </p:nvPicPr>
        <p:blipFill>
          <a:blip r:embed="rId2"/>
          <a:stretch>
            <a:fillRect/>
          </a:stretch>
        </p:blipFill>
        <p:spPr>
          <a:xfrm>
            <a:off x="2895600" y="2819400"/>
            <a:ext cx="2857500" cy="1962150"/>
          </a:xfrm>
          <a:prstGeom prst="rect">
            <a:avLst/>
          </a:prstGeom>
        </p:spPr>
      </p:pic>
      <p:pic>
        <p:nvPicPr>
          <p:cNvPr id="3" name="Picture 2" descr="led-monitor.jpg"/>
          <p:cNvPicPr>
            <a:picLocks noChangeAspect="1"/>
          </p:cNvPicPr>
          <p:nvPr/>
        </p:nvPicPr>
        <p:blipFill>
          <a:blip r:embed="rId3"/>
          <a:stretch>
            <a:fillRect/>
          </a:stretch>
        </p:blipFill>
        <p:spPr>
          <a:xfrm>
            <a:off x="6019800" y="2743200"/>
            <a:ext cx="2857500" cy="2133600"/>
          </a:xfrm>
          <a:prstGeom prst="rect">
            <a:avLst/>
          </a:prstGeom>
        </p:spPr>
      </p:pic>
      <p:pic>
        <p:nvPicPr>
          <p:cNvPr id="4" name="Picture 3" descr="crt-monitor.jpg"/>
          <p:cNvPicPr>
            <a:picLocks noChangeAspect="1"/>
          </p:cNvPicPr>
          <p:nvPr/>
        </p:nvPicPr>
        <p:blipFill>
          <a:blip r:embed="rId4" cstate="print"/>
          <a:stretch>
            <a:fillRect/>
          </a:stretch>
        </p:blipFill>
        <p:spPr>
          <a:xfrm>
            <a:off x="304800" y="2895600"/>
            <a:ext cx="1981200" cy="1828800"/>
          </a:xfrm>
          <a:prstGeom prst="rect">
            <a:avLst/>
          </a:prstGeom>
        </p:spPr>
      </p:pic>
      <p:pic>
        <p:nvPicPr>
          <p:cNvPr id="5" name="Picture 4" descr="images (17).jpeg"/>
          <p:cNvPicPr>
            <a:picLocks noChangeAspect="1"/>
          </p:cNvPicPr>
          <p:nvPr/>
        </p:nvPicPr>
        <p:blipFill>
          <a:blip r:embed="rId5"/>
          <a:stretch>
            <a:fillRect/>
          </a:stretch>
        </p:blipFill>
        <p:spPr>
          <a:xfrm>
            <a:off x="3276600" y="914400"/>
            <a:ext cx="1981200" cy="1371600"/>
          </a:xfrm>
          <a:prstGeom prst="rect">
            <a:avLst/>
          </a:prstGeom>
        </p:spPr>
      </p:pic>
      <p:cxnSp>
        <p:nvCxnSpPr>
          <p:cNvPr id="7" name="Straight Arrow Connector 6"/>
          <p:cNvCxnSpPr>
            <a:stCxn id="5" idx="2"/>
            <a:endCxn id="2" idx="0"/>
          </p:cNvCxnSpPr>
          <p:nvPr/>
        </p:nvCxnSpPr>
        <p:spPr>
          <a:xfrm rot="16200000" flipH="1">
            <a:off x="4029075" y="2524125"/>
            <a:ext cx="533400" cy="57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5" idx="2"/>
          </p:cNvCxnSpPr>
          <p:nvPr/>
        </p:nvCxnSpPr>
        <p:spPr>
          <a:xfrm rot="16200000" flipH="1">
            <a:off x="5372100" y="1181100"/>
            <a:ext cx="838200" cy="3048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5" idx="2"/>
          </p:cNvCxnSpPr>
          <p:nvPr/>
        </p:nvCxnSpPr>
        <p:spPr>
          <a:xfrm rot="5400000">
            <a:off x="2705100" y="1485900"/>
            <a:ext cx="762000" cy="2362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81000" y="4800600"/>
            <a:ext cx="2438400" cy="4572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r>
              <a:rPr lang="en-US" sz="2400" dirty="0" smtClean="0"/>
              <a:t>CRT Monitor</a:t>
            </a:r>
            <a:endParaRPr lang="en-US" dirty="0"/>
          </a:p>
        </p:txBody>
      </p:sp>
      <p:sp>
        <p:nvSpPr>
          <p:cNvPr id="16" name="Rectangle 15"/>
          <p:cNvSpPr/>
          <p:nvPr/>
        </p:nvSpPr>
        <p:spPr>
          <a:xfrm>
            <a:off x="3276600" y="4876800"/>
            <a:ext cx="2590800" cy="4572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 LCD Monitor</a:t>
            </a:r>
            <a:endParaRPr lang="en-US" sz="2800" dirty="0"/>
          </a:p>
        </p:txBody>
      </p:sp>
      <p:sp>
        <p:nvSpPr>
          <p:cNvPr id="17" name="Rectangle 16"/>
          <p:cNvSpPr/>
          <p:nvPr/>
        </p:nvSpPr>
        <p:spPr>
          <a:xfrm>
            <a:off x="6248400" y="4800600"/>
            <a:ext cx="2590800" cy="4572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r>
              <a:rPr lang="en-US" sz="2800" dirty="0" smtClean="0"/>
              <a:t>LED Monitor</a:t>
            </a:r>
            <a:endParaRPr lang="en-US" sz="2800" dirty="0"/>
          </a:p>
        </p:txBody>
      </p:sp>
      <p:sp>
        <p:nvSpPr>
          <p:cNvPr id="18" name="Rectangle 17"/>
          <p:cNvSpPr/>
          <p:nvPr/>
        </p:nvSpPr>
        <p:spPr>
          <a:xfrm>
            <a:off x="228600" y="5562600"/>
            <a:ext cx="2743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r>
              <a:rPr lang="en-US" dirty="0" smtClean="0"/>
              <a:t>CRT=Cathode Ray Tube</a:t>
            </a:r>
            <a:endParaRPr lang="en-US" dirty="0"/>
          </a:p>
        </p:txBody>
      </p:sp>
      <p:sp>
        <p:nvSpPr>
          <p:cNvPr id="19" name="Rectangle 18"/>
          <p:cNvSpPr/>
          <p:nvPr/>
        </p:nvSpPr>
        <p:spPr>
          <a:xfrm>
            <a:off x="3124200" y="5562600"/>
            <a:ext cx="2743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LCD=Liquid Crystal Display</a:t>
            </a:r>
            <a:endParaRPr lang="en-US" sz="1600" dirty="0"/>
          </a:p>
        </p:txBody>
      </p:sp>
      <p:sp>
        <p:nvSpPr>
          <p:cNvPr id="20" name="Rectangle 19"/>
          <p:cNvSpPr/>
          <p:nvPr/>
        </p:nvSpPr>
        <p:spPr>
          <a:xfrm>
            <a:off x="6019800" y="5638800"/>
            <a:ext cx="2895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r>
              <a:rPr lang="en-US" dirty="0" smtClean="0"/>
              <a:t>LED=Light Emitting Diode</a:t>
            </a:r>
            <a:endParaRPr lang="en-US" dirty="0"/>
          </a:p>
        </p:txBody>
      </p:sp>
      <p:sp>
        <p:nvSpPr>
          <p:cNvPr id="26" name="TextBox 25"/>
          <p:cNvSpPr txBox="1"/>
          <p:nvPr/>
        </p:nvSpPr>
        <p:spPr>
          <a:xfrm>
            <a:off x="2743200" y="8485"/>
            <a:ext cx="3505200" cy="769441"/>
          </a:xfrm>
          <a:prstGeom prst="rect">
            <a:avLst/>
          </a:prstGeom>
          <a:noFill/>
        </p:spPr>
        <p:txBody>
          <a:bodyPr wrap="square" rtlCol="0">
            <a:spAutoFit/>
          </a:bodyPr>
          <a:lstStyle/>
          <a:p>
            <a:r>
              <a:rPr lang="bn-BD" sz="4400" dirty="0" smtClean="0"/>
              <a:t>    মনিটর</a:t>
            </a:r>
            <a:endParaRPr lang="en-US"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wipe(down)">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5">
                                            <p:bg/>
                                          </p:spTgt>
                                        </p:tgtEl>
                                        <p:attrNameLst>
                                          <p:attrName>style.visibility</p:attrName>
                                        </p:attrNameLst>
                                      </p:cBhvr>
                                      <p:to>
                                        <p:strVal val="visible"/>
                                      </p:to>
                                    </p:set>
                                    <p:animEffect transition="in" filter="wipe(down)">
                                      <p:cBhvr>
                                        <p:cTn id="29" dur="500"/>
                                        <p:tgtEl>
                                          <p:spTgt spid="15">
                                            <p:bg/>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5">
                                            <p:txEl>
                                              <p:pRg st="0" end="0"/>
                                            </p:txEl>
                                          </p:spTgt>
                                        </p:tgtEl>
                                        <p:attrNameLst>
                                          <p:attrName>style.visibility</p:attrName>
                                        </p:attrNameLst>
                                      </p:cBhvr>
                                      <p:to>
                                        <p:strVal val="visible"/>
                                      </p:to>
                                    </p:set>
                                    <p:animEffect transition="in" filter="wipe(down)">
                                      <p:cBhvr>
                                        <p:cTn id="34" dur="500"/>
                                        <p:tgtEl>
                                          <p:spTgt spid="15">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8">
                                            <p:bg/>
                                          </p:spTgt>
                                        </p:tgtEl>
                                        <p:attrNameLst>
                                          <p:attrName>style.visibility</p:attrName>
                                        </p:attrNameLst>
                                      </p:cBhvr>
                                      <p:to>
                                        <p:strVal val="visible"/>
                                      </p:to>
                                    </p:set>
                                    <p:animEffect transition="in" filter="wipe(down)">
                                      <p:cBhvr>
                                        <p:cTn id="39" dur="500"/>
                                        <p:tgtEl>
                                          <p:spTgt spid="18">
                                            <p:bg/>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8">
                                            <p:txEl>
                                              <p:pRg st="0" end="0"/>
                                            </p:txEl>
                                          </p:spTgt>
                                        </p:tgtEl>
                                        <p:attrNameLst>
                                          <p:attrName>style.visibility</p:attrName>
                                        </p:attrNameLst>
                                      </p:cBhvr>
                                      <p:to>
                                        <p:strVal val="visible"/>
                                      </p:to>
                                    </p:set>
                                    <p:animEffect transition="in" filter="wipe(down)">
                                      <p:cBhvr>
                                        <p:cTn id="44" dur="500"/>
                                        <p:tgtEl>
                                          <p:spTgt spid="18">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additive="base">
                                        <p:cTn id="55" dur="500" fill="hold"/>
                                        <p:tgtEl>
                                          <p:spTgt spid="2"/>
                                        </p:tgtEl>
                                        <p:attrNameLst>
                                          <p:attrName>ppt_x</p:attrName>
                                        </p:attrNameLst>
                                      </p:cBhvr>
                                      <p:tavLst>
                                        <p:tav tm="0">
                                          <p:val>
                                            <p:strVal val="#ppt_x"/>
                                          </p:val>
                                        </p:tav>
                                        <p:tav tm="100000">
                                          <p:val>
                                            <p:strVal val="#ppt_x"/>
                                          </p:val>
                                        </p:tav>
                                      </p:tavLst>
                                    </p:anim>
                                    <p:anim calcmode="lin" valueType="num">
                                      <p:cBhvr additive="base">
                                        <p:cTn id="5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16">
                                            <p:bg/>
                                          </p:spTgt>
                                        </p:tgtEl>
                                        <p:attrNameLst>
                                          <p:attrName>style.visibility</p:attrName>
                                        </p:attrNameLst>
                                      </p:cBhvr>
                                      <p:to>
                                        <p:strVal val="visible"/>
                                      </p:to>
                                    </p:set>
                                    <p:animEffect transition="in" filter="wipe(down)">
                                      <p:cBhvr>
                                        <p:cTn id="61" dur="500"/>
                                        <p:tgtEl>
                                          <p:spTgt spid="16">
                                            <p:bg/>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16">
                                            <p:txEl>
                                              <p:pRg st="0" end="0"/>
                                            </p:txEl>
                                          </p:spTgt>
                                        </p:tgtEl>
                                        <p:attrNameLst>
                                          <p:attrName>style.visibility</p:attrName>
                                        </p:attrNameLst>
                                      </p:cBhvr>
                                      <p:to>
                                        <p:strVal val="visible"/>
                                      </p:to>
                                    </p:set>
                                    <p:animEffect transition="in" filter="wipe(down)">
                                      <p:cBhvr>
                                        <p:cTn id="66" dur="500"/>
                                        <p:tgtEl>
                                          <p:spTgt spid="16">
                                            <p:txEl>
                                              <p:pRg st="0" end="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19">
                                            <p:bg/>
                                          </p:spTgt>
                                        </p:tgtEl>
                                        <p:attrNameLst>
                                          <p:attrName>style.visibility</p:attrName>
                                        </p:attrNameLst>
                                      </p:cBhvr>
                                      <p:to>
                                        <p:strVal val="visible"/>
                                      </p:to>
                                    </p:set>
                                    <p:animEffect transition="in" filter="wipe(down)">
                                      <p:cBhvr>
                                        <p:cTn id="71" dur="500"/>
                                        <p:tgtEl>
                                          <p:spTgt spid="19">
                                            <p:bg/>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19">
                                            <p:txEl>
                                              <p:pRg st="0" end="0"/>
                                            </p:txEl>
                                          </p:spTgt>
                                        </p:tgtEl>
                                        <p:attrNameLst>
                                          <p:attrName>style.visibility</p:attrName>
                                        </p:attrNameLst>
                                      </p:cBhvr>
                                      <p:to>
                                        <p:strVal val="visible"/>
                                      </p:to>
                                    </p:set>
                                    <p:animEffect transition="in" filter="wipe(down)">
                                      <p:cBhvr>
                                        <p:cTn id="76" dur="500"/>
                                        <p:tgtEl>
                                          <p:spTgt spid="19">
                                            <p:txEl>
                                              <p:pRg st="0" end="0"/>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nodeType="clickEffect">
                                  <p:stCondLst>
                                    <p:cond delay="0"/>
                                  </p:stCondLst>
                                  <p:childTnLst>
                                    <p:set>
                                      <p:cBhvr>
                                        <p:cTn id="80" dur="1" fill="hold">
                                          <p:stCondLst>
                                            <p:cond delay="0"/>
                                          </p:stCondLst>
                                        </p:cTn>
                                        <p:tgtEl>
                                          <p:spTgt spid="10"/>
                                        </p:tgtEl>
                                        <p:attrNameLst>
                                          <p:attrName>style.visibility</p:attrName>
                                        </p:attrNameLst>
                                      </p:cBhvr>
                                      <p:to>
                                        <p:strVal val="visible"/>
                                      </p:to>
                                    </p:set>
                                    <p:animEffect transition="in" filter="wipe(down)">
                                      <p:cBhvr>
                                        <p:cTn id="81" dur="500"/>
                                        <p:tgtEl>
                                          <p:spTgt spid="10"/>
                                        </p:tgtEl>
                                      </p:cBhvr>
                                    </p:animEffect>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nodeType="click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additive="base">
                                        <p:cTn id="86" dur="500" fill="hold"/>
                                        <p:tgtEl>
                                          <p:spTgt spid="3"/>
                                        </p:tgtEl>
                                        <p:attrNameLst>
                                          <p:attrName>ppt_x</p:attrName>
                                        </p:attrNameLst>
                                      </p:cBhvr>
                                      <p:tavLst>
                                        <p:tav tm="0">
                                          <p:val>
                                            <p:strVal val="#ppt_x"/>
                                          </p:val>
                                        </p:tav>
                                        <p:tav tm="100000">
                                          <p:val>
                                            <p:strVal val="#ppt_x"/>
                                          </p:val>
                                        </p:tav>
                                      </p:tavLst>
                                    </p:anim>
                                    <p:anim calcmode="lin" valueType="num">
                                      <p:cBhvr additive="base">
                                        <p:cTn id="8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7">
                                            <p:bg/>
                                          </p:spTgt>
                                        </p:tgtEl>
                                        <p:attrNameLst>
                                          <p:attrName>style.visibility</p:attrName>
                                        </p:attrNameLst>
                                      </p:cBhvr>
                                      <p:to>
                                        <p:strVal val="visible"/>
                                      </p:to>
                                    </p:set>
                                    <p:animEffect transition="in" filter="fade">
                                      <p:cBhvr>
                                        <p:cTn id="92" dur="2000"/>
                                        <p:tgtEl>
                                          <p:spTgt spid="17">
                                            <p:bg/>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17">
                                            <p:txEl>
                                              <p:pRg st="0" end="0"/>
                                            </p:txEl>
                                          </p:spTgt>
                                        </p:tgtEl>
                                        <p:attrNameLst>
                                          <p:attrName>style.visibility</p:attrName>
                                        </p:attrNameLst>
                                      </p:cBhvr>
                                      <p:to>
                                        <p:strVal val="visible"/>
                                      </p:to>
                                    </p:set>
                                    <p:animEffect transition="in" filter="fade">
                                      <p:cBhvr>
                                        <p:cTn id="97" dur="2000"/>
                                        <p:tgtEl>
                                          <p:spTgt spid="17">
                                            <p:txEl>
                                              <p:pRg st="0" end="0"/>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20">
                                            <p:bg/>
                                          </p:spTgt>
                                        </p:tgtEl>
                                        <p:attrNameLst>
                                          <p:attrName>style.visibility</p:attrName>
                                        </p:attrNameLst>
                                      </p:cBhvr>
                                      <p:to>
                                        <p:strVal val="visible"/>
                                      </p:to>
                                    </p:set>
                                    <p:animEffect transition="in" filter="wipe(down)">
                                      <p:cBhvr>
                                        <p:cTn id="102" dur="500"/>
                                        <p:tgtEl>
                                          <p:spTgt spid="20">
                                            <p:bg/>
                                          </p:spTgt>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20">
                                            <p:txEl>
                                              <p:pRg st="0" end="0"/>
                                            </p:txEl>
                                          </p:spTgt>
                                        </p:tgtEl>
                                        <p:attrNameLst>
                                          <p:attrName>style.visibility</p:attrName>
                                        </p:attrNameLst>
                                      </p:cBhvr>
                                      <p:to>
                                        <p:strVal val="visible"/>
                                      </p:to>
                                    </p:set>
                                    <p:animEffect transition="in" filter="wipe(down)">
                                      <p:cBhvr>
                                        <p:cTn id="10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animBg="1"/>
      <p:bldP spid="16" grpId="0" build="p" animBg="1"/>
      <p:bldP spid="17" grpId="0" build="p" animBg="1"/>
      <p:bldP spid="18" grpId="0" build="p" animBg="1"/>
      <p:bldP spid="19" grpId="0" build="p" animBg="1"/>
      <p:bldP spid="20" grpId="0" build="p" animBg="1"/>
      <p:bldP spid="2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 (27).jpeg"/>
          <p:cNvPicPr>
            <a:picLocks noChangeAspect="1"/>
          </p:cNvPicPr>
          <p:nvPr/>
        </p:nvPicPr>
        <p:blipFill>
          <a:blip r:embed="rId2"/>
          <a:stretch>
            <a:fillRect/>
          </a:stretch>
        </p:blipFill>
        <p:spPr>
          <a:xfrm>
            <a:off x="304800" y="1219200"/>
            <a:ext cx="4572001" cy="4133850"/>
          </a:xfrm>
          <a:prstGeom prst="rect">
            <a:avLst/>
          </a:prstGeom>
        </p:spPr>
      </p:pic>
      <p:sp>
        <p:nvSpPr>
          <p:cNvPr id="7" name="Rectangle 6"/>
          <p:cNvSpPr/>
          <p:nvPr/>
        </p:nvSpPr>
        <p:spPr>
          <a:xfrm>
            <a:off x="2209800" y="361167"/>
            <a:ext cx="4191000" cy="533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800" dirty="0" smtClean="0">
                <a:solidFill>
                  <a:srgbClr val="C00000"/>
                </a:solidFill>
                <a:latin typeface="NikoshBAN" pitchFamily="2" charset="0"/>
                <a:cs typeface="NikoshBAN" pitchFamily="2" charset="0"/>
              </a:rPr>
              <a:t>নিচের </a:t>
            </a:r>
            <a:r>
              <a:rPr lang="bn-BD" sz="2800" dirty="0" smtClean="0">
                <a:solidFill>
                  <a:srgbClr val="C00000"/>
                </a:solidFill>
                <a:latin typeface="NikoshBAN" pitchFamily="2" charset="0"/>
                <a:cs typeface="NikoshBAN" pitchFamily="2" charset="0"/>
              </a:rPr>
              <a:t>ছবিগুলো</a:t>
            </a:r>
            <a:r>
              <a:rPr lang="bn-IN" sz="2800" dirty="0" smtClean="0">
                <a:solidFill>
                  <a:srgbClr val="C00000"/>
                </a:solidFill>
                <a:latin typeface="NikoshBAN" pitchFamily="2" charset="0"/>
                <a:cs typeface="NikoshBAN" pitchFamily="2" charset="0"/>
              </a:rPr>
              <a:t> লক্ষ্য কর</a:t>
            </a:r>
            <a:endParaRPr lang="en-US" sz="2800" dirty="0"/>
          </a:p>
        </p:txBody>
      </p:sp>
      <p:pic>
        <p:nvPicPr>
          <p:cNvPr id="9" name="Picture 8" descr="techtunes_1da1daf79c00d698cb123c7fea070db0.jpg"/>
          <p:cNvPicPr>
            <a:picLocks noChangeAspect="1"/>
          </p:cNvPicPr>
          <p:nvPr/>
        </p:nvPicPr>
        <p:blipFill>
          <a:blip r:embed="rId3"/>
          <a:stretch>
            <a:fillRect/>
          </a:stretch>
        </p:blipFill>
        <p:spPr>
          <a:xfrm>
            <a:off x="5410200" y="1066800"/>
            <a:ext cx="3302479" cy="5105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20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2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35470" y="533400"/>
            <a:ext cx="2520241" cy="523220"/>
          </a:xfrm>
          <a:prstGeom prst="rect">
            <a:avLst/>
          </a:prstGeom>
          <a:solidFill>
            <a:srgbClr val="92D050"/>
          </a:solidFill>
        </p:spPr>
        <p:txBody>
          <a:bodyPr wrap="none">
            <a:spAutoFit/>
          </a:bodyPr>
          <a:lstStyle/>
          <a:p>
            <a:pPr algn="ctr"/>
            <a:r>
              <a:rPr lang="bn-BD" sz="2800" dirty="0" smtClean="0">
                <a:latin typeface="NikoshBAN" pitchFamily="2" charset="0"/>
                <a:cs typeface="NikoshBAN" pitchFamily="2" charset="0"/>
              </a:rPr>
              <a:t>মনিটর পরিস্কার</a:t>
            </a:r>
            <a:endParaRPr lang="en-US" sz="2800" dirty="0">
              <a:latin typeface="NikoshBAN" pitchFamily="2" charset="0"/>
              <a:cs typeface="NikoshBAN" pitchFamily="2" charset="0"/>
            </a:endParaRPr>
          </a:p>
        </p:txBody>
      </p:sp>
      <p:sp>
        <p:nvSpPr>
          <p:cNvPr id="3" name="Rectangle 2"/>
          <p:cNvSpPr/>
          <p:nvPr/>
        </p:nvSpPr>
        <p:spPr>
          <a:xfrm>
            <a:off x="762000" y="1981200"/>
            <a:ext cx="7924800" cy="37338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latin typeface="NikoshBAN" pitchFamily="2" charset="0"/>
                <a:cs typeface="NikoshBAN" pitchFamily="2" charset="0"/>
              </a:rPr>
              <a:t>এলসিডি বা এলইডি মনিটরের পৃষ্ঠদেশ কাচ নয়। তাই পরিস্কার করলে দাগ পড়ে যেতে পারে বা পিক্সেল ক্ষতিগ্রস্ত হতে পারে। তবে সিআরটি মনিটরে ধুলোবালি পড়লে নরম সুতি কাপড় দিয়ে পরিস্কার করা যায়। আবার গ্লাস ক্লিনার দিয়ে মনিটরের গ্লাস পরিস্কার করা যায়। গ্লাস ক্লিনার না থাকলে এক গ্লাস পানিতে এক চামচ ভিনেগার দিয়ে  সেটাকে গ্লাস ক্লিনার হিসেবে ব্যবহার করা যায়।</a:t>
            </a:r>
            <a:endParaRPr lang="en-US"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20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Effect transition="in" filter="wipe(down)">
                                      <p:cBhvr>
                                        <p:cTn id="17" dur="500"/>
                                        <p:tgtEl>
                                          <p:spTgt spid="3">
                                            <p:bg/>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wipe(down)">
                                      <p:cBhvr>
                                        <p:cTn id="2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build="p"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177</TotalTime>
  <Words>484</Words>
  <Application>Microsoft Office PowerPoint</Application>
  <PresentationFormat>On-screen Show (4:3)</PresentationFormat>
  <Paragraphs>68</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Asus</cp:lastModifiedBy>
  <cp:revision>94</cp:revision>
  <dcterms:created xsi:type="dcterms:W3CDTF">2006-08-16T00:00:00Z</dcterms:created>
  <dcterms:modified xsi:type="dcterms:W3CDTF">2021-01-12T14:44:37Z</dcterms:modified>
</cp:coreProperties>
</file>