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78" r:id="rId4"/>
    <p:sldId id="279" r:id="rId5"/>
    <p:sldId id="280" r:id="rId6"/>
    <p:sldId id="276" r:id="rId7"/>
    <p:sldId id="267" r:id="rId8"/>
    <p:sldId id="263" r:id="rId9"/>
    <p:sldId id="264" r:id="rId10"/>
    <p:sldId id="259" r:id="rId11"/>
    <p:sldId id="261" r:id="rId12"/>
    <p:sldId id="260" r:id="rId13"/>
    <p:sldId id="277" r:id="rId14"/>
    <p:sldId id="281" r:id="rId15"/>
    <p:sldId id="282" r:id="rId16"/>
    <p:sldId id="283" r:id="rId17"/>
    <p:sldId id="284" r:id="rId18"/>
    <p:sldId id="285" r:id="rId19"/>
    <p:sldId id="28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>
      <p:cViewPr varScale="1">
        <p:scale>
          <a:sx n="74" d="100"/>
          <a:sy n="74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83104-08C6-43CA-920C-6B3747441C37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0D60-FCC8-40AB-BB29-2E14F08429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7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0D60-FCC8-40AB-BB29-2E14F08429A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3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0"/>
            <a:ext cx="5105400" cy="1470025"/>
          </a:xfrm>
        </p:spPr>
        <p:txBody>
          <a:bodyPr>
            <a:noAutofit/>
          </a:bodyPr>
          <a:lstStyle/>
          <a:p>
            <a:r>
              <a:rPr lang="bn-IN" sz="9600" dirty="0" smtClean="0">
                <a:solidFill>
                  <a:srgbClr val="7030A0"/>
                </a:solidFill>
              </a:rPr>
              <a:t>স্বাগতম</a:t>
            </a:r>
            <a:endParaRPr lang="en-US" sz="96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95400"/>
            <a:ext cx="8483600" cy="518160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295400"/>
            <a:ext cx="38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</a:p>
          <a:p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ষ্ট্র</a:t>
            </a:r>
          </a:p>
          <a:p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</a:p>
          <a:p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</a:p>
          <a:p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</a:p>
          <a:p>
            <a:endParaRPr lang="bn-IN" sz="2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</a:t>
            </a:r>
          </a:p>
          <a:p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  <a:p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 </a:t>
            </a:r>
          </a:p>
          <a:p>
            <a:endParaRPr lang="bn-IN" sz="2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</a:p>
          <a:p>
            <a:endParaRPr lang="bn-IN" sz="2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</a:p>
          <a:p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bn-IN" sz="2000" dirty="0" smtClean="0"/>
              <a:t>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533400" y="533400"/>
            <a:ext cx="457200" cy="563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33800" y="914400"/>
            <a:ext cx="5105400" cy="5257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1371600"/>
            <a:ext cx="495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 সংক্রান্ত কাজ।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solidFill>
                  <a:srgbClr val="CC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 প্রনয়ণ সংক্রান্ত কাজ</a:t>
            </a:r>
            <a:r>
              <a:rPr lang="en-US" dirty="0" smtClean="0">
                <a:solidFill>
                  <a:srgbClr val="CC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dirty="0" smtClean="0">
              <a:solidFill>
                <a:srgbClr val="CC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endParaRPr lang="bn-IN" dirty="0" smtClean="0">
              <a:solidFill>
                <a:srgbClr val="CC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বাজেট প্রনয়ণ সংক্রান্ত কাজ ।</a:t>
            </a:r>
          </a:p>
          <a:p>
            <a:pPr>
              <a:buFont typeface="Wingdings" pitchFamily="2" charset="2"/>
              <a:buChar char="v"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বিচার সংক্রান্ত কাজ।</a:t>
            </a:r>
          </a:p>
          <a:p>
            <a:pPr>
              <a:buFont typeface="Wingdings" pitchFamily="2" charset="2"/>
              <a:buChar char="v"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নাগরিকের বাইরের খেতাব গ্রহন সংক্রান্ত সম্মতির কাজ।</a:t>
            </a: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সারা দেশে জরুরী অবস্থা ঘোষনা।</a:t>
            </a:r>
          </a:p>
          <a:p>
            <a:pPr>
              <a:buFont typeface="Wingdings" pitchFamily="2" charset="2"/>
              <a:buChar char="v"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 জাতীয় যে কোন অনুষ্টানে সভাপতিত্ব করা। </a:t>
            </a:r>
          </a:p>
          <a:p>
            <a:r>
              <a:rPr lang="bn-IN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990600" y="3352800"/>
            <a:ext cx="2819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</p:cNvCxnSpPr>
          <p:nvPr/>
        </p:nvCxnSpPr>
        <p:spPr>
          <a:xfrm flipV="1">
            <a:off x="990600" y="2819400"/>
            <a:ext cx="2819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</p:cNvCxnSpPr>
          <p:nvPr/>
        </p:nvCxnSpPr>
        <p:spPr>
          <a:xfrm flipV="1">
            <a:off x="990600" y="2286000"/>
            <a:ext cx="2743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</p:cNvCxnSpPr>
          <p:nvPr/>
        </p:nvCxnSpPr>
        <p:spPr>
          <a:xfrm flipV="1">
            <a:off x="990600" y="1752600"/>
            <a:ext cx="27432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3"/>
          </p:cNvCxnSpPr>
          <p:nvPr/>
        </p:nvCxnSpPr>
        <p:spPr>
          <a:xfrm>
            <a:off x="990600" y="3352800"/>
            <a:ext cx="2743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3"/>
          </p:cNvCxnSpPr>
          <p:nvPr/>
        </p:nvCxnSpPr>
        <p:spPr>
          <a:xfrm>
            <a:off x="990600" y="3352800"/>
            <a:ext cx="27432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3"/>
          </p:cNvCxnSpPr>
          <p:nvPr/>
        </p:nvCxnSpPr>
        <p:spPr>
          <a:xfrm>
            <a:off x="990600" y="3352800"/>
            <a:ext cx="27432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2819400"/>
            <a:ext cx="19812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38600" y="30480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solidFill>
                  <a:srgbClr val="7030A0"/>
                </a:solidFill>
              </a:rPr>
              <a:t>  প্রধানমন্ত্রী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4953000"/>
            <a:ext cx="27432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381000"/>
            <a:ext cx="27432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4953000"/>
            <a:ext cx="27432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72200" y="228600"/>
            <a:ext cx="27432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rot="5400000" flipH="1" flipV="1">
            <a:off x="5448300" y="2095500"/>
            <a:ext cx="9144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V="1">
            <a:off x="2933700" y="2095500"/>
            <a:ext cx="76200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5410200" y="4267200"/>
            <a:ext cx="91440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857500" y="4152900"/>
            <a:ext cx="91440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800" y="7620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C00000"/>
                </a:solidFill>
              </a:rPr>
              <a:t>মন্ত্রিপরিষদের কেন্দ্রবিন্দু এবং সরকার প্রধান।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00800" y="6096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00B050"/>
                </a:solidFill>
              </a:rPr>
              <a:t>জাতীয় সংসদের সংখ্যাগরিষ্ঠ সদস্যদের আস্থাভাজন ব্যক্তি</a:t>
            </a:r>
            <a:r>
              <a:rPr lang="bn-IN" dirty="0" smtClean="0"/>
              <a:t>।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85800" y="52578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CC00CC"/>
                </a:solidFill>
              </a:rPr>
              <a:t>রাষ্ট্রপতি তাঁকে সরকারের প্রধানমন্ত্রী হিসেবে নিয়োগ দেন।</a:t>
            </a:r>
            <a:endParaRPr lang="en-US" dirty="0">
              <a:solidFill>
                <a:srgbClr val="CC00C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86600" y="3276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তাঁর কার্যকাল পাঁচ বছর।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9600" y="2971800"/>
            <a:ext cx="16002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62000" y="3200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সরকারের স্তম্ভ।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248400" y="53340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006600"/>
                </a:solidFill>
              </a:rPr>
              <a:t>তিনি একসাথে সংসদের নেতা,মন্ত্রিসভার নেতা, এবং সরকার প্রধান।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010400" y="2895600"/>
            <a:ext cx="16002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/>
          <p:cNvCxnSpPr>
            <a:stCxn id="2" idx="3"/>
            <a:endCxn id="30" idx="1"/>
          </p:cNvCxnSpPr>
          <p:nvPr/>
        </p:nvCxnSpPr>
        <p:spPr>
          <a:xfrm>
            <a:off x="5638800" y="3429000"/>
            <a:ext cx="1371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</p:cNvCxnSpPr>
          <p:nvPr/>
        </p:nvCxnSpPr>
        <p:spPr>
          <a:xfrm>
            <a:off x="2209800" y="3505200"/>
            <a:ext cx="1447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62400" y="2667000"/>
            <a:ext cx="2057400" cy="1905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6629400" y="1600200"/>
            <a:ext cx="2057400" cy="19050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05200" y="4953000"/>
            <a:ext cx="2057400" cy="19050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91000" y="152400"/>
            <a:ext cx="2057400" cy="1905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324600" y="4191000"/>
            <a:ext cx="2057400" cy="1905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62400" y="2895600"/>
            <a:ext cx="1905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</a:t>
            </a: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কাজ ও</a:t>
            </a: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ক্ষমতা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33800" y="5410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 শাসন ক্ষমতার অধিকারী।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800" y="533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মন্ত্রী পরিষদের       নিয়োগ দেন</a:t>
            </a:r>
            <a:r>
              <a:rPr lang="bn-IN" dirty="0" smtClean="0">
                <a:solidFill>
                  <a:schemeClr val="accent6">
                    <a:lumMod val="75000"/>
                  </a:schemeClr>
                </a:solidFill>
              </a:rPr>
              <a:t>।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000" y="2133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বাজেট প্রনয়ণ সংক্রান্ত কাজ।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3200" y="4724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 বিষয়ে সিদ্ধান্ত গ্রহন ।</a:t>
            </a:r>
            <a:endParaRPr lang="en-US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990600" y="3581400"/>
            <a:ext cx="2057400" cy="1905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1295400" y="1143000"/>
            <a:ext cx="2057400" cy="1905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143000" y="38862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কোন সময় যে কোন সিদ্ধান্ত দিতে পারেন।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52600" y="1600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 স্বার্থের রক্ষক </a:t>
            </a:r>
            <a:r>
              <a:rPr lang="bn-IN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Left-Right Arrow 36"/>
          <p:cNvSpPr/>
          <p:nvPr/>
        </p:nvSpPr>
        <p:spPr>
          <a:xfrm rot="1812096">
            <a:off x="3079411" y="2878152"/>
            <a:ext cx="1066800" cy="109793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Left-Right Arrow 38"/>
          <p:cNvSpPr/>
          <p:nvPr/>
        </p:nvSpPr>
        <p:spPr>
          <a:xfrm rot="20358586">
            <a:off x="3030768" y="4131825"/>
            <a:ext cx="1061322" cy="138155"/>
          </a:xfrm>
          <a:prstGeom prst="left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Left-Right Arrow 39"/>
          <p:cNvSpPr/>
          <p:nvPr/>
        </p:nvSpPr>
        <p:spPr>
          <a:xfrm rot="1812096">
            <a:off x="5687420" y="4338381"/>
            <a:ext cx="893360" cy="131407"/>
          </a:xfrm>
          <a:prstGeom prst="left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Left-Right Arrow 40"/>
          <p:cNvSpPr/>
          <p:nvPr/>
        </p:nvSpPr>
        <p:spPr>
          <a:xfrm rot="20140049">
            <a:off x="5891248" y="3168048"/>
            <a:ext cx="970093" cy="81218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Left-Right Arrow 42"/>
          <p:cNvSpPr/>
          <p:nvPr/>
        </p:nvSpPr>
        <p:spPr>
          <a:xfrm rot="5667739">
            <a:off x="4716055" y="2323303"/>
            <a:ext cx="649315" cy="125286"/>
          </a:xfrm>
          <a:prstGeom prst="left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Left-Right Arrow 44"/>
          <p:cNvSpPr/>
          <p:nvPr/>
        </p:nvSpPr>
        <p:spPr>
          <a:xfrm rot="6141429">
            <a:off x="4499081" y="4672976"/>
            <a:ext cx="445512" cy="102849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5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92500" y="2946400"/>
            <a:ext cx="1828800" cy="1524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মন্ত্রিপরিষদ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3429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867400" y="1143000"/>
            <a:ext cx="1828800" cy="152400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629400" y="3886200"/>
            <a:ext cx="1828800" cy="1524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85800" y="3886200"/>
            <a:ext cx="1905000" cy="17526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581400" y="5029200"/>
            <a:ext cx="2057400" cy="152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14478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মন্ত্রী,প্রতিমন্ত্রী ও উপমন্ত্রীকে নিয়ে গঠিত।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114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সাধারণত সংসদ সদস্যদের মধ্যথেকে নিয়ুক্ত হন। 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600" y="41148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সংসদ সদস্যের বাইরে থেকেও নিযুক্ত হতে পারে।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3800" y="5257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 কর্তৃক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মন্ত্রণালয়ের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দায়িত্ব প্রাপ্ত হন।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676400" y="914400"/>
            <a:ext cx="1828800" cy="15240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52600" y="1143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 ইচ্ছা করলে ভেঙ্গে দিতে পারেন।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18728446">
            <a:off x="4995675" y="2719415"/>
            <a:ext cx="1321601" cy="343827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rot="13739711">
            <a:off x="2994621" y="2476337"/>
            <a:ext cx="1065004" cy="343827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795267">
            <a:off x="5201455" y="4049971"/>
            <a:ext cx="1468546" cy="34382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9364236">
            <a:off x="2474824" y="4024717"/>
            <a:ext cx="1129213" cy="33256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 rot="5011345">
            <a:off x="4238553" y="4574362"/>
            <a:ext cx="607021" cy="33095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1000" y="304800"/>
            <a:ext cx="8382000" cy="624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2971800"/>
            <a:ext cx="2057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48400" y="762000"/>
            <a:ext cx="2590800" cy="13716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172200" y="2590800"/>
            <a:ext cx="2590800" cy="13716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248400" y="5029200"/>
            <a:ext cx="2590800" cy="13716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429000" y="5029200"/>
            <a:ext cx="2590800" cy="13716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352800" y="685800"/>
            <a:ext cx="2590800" cy="13716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1000" y="2590800"/>
            <a:ext cx="2590800" cy="15240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28600" y="5029200"/>
            <a:ext cx="2590800" cy="13716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57200" y="685800"/>
            <a:ext cx="2590800" cy="13716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57600" y="3124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মন্ত্রিপরিষদের কাজ ও ক্ষমতা।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" y="7620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 শাসন সংক্রান্ত সব কাজ পরিচালনা করার অধিকারী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0" y="990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 নিজ মন্ত্রণালয়ের দায়িত্ব পালন করেন।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77000" y="9144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 বিভিন্ন মন্ত্রণালয়ের কাজের মধ্যে সমন্বয় করে থাকে।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199" y="27432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 প্রণয়ন,জাতীয় সংসদে নেতৃত্ব দেওয়া।নিজ দপ্তরের জন্য আইনের খস্রড়া সংসদে পাস করানো</a:t>
            </a:r>
            <a:r>
              <a:rPr lang="bn-IN" dirty="0" smtClean="0"/>
              <a:t>।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48400" y="28194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বাজেট প্রণয়নে অর্থমন্ত্রীকে সহযোগিতা ও পাস করানো।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" y="51054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 সার্বভৌমত্ব রক্ষা,প্রতিরক্ষা বাহিনী গঠন,জনগণের নিরাপত্তা নিশ্চিত করা।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51054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 নীতি নির্ধারণ,চুক্তি সম্পাদন, আন্তর্জাতিক ব্যবসা বানিজ্য পরিচালনা করা। </a:t>
            </a:r>
            <a:endParaRPr lang="en-US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0800" y="52578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 ও জনগনের মধ্যে সেতু বন্ধন হিসেবে কাজ করে।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ight Arrow 31"/>
          <p:cNvSpPr/>
          <p:nvPr/>
        </p:nvSpPr>
        <p:spPr>
          <a:xfrm rot="16200000">
            <a:off x="4090655" y="2338812"/>
            <a:ext cx="898743" cy="3514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ight Arrow 32"/>
          <p:cNvSpPr/>
          <p:nvPr/>
        </p:nvSpPr>
        <p:spPr>
          <a:xfrm rot="5400000">
            <a:off x="3947615" y="4281985"/>
            <a:ext cx="1143001" cy="351432"/>
          </a:xfrm>
          <a:prstGeom prst="rightArrow">
            <a:avLst>
              <a:gd name="adj1" fmla="val 57228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34" name="Right Arrow 33"/>
          <p:cNvSpPr/>
          <p:nvPr/>
        </p:nvSpPr>
        <p:spPr>
          <a:xfrm rot="18790530">
            <a:off x="5394385" y="2435249"/>
            <a:ext cx="1140878" cy="24164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ight Arrow 34"/>
          <p:cNvSpPr/>
          <p:nvPr/>
        </p:nvSpPr>
        <p:spPr>
          <a:xfrm rot="10974766">
            <a:off x="2977162" y="3442420"/>
            <a:ext cx="533922" cy="22457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ight Arrow 35"/>
          <p:cNvSpPr/>
          <p:nvPr/>
        </p:nvSpPr>
        <p:spPr>
          <a:xfrm rot="14498389">
            <a:off x="2702446" y="2343546"/>
            <a:ext cx="1140878" cy="24164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ight Arrow 36"/>
          <p:cNvSpPr/>
          <p:nvPr/>
        </p:nvSpPr>
        <p:spPr>
          <a:xfrm rot="2978196">
            <a:off x="5310383" y="4343017"/>
            <a:ext cx="1495034" cy="22936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ight Arrow 37"/>
          <p:cNvSpPr/>
          <p:nvPr/>
        </p:nvSpPr>
        <p:spPr>
          <a:xfrm rot="7283985">
            <a:off x="2406832" y="4393113"/>
            <a:ext cx="1495034" cy="22936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ight Arrow 38"/>
          <p:cNvSpPr/>
          <p:nvPr/>
        </p:nvSpPr>
        <p:spPr>
          <a:xfrm rot="173688">
            <a:off x="5566728" y="3413702"/>
            <a:ext cx="601343" cy="17868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14400"/>
            <a:ext cx="7620000" cy="495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2819400"/>
            <a:ext cx="6553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কোন ধরনের সরকার ?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বাংলাদেশর রাষ্ট্রপতি কীভাবে নির্বাচিত হয়?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বাংলাদশের সরকার প্রধান কে? 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 প্রকৃত শাসক কারা?</a:t>
            </a:r>
            <a:endParaRPr lang="en-US" sz="3200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0400" y="1600200"/>
            <a:ext cx="2743200" cy="7620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1676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 বলি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838200"/>
            <a:ext cx="7010400" cy="4572000"/>
          </a:xfrm>
          <a:prstGeom prst="rect">
            <a:avLst/>
          </a:prstGeom>
          <a:noFill/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066800"/>
            <a:ext cx="6934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CC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সংসদীয় পদ্ধতির সরকার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সংসদের সংখ্যাগরিষ্ট্য সদস্যদের ভোটে নির্বাচিত হন।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 বাংলাদেশের সরকার প্রধান।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মন্ত্রিগণ দেশের প্রকৃত শাসক। </a:t>
            </a:r>
          </a:p>
          <a:p>
            <a:pPr>
              <a:buFont typeface="Wingdings" pitchFamily="2" charset="2"/>
              <a:buChar char="Ø"/>
            </a:pPr>
            <a:endParaRPr lang="bn-IN" dirty="0" smtClean="0"/>
          </a:p>
          <a:p>
            <a:pPr>
              <a:buFont typeface="Wingdings" pitchFamily="2" charset="2"/>
              <a:buChar char="Ø"/>
            </a:pPr>
            <a:endParaRPr lang="bn-IN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609600"/>
            <a:ext cx="28956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7620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2098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দল</a:t>
            </a:r>
          </a:p>
          <a:p>
            <a:pPr>
              <a:buFont typeface="Wingdings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 কাকে প্রধানমন্ত্রী নিয়োগ দেবেন?তা লিখ।</a:t>
            </a:r>
          </a:p>
          <a:p>
            <a:pPr>
              <a:buFont typeface="Wingdings" pitchFamily="2" charset="2"/>
              <a:buChar char="q"/>
            </a:pPr>
            <a:r>
              <a:rPr lang="bn-IN" sz="3200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দল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 smtClean="0">
                <a:solidFill>
                  <a:srgbClr val="CC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মন্ত্রি পরিষদ কীভাবে গঠন করা হয় লিখ।</a:t>
            </a:r>
          </a:p>
          <a:p>
            <a:r>
              <a:rPr lang="bn-IN" sz="3200" dirty="0" smtClean="0">
                <a:solidFill>
                  <a:srgbClr val="CC00CC"/>
                </a:solidFill>
              </a:rPr>
              <a:t>  </a:t>
            </a:r>
            <a:endParaRPr lang="en-US" sz="3600" dirty="0">
              <a:solidFill>
                <a:srgbClr val="CC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81000"/>
            <a:ext cx="8686800" cy="60198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457200"/>
            <a:ext cx="3187700" cy="1117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438400"/>
            <a:ext cx="7467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উদ্দীপকটি পরে নিচের প্রশ্নগুলির উত্তর দাও </a:t>
            </a:r>
            <a:r>
              <a:rPr lang="bn-IN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 লাভ করার পর বাংলাদেশে যত উন্নয়ন হয়েছে, তার চেয়ে বেশি উন্নয়ন হয়েছে বর্তমান সরকারের শাসনামলে।প্রধানমন্ত্রীর সঠিক নির্দেশনা ও  নেতৃত্ব এবং মন্ত্রিপরিষদের যথাযথ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দায়িত্ব পালনের মাধ্যমে  তা সম্ভব হয়েছ।</a:t>
            </a: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(ক)রাষ্ট্র প্রধান কে?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(খ)মন্ত্রীপরিষদ বলতে কী বুঝ?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(গ)”প্রধানমন্ত্রীই দেশের প্রকৃত শাসক” ব্যাখ্যা কর। 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(ঘ)রাষ্ট্রপতির ক্ষমতা ও কাজগুলি বর্ণনা কর।</a:t>
            </a:r>
            <a:endParaRPr lang="en-US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828800"/>
            <a:ext cx="7924800" cy="39624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57200"/>
            <a:ext cx="8382000" cy="6172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64880" y="2644170"/>
            <a:ext cx="401424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/>
        </p:nvSpPr>
        <p:spPr>
          <a:xfrm>
            <a:off x="2667000" y="1295400"/>
            <a:ext cx="3581400" cy="1143000"/>
          </a:xfrm>
          <a:prstGeom prst="rect">
            <a:avLst/>
          </a:prstGeom>
          <a:solidFill>
            <a:srgbClr val="002060"/>
          </a:solidFill>
          <a:ln w="57150">
            <a:solidFill>
              <a:srgbClr val="F9DFF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endParaRPr lang="en-US" sz="6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4"/>
          <p:cNvSpPr>
            <a:spLocks noGrp="1"/>
          </p:cNvSpPr>
          <p:nvPr/>
        </p:nvSpPr>
        <p:spPr>
          <a:xfrm>
            <a:off x="533400" y="3505200"/>
            <a:ext cx="4038600" cy="2971800"/>
          </a:xfrm>
          <a:prstGeom prst="rect">
            <a:avLst/>
          </a:prstGeom>
          <a:solidFill>
            <a:srgbClr val="00B050"/>
          </a:solidFill>
          <a:ln w="38100">
            <a:solidFill>
              <a:srgbClr val="FFC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Char char="q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কৌশিক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রায়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বানীশান্তা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পিনাকপাণি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দাকোপ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খুলনা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01916610536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ictu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745" y="3145559"/>
            <a:ext cx="5266509" cy="566881"/>
          </a:xfrm>
          <a:prstGeom prst="rect">
            <a:avLst/>
          </a:prstGeom>
        </p:spPr>
      </p:pic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352800"/>
            <a:ext cx="5681254" cy="47016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/>
        </p:nvSpPr>
        <p:spPr>
          <a:xfrm>
            <a:off x="4648200" y="3505200"/>
            <a:ext cx="4038600" cy="2895600"/>
          </a:xfrm>
          <a:prstGeom prst="rect">
            <a:avLst/>
          </a:prstGeom>
          <a:solidFill>
            <a:srgbClr val="00B050"/>
          </a:solidFill>
          <a:ln w="38100">
            <a:solidFill>
              <a:srgbClr val="FFC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Char char="q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১০ম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পৌরনীতি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নাগরিকতা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dirty="0" smtClean="0">
                <a:solidFill>
                  <a:srgbClr val="7030A0"/>
                </a:solidFill>
              </a:rPr>
              <a:t>অধ্যায়ঃ ষষ্ঠ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219200"/>
            <a:ext cx="1565385" cy="1828033"/>
          </a:xfrm>
          <a:prstGeom prst="rect">
            <a:avLst/>
          </a:prstGeom>
          <a:ln w="38100">
            <a:solidFill>
              <a:srgbClr val="FF0066"/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454" y="2222314"/>
            <a:ext cx="1176746" cy="12490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28600"/>
            <a:ext cx="3886200" cy="2590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</p:pic>
      <p:pic>
        <p:nvPicPr>
          <p:cNvPr id="3" name="Picture 2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276600"/>
            <a:ext cx="3733800" cy="2819400"/>
          </a:xfrm>
          <a:prstGeom prst="rect">
            <a:avLst/>
          </a:prstGeom>
        </p:spPr>
      </p:pic>
      <p:pic>
        <p:nvPicPr>
          <p:cNvPr id="8" name="Picture 7" descr="FB_IMG_1501141536111-250x14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28600"/>
            <a:ext cx="3962400" cy="259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33600" y="63963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প্রেসিডেন্ট মহোদয়গণের ছবি।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3200400"/>
            <a:ext cx="4267200" cy="3048000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24400" y="152400"/>
            <a:ext cx="4267200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152400"/>
            <a:ext cx="4114800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inde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3200400"/>
            <a:ext cx="3962400" cy="2971800"/>
          </a:xfrm>
          <a:prstGeom prst="rect">
            <a:avLst/>
          </a:prstGeom>
          <a:solidFill>
            <a:schemeClr val="accent6"/>
          </a:solidFill>
        </p:spPr>
      </p:pic>
      <p:sp>
        <p:nvSpPr>
          <p:cNvPr id="14" name="Rectangle 13"/>
          <p:cNvSpPr/>
          <p:nvPr/>
        </p:nvSpPr>
        <p:spPr>
          <a:xfrm>
            <a:off x="381000" y="3200400"/>
            <a:ext cx="4114800" cy="3048000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429000"/>
            <a:ext cx="4038600" cy="2971800"/>
          </a:xfrm>
          <a:prstGeom prst="rect">
            <a:avLst/>
          </a:prstGeom>
        </p:spPr>
      </p:pic>
      <p:pic>
        <p:nvPicPr>
          <p:cNvPr id="3" name="Picture 2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28600"/>
            <a:ext cx="4114800" cy="30480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52400"/>
            <a:ext cx="4038600" cy="3048000"/>
          </a:xfrm>
          <a:prstGeom prst="rect">
            <a:avLst/>
          </a:prstGeom>
        </p:spPr>
      </p:pic>
      <p:pic>
        <p:nvPicPr>
          <p:cNvPr id="6" name="Picture 5" descr="download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429000"/>
            <a:ext cx="4038600" cy="2819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3200" y="65532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 মহোদয়গনের ছবি।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352800"/>
            <a:ext cx="8534400" cy="2902744"/>
          </a:xfrm>
          <a:prstGeom prst="rect">
            <a:avLst/>
          </a:prstGeom>
        </p:spPr>
      </p:pic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8534400" cy="304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0" y="6324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CC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মন্ত্রিপরিষদের ছবি</a:t>
            </a:r>
            <a:endParaRPr lang="en-US" sz="2400" dirty="0">
              <a:solidFill>
                <a:srgbClr val="CC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447800"/>
            <a:ext cx="7010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Font typeface="Wingdings" pitchFamily="2" charset="2"/>
              <a:buChar char="q"/>
            </a:pPr>
            <a:r>
              <a:rPr lang="bn-IN" sz="5400" u="sng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  <a:p>
            <a:pPr lvl="2"/>
            <a:endParaRPr lang="bn-IN" sz="5400" u="sng" dirty="0" smtClean="0">
              <a:solidFill>
                <a:schemeClr val="accent6"/>
              </a:solidFill>
            </a:endParaRPr>
          </a:p>
          <a:p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সরকার ব্যবস্থা</a:t>
            </a:r>
          </a:p>
          <a:p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ষষ্ঠ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1066800"/>
            <a:ext cx="7391400" cy="51054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04800"/>
            <a:ext cx="8382000" cy="63246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304800"/>
            <a:ext cx="73914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endParaRPr lang="bn-IN" sz="3600" dirty="0" smtClean="0"/>
          </a:p>
          <a:p>
            <a:pPr>
              <a:buFont typeface="Wingdings" pitchFamily="2" charset="2"/>
              <a:buChar char="q"/>
            </a:pPr>
            <a:endParaRPr lang="bn-IN" sz="3600" dirty="0" smtClean="0"/>
          </a:p>
          <a:p>
            <a:pPr>
              <a:buFont typeface="Wingdings" pitchFamily="2" charset="2"/>
              <a:buChar char="q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এপাঠের মাধ্যমে শিক্ষার্থীরা</a:t>
            </a:r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>
              <a:buFont typeface="Wingdings" pitchFamily="2" charset="2"/>
              <a:buChar char="§"/>
            </a:pPr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বাংলাদেশের সরকারের কাঠামো সম্পর্কে উল্লেখ করতে পারবে।</a:t>
            </a:r>
          </a:p>
          <a:p>
            <a:pPr>
              <a:buFont typeface="Wingdings" pitchFamily="2" charset="2"/>
              <a:buChar char="§"/>
            </a:pPr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রাষ্ট্রপতি কিভাবে নির্বাচিত হয় তা ব্যাখ্যা করতে পারবে।</a:t>
            </a:r>
          </a:p>
          <a:p>
            <a:pPr>
              <a:buFont typeface="Wingdings" pitchFamily="2" charset="2"/>
              <a:buChar char="§"/>
            </a:pPr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বাংলাদশের প্রধানমন্ত্রী ও মন্ত্রীপরিষদের ক্ষমতা ও কার্যবলি বর্ণনা করতে পারবে।</a:t>
            </a:r>
          </a:p>
          <a:p>
            <a:endParaRPr lang="bn-IN" sz="2000" dirty="0" smtClean="0"/>
          </a:p>
          <a:p>
            <a:endParaRPr lang="bn-IN" sz="2000" dirty="0" smtClean="0"/>
          </a:p>
          <a:p>
            <a:endParaRPr lang="bn-IN" sz="2000" dirty="0" smtClean="0"/>
          </a:p>
          <a:p>
            <a:endParaRPr lang="bn-IN" sz="2000" dirty="0" smtClean="0"/>
          </a:p>
          <a:p>
            <a:endParaRPr lang="bn-IN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914400"/>
            <a:ext cx="4820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     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 বিভিন্ন বিভাগ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685800"/>
            <a:ext cx="6705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0" y="2514600"/>
            <a:ext cx="29718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96000" y="2514600"/>
            <a:ext cx="2897945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34286" y="2525974"/>
            <a:ext cx="27432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25908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 বিভাগ </a:t>
            </a:r>
            <a:endParaRPr lang="en-US" sz="3200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1400" y="2590800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CC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 বিভাগ</a:t>
            </a:r>
            <a:r>
              <a:rPr lang="en-US" sz="3200" dirty="0" smtClean="0">
                <a:solidFill>
                  <a:srgbClr val="CC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CC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CC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9400" y="3810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05600" y="2590800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বিচার বিভাগ 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4267200" y="1600201"/>
            <a:ext cx="152400" cy="91440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57200" y="5181600"/>
            <a:ext cx="2133599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352800" y="5181600"/>
            <a:ext cx="21336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096000" y="5105400"/>
            <a:ext cx="21336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Down Arrow 25"/>
          <p:cNvSpPr/>
          <p:nvPr/>
        </p:nvSpPr>
        <p:spPr>
          <a:xfrm>
            <a:off x="7391400" y="1600200"/>
            <a:ext cx="152400" cy="91440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Down Arrow 26"/>
          <p:cNvSpPr/>
          <p:nvPr/>
        </p:nvSpPr>
        <p:spPr>
          <a:xfrm>
            <a:off x="1524000" y="1600200"/>
            <a:ext cx="152400" cy="91440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ight Arrow 29"/>
          <p:cNvSpPr/>
          <p:nvPr/>
        </p:nvSpPr>
        <p:spPr>
          <a:xfrm>
            <a:off x="5486400" y="5715000"/>
            <a:ext cx="609600" cy="762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ight Arrow 30"/>
          <p:cNvSpPr/>
          <p:nvPr/>
        </p:nvSpPr>
        <p:spPr>
          <a:xfrm>
            <a:off x="2590800" y="5791200"/>
            <a:ext cx="762000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Down Arrow 31"/>
          <p:cNvSpPr/>
          <p:nvPr/>
        </p:nvSpPr>
        <p:spPr>
          <a:xfrm>
            <a:off x="1447800" y="3810000"/>
            <a:ext cx="152400" cy="137160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09600" y="5384512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endParaRPr lang="en-US" sz="3200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05200" y="5486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72200" y="55626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CC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মন্ত্রীপরিষদ</a:t>
            </a:r>
            <a:endParaRPr lang="en-US" sz="2800" dirty="0">
              <a:solidFill>
                <a:srgbClr val="CC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318604" y="3747800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22" grpId="0" animBg="1"/>
      <p:bldP spid="26" grpId="0" animBg="1"/>
      <p:bldP spid="27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762000"/>
            <a:ext cx="2057400" cy="1905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143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শাসন বিভাগের  সর্বোচ্চ ব্যক্তি। 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048000" y="2590800"/>
            <a:ext cx="2057400" cy="1905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3276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0" y="152400"/>
            <a:ext cx="2057400" cy="1905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02725" y="599222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গণপ্রজাতন্ত্রী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রাষ্ট্রপ্রধান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72200" y="1676400"/>
            <a:ext cx="2057400" cy="1905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20574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 কার্যকাল </a:t>
            </a:r>
          </a:p>
          <a:p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বছর। ২ মেয়াদে ১০ বছর থাকা যায়।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57200" y="3886200"/>
            <a:ext cx="2057400" cy="1905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42672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 প্রধান হলেও তিনি আসলে নামে মাত্র প্রধান।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172200" y="4419600"/>
            <a:ext cx="2057400" cy="19050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46482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নাগরিক ও ৩৫ বছর বয়স হতে হবে।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29000" y="4800600"/>
            <a:ext cx="2057400" cy="19050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81400" y="53340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 বিরুদ্ধে আদালতে কোন অভিযোগ আনা হয় না ।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12327095">
            <a:off x="1957087" y="2558555"/>
            <a:ext cx="1309909" cy="18360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 rot="9456409">
            <a:off x="2489216" y="4361939"/>
            <a:ext cx="928036" cy="154667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rot="4842471">
            <a:off x="3985741" y="4592134"/>
            <a:ext cx="370934" cy="175008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2216079">
            <a:off x="4887472" y="4265658"/>
            <a:ext cx="1600027" cy="15248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20491299">
            <a:off x="5068415" y="3076768"/>
            <a:ext cx="1203236" cy="13498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 rot="17507581">
            <a:off x="4200468" y="2284376"/>
            <a:ext cx="724813" cy="10601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551</Words>
  <Application>Microsoft Office PowerPoint</Application>
  <PresentationFormat>On-screen Show (4:3)</PresentationFormat>
  <Paragraphs>141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NikoshBAN</vt:lpstr>
      <vt:lpstr>Vrinda</vt:lpstr>
      <vt:lpstr>Wingdings</vt:lpstr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Mahabub</dc:creator>
  <cp:lastModifiedBy>KAUSIK</cp:lastModifiedBy>
  <cp:revision>177</cp:revision>
  <dcterms:created xsi:type="dcterms:W3CDTF">2006-08-16T00:00:00Z</dcterms:created>
  <dcterms:modified xsi:type="dcterms:W3CDTF">2021-01-12T14:01:10Z</dcterms:modified>
</cp:coreProperties>
</file>