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85" r:id="rId12"/>
    <p:sldId id="269" r:id="rId13"/>
    <p:sldId id="279" r:id="rId14"/>
    <p:sldId id="280" r:id="rId15"/>
    <p:sldId id="270" r:id="rId16"/>
    <p:sldId id="283" r:id="rId17"/>
    <p:sldId id="271" r:id="rId18"/>
    <p:sldId id="282" r:id="rId19"/>
    <p:sldId id="284" r:id="rId20"/>
    <p:sldId id="272" r:id="rId21"/>
    <p:sldId id="273" r:id="rId22"/>
    <p:sldId id="274" r:id="rId23"/>
    <p:sldId id="275" r:id="rId24"/>
    <p:sldId id="276" r:id="rId25"/>
    <p:sldId id="27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4" autoAdjust="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3549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2915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2758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62686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4531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9237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7437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3862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9745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28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4661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6551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24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7547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D8BD707-D9CF-40AE-B4C6-C98DA3205C09}" type="datetimeFigureOut">
              <a:rPr lang="en-US" smtClean="0"/>
              <a:pPr/>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7095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3802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8640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1D8BD707-D9CF-40AE-B4C6-C98DA3205C09}" type="datetimeFigureOut">
              <a:rPr lang="en-US" smtClean="0"/>
              <a:pPr/>
              <a:t>1/12/2021</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15515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tmp"/><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EC1E20-C61B-45C2-BBF3-281BD9A5178C}"/>
              </a:ext>
            </a:extLst>
          </p:cNvPr>
          <p:cNvSpPr txBox="1"/>
          <p:nvPr/>
        </p:nvSpPr>
        <p:spPr>
          <a:xfrm>
            <a:off x="1905000" y="228600"/>
            <a:ext cx="5486400"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ar-SA" sz="6000" b="1" dirty="0">
                <a:latin typeface="Arabic Typesetting" panose="03020402040406030203" pitchFamily="66" charset="-78"/>
                <a:cs typeface="Arabic Typesetting" panose="03020402040406030203" pitchFamily="66" charset="-78"/>
              </a:rPr>
              <a:t>السلام عليكم ورحمة الله</a:t>
            </a:r>
            <a:endParaRPr lang="en-US" sz="6000" b="1" dirty="0">
              <a:latin typeface="Arabic Typesetting" panose="03020402040406030203" pitchFamily="66" charset="-78"/>
              <a:cs typeface="Arabic Typesetting" panose="03020402040406030203" pitchFamily="66" charset="-78"/>
            </a:endParaRPr>
          </a:p>
        </p:txBody>
      </p:sp>
      <p:pic>
        <p:nvPicPr>
          <p:cNvPr id="4" name="Picture 3">
            <a:extLst>
              <a:ext uri="{FF2B5EF4-FFF2-40B4-BE49-F238E27FC236}">
                <a16:creationId xmlns:a16="http://schemas.microsoft.com/office/drawing/2014/main" id="{9CF4C265-6EFD-4143-8F93-E78091E69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086" y="1261848"/>
            <a:ext cx="5334000" cy="39953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156AACDB-671B-4568-871F-9B6EF1EDD9BD}"/>
              </a:ext>
            </a:extLst>
          </p:cNvPr>
          <p:cNvSpPr txBox="1"/>
          <p:nvPr/>
        </p:nvSpPr>
        <p:spPr>
          <a:xfrm>
            <a:off x="2514600" y="5486400"/>
            <a:ext cx="4724400" cy="110799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ar-SA" sz="6600" b="1" dirty="0">
                <a:solidFill>
                  <a:srgbClr val="FF0000"/>
                </a:solidFill>
                <a:latin typeface="Arabic Typesetting" panose="03020402040406030203" pitchFamily="66" charset="-78"/>
                <a:cs typeface="Arabic Typesetting" panose="03020402040406030203" pitchFamily="66" charset="-78"/>
              </a:rPr>
              <a:t>مرحبا بكم</a:t>
            </a:r>
            <a:endParaRPr lang="en-US" sz="6600" b="1"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627345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77821-0881-4B14-B52E-02A21714C974}"/>
              </a:ext>
            </a:extLst>
          </p:cNvPr>
          <p:cNvSpPr txBox="1"/>
          <p:nvPr/>
        </p:nvSpPr>
        <p:spPr>
          <a:xfrm>
            <a:off x="1485900" y="3429000"/>
            <a:ext cx="6781800" cy="120032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ar-SA" sz="7200" dirty="0">
                <a:solidFill>
                  <a:srgbClr val="FF0000"/>
                </a:solidFill>
                <a:latin typeface="Arabic Typesetting" panose="03020402040406030203" pitchFamily="66" charset="-78"/>
                <a:cs typeface="Arabic Typesetting" panose="03020402040406030203" pitchFamily="66" charset="-78"/>
              </a:rPr>
              <a:t>حاولوا ان يفهموا معني </a:t>
            </a:r>
            <a:r>
              <a:rPr lang="ar-SA" sz="7200" b="1" dirty="0">
                <a:solidFill>
                  <a:srgbClr val="FF0000"/>
                </a:solidFill>
                <a:latin typeface="Arabic Typesetting" panose="03020402040406030203" pitchFamily="66" charset="-78"/>
                <a:cs typeface="Arabic Typesetting" panose="03020402040406030203" pitchFamily="66" charset="-78"/>
              </a:rPr>
              <a:t>العبارة</a:t>
            </a:r>
            <a:r>
              <a:rPr lang="ar-SA" sz="5400" dirty="0">
                <a:solidFill>
                  <a:srgbClr val="FF0000"/>
                </a:solidFill>
              </a:rPr>
              <a:t>.</a:t>
            </a:r>
            <a:endParaRPr lang="en-US" sz="5400" dirty="0">
              <a:solidFill>
                <a:srgbClr val="FF0000"/>
              </a:solidFill>
            </a:endParaRPr>
          </a:p>
        </p:txBody>
      </p:sp>
      <p:sp>
        <p:nvSpPr>
          <p:cNvPr id="3" name="Oval 2">
            <a:extLst>
              <a:ext uri="{FF2B5EF4-FFF2-40B4-BE49-F238E27FC236}">
                <a16:creationId xmlns:a16="http://schemas.microsoft.com/office/drawing/2014/main" id="{6581A1DA-52E8-4AE7-9DEA-CD6A5E38A7AA}"/>
              </a:ext>
            </a:extLst>
          </p:cNvPr>
          <p:cNvSpPr/>
          <p:nvPr/>
        </p:nvSpPr>
        <p:spPr>
          <a:xfrm>
            <a:off x="1010530" y="114300"/>
            <a:ext cx="3276600" cy="182880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4800" dirty="0">
                <a:latin typeface="Arabic Typesetting" panose="03020402040406030203" pitchFamily="66" charset="-78"/>
                <a:cs typeface="Arabic Typesetting" panose="03020402040406030203" pitchFamily="66" charset="-78"/>
              </a:rPr>
              <a:t>العمل الجماعي</a:t>
            </a:r>
            <a:endParaRPr lang="en-US" sz="4800" dirty="0">
              <a:latin typeface="Arabic Typesetting" panose="03020402040406030203" pitchFamily="66" charset="-78"/>
              <a:cs typeface="Arabic Typesetting" panose="03020402040406030203" pitchFamily="66" charset="-78"/>
            </a:endParaRPr>
          </a:p>
        </p:txBody>
      </p:sp>
      <p:sp>
        <p:nvSpPr>
          <p:cNvPr id="4" name="Oval 3">
            <a:extLst>
              <a:ext uri="{FF2B5EF4-FFF2-40B4-BE49-F238E27FC236}">
                <a16:creationId xmlns:a16="http://schemas.microsoft.com/office/drawing/2014/main" id="{4D3AF54D-E451-4584-81A8-D34CE162DF56}"/>
              </a:ext>
            </a:extLst>
          </p:cNvPr>
          <p:cNvSpPr/>
          <p:nvPr/>
        </p:nvSpPr>
        <p:spPr>
          <a:xfrm>
            <a:off x="4876800" y="38100"/>
            <a:ext cx="3543300" cy="1905000"/>
          </a:xfrm>
          <a:prstGeom prst="ellipse">
            <a:avLst/>
          </a:prstGeom>
          <a:blipFill>
            <a:blip r:embed="rId2"/>
            <a:stretch>
              <a:fillRect/>
            </a:stretch>
          </a:blip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7527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fltVal val="0"/>
                                          </p:val>
                                        </p:tav>
                                        <p:tav tm="100000">
                                          <p:val>
                                            <p:strVal val="#ppt_w"/>
                                          </p:val>
                                        </p:tav>
                                      </p:tavLst>
                                    </p:anim>
                                    <p:anim calcmode="lin" valueType="num">
                                      <p:cBhvr>
                                        <p:cTn id="33" dur="1000" fill="hold"/>
                                        <p:tgtEl>
                                          <p:spTgt spid="2"/>
                                        </p:tgtEl>
                                        <p:attrNameLst>
                                          <p:attrName>ppt_h</p:attrName>
                                        </p:attrNameLst>
                                      </p:cBhvr>
                                      <p:tavLst>
                                        <p:tav tm="0">
                                          <p:val>
                                            <p:fltVal val="0"/>
                                          </p:val>
                                        </p:tav>
                                        <p:tav tm="100000">
                                          <p:val>
                                            <p:strVal val="#ppt_h"/>
                                          </p:val>
                                        </p:tav>
                                      </p:tavLst>
                                    </p:anim>
                                    <p:anim calcmode="lin" valueType="num">
                                      <p:cBhvr>
                                        <p:cTn id="34" dur="1000" fill="hold"/>
                                        <p:tgtEl>
                                          <p:spTgt spid="2"/>
                                        </p:tgtEl>
                                        <p:attrNameLst>
                                          <p:attrName>style.rotation</p:attrName>
                                        </p:attrNameLst>
                                      </p:cBhvr>
                                      <p:tavLst>
                                        <p:tav tm="0">
                                          <p:val>
                                            <p:fltVal val="90"/>
                                          </p:val>
                                        </p:tav>
                                        <p:tav tm="100000">
                                          <p:val>
                                            <p:fltVal val="0"/>
                                          </p:val>
                                        </p:tav>
                                      </p:tavLst>
                                    </p:anim>
                                    <p:animEffect transition="in" filter="fade">
                                      <p:cBhvr>
                                        <p:cTn id="3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4CB8963-B48C-4A7E-9286-59EA2A0DF6CF}"/>
              </a:ext>
            </a:extLst>
          </p:cNvPr>
          <p:cNvSpPr/>
          <p:nvPr/>
        </p:nvSpPr>
        <p:spPr>
          <a:xfrm>
            <a:off x="2657474" y="76200"/>
            <a:ext cx="3276600" cy="182880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3600" dirty="0"/>
              <a:t>القاء الكلمة علي معني النظم</a:t>
            </a:r>
            <a:endParaRPr lang="en-US" sz="3600" dirty="0"/>
          </a:p>
        </p:txBody>
      </p:sp>
      <p:pic>
        <p:nvPicPr>
          <p:cNvPr id="3" name="Picture 2">
            <a:extLst>
              <a:ext uri="{FF2B5EF4-FFF2-40B4-BE49-F238E27FC236}">
                <a16:creationId xmlns:a16="http://schemas.microsoft.com/office/drawing/2014/main" id="{1B3FA419-3394-4202-964F-D7EA587966A7}"/>
              </a:ext>
            </a:extLst>
          </p:cNvPr>
          <p:cNvPicPr>
            <a:picLocks noChangeAspect="1"/>
          </p:cNvPicPr>
          <p:nvPr/>
        </p:nvPicPr>
        <p:blipFill rotWithShape="1">
          <a:blip r:embed="rId2">
            <a:extLst>
              <a:ext uri="{28A0092B-C50C-407E-A947-70E740481C1C}">
                <a14:useLocalDpi xmlns:a14="http://schemas.microsoft.com/office/drawing/2010/main" val="0"/>
              </a:ext>
            </a:extLst>
          </a:blip>
          <a:srcRect l="6082" t="3603" r="6757" b="42343"/>
          <a:stretch/>
        </p:blipFill>
        <p:spPr>
          <a:xfrm>
            <a:off x="609599" y="2438400"/>
            <a:ext cx="4505327" cy="2819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Picture 3">
            <a:extLst>
              <a:ext uri="{FF2B5EF4-FFF2-40B4-BE49-F238E27FC236}">
                <a16:creationId xmlns:a16="http://schemas.microsoft.com/office/drawing/2014/main" id="{67CFC66E-8BE9-452A-A66C-F9BC45298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438400"/>
            <a:ext cx="4077546" cy="32004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511353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D262D9-D091-4715-BB44-D153C0538578}"/>
              </a:ext>
            </a:extLst>
          </p:cNvPr>
          <p:cNvSpPr txBox="1"/>
          <p:nvPr/>
        </p:nvSpPr>
        <p:spPr>
          <a:xfrm>
            <a:off x="3428999" y="0"/>
            <a:ext cx="2286000" cy="110799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ar-SA" sz="6600" dirty="0">
                <a:latin typeface="Arabic Typesetting" panose="03020402040406030203" pitchFamily="66" charset="-78"/>
                <a:cs typeface="Arabic Typesetting" panose="03020402040406030203" pitchFamily="66" charset="-78"/>
              </a:rPr>
              <a:t>ترجمة</a:t>
            </a:r>
            <a:endParaRPr lang="en-US" sz="6000" dirty="0">
              <a:latin typeface="Arabic Typesetting" panose="03020402040406030203" pitchFamily="66" charset="-78"/>
              <a:cs typeface="Arabic Typesetting" panose="03020402040406030203" pitchFamily="66" charset="-78"/>
            </a:endParaRPr>
          </a:p>
        </p:txBody>
      </p:sp>
      <p:sp>
        <p:nvSpPr>
          <p:cNvPr id="3" name="TextBox 2">
            <a:extLst>
              <a:ext uri="{FF2B5EF4-FFF2-40B4-BE49-F238E27FC236}">
                <a16:creationId xmlns:a16="http://schemas.microsoft.com/office/drawing/2014/main" id="{EE85D755-F5AA-4AD7-8276-A2A866D5D51B}"/>
              </a:ext>
            </a:extLst>
          </p:cNvPr>
          <p:cNvSpPr txBox="1"/>
          <p:nvPr/>
        </p:nvSpPr>
        <p:spPr>
          <a:xfrm>
            <a:off x="2151770" y="1562725"/>
            <a:ext cx="5544429"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b="1" dirty="0">
                <a:latin typeface="Arabic Typesetting" panose="03020402040406030203" pitchFamily="66" charset="-78"/>
                <a:cs typeface="Arabic Typesetting" panose="03020402040406030203" pitchFamily="66" charset="-78"/>
              </a:rPr>
              <a:t>كان سالما رجلا كريما طيب القلب. </a:t>
            </a:r>
            <a:endParaRPr lang="en-US" sz="4400" dirty="0">
              <a:solidFill>
                <a:srgbClr val="FF0000"/>
              </a:solidFill>
              <a:latin typeface="Arabic Typesetting" panose="03020402040406030203" pitchFamily="66" charset="-78"/>
              <a:cs typeface="Arabic Typesetting" panose="03020402040406030203" pitchFamily="66" charset="-78"/>
            </a:endParaRPr>
          </a:p>
        </p:txBody>
      </p:sp>
      <p:sp>
        <p:nvSpPr>
          <p:cNvPr id="4" name="Arrow: Right 3">
            <a:extLst>
              <a:ext uri="{FF2B5EF4-FFF2-40B4-BE49-F238E27FC236}">
                <a16:creationId xmlns:a16="http://schemas.microsoft.com/office/drawing/2014/main" id="{B7AA5A24-348A-4FE6-9601-CADD13980551}"/>
              </a:ext>
            </a:extLst>
          </p:cNvPr>
          <p:cNvSpPr/>
          <p:nvPr/>
        </p:nvSpPr>
        <p:spPr>
          <a:xfrm rot="5400000">
            <a:off x="4050924" y="2600825"/>
            <a:ext cx="1042151" cy="6657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EE4A300-D202-4B7B-8E4A-0C9AE46D8629}"/>
              </a:ext>
            </a:extLst>
          </p:cNvPr>
          <p:cNvSpPr txBox="1"/>
          <p:nvPr/>
        </p:nvSpPr>
        <p:spPr>
          <a:xfrm>
            <a:off x="609600" y="3722748"/>
            <a:ext cx="8374605"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400" dirty="0">
                <a:latin typeface="NikoshBAN" panose="02000000000000000000" pitchFamily="2" charset="0"/>
                <a:cs typeface="NikoshBAN" panose="02000000000000000000" pitchFamily="2" charset="0"/>
              </a:rPr>
              <a:t>সালেম একজন দানশীল ও সুহৃদ লোক ছিলেন</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78712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80">
                                          <p:stCondLst>
                                            <p:cond delay="0"/>
                                          </p:stCondLst>
                                        </p:cTn>
                                        <p:tgtEl>
                                          <p:spTgt spid="5"/>
                                        </p:tgtEl>
                                      </p:cBhvr>
                                    </p:animEffect>
                                    <p:anim calcmode="lin" valueType="num">
                                      <p:cBhvr>
                                        <p:cTn id="3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gtEl>
                                      </p:cBhvr>
                                      <p:to x="100000" y="60000"/>
                                    </p:animScale>
                                    <p:animScale>
                                      <p:cBhvr>
                                        <p:cTn id="42" dur="166" decel="50000">
                                          <p:stCondLst>
                                            <p:cond delay="676"/>
                                          </p:stCondLst>
                                        </p:cTn>
                                        <p:tgtEl>
                                          <p:spTgt spid="5"/>
                                        </p:tgtEl>
                                      </p:cBhvr>
                                      <p:to x="100000" y="100000"/>
                                    </p:animScale>
                                    <p:animScale>
                                      <p:cBhvr>
                                        <p:cTn id="43" dur="26">
                                          <p:stCondLst>
                                            <p:cond delay="1312"/>
                                          </p:stCondLst>
                                        </p:cTn>
                                        <p:tgtEl>
                                          <p:spTgt spid="5"/>
                                        </p:tgtEl>
                                      </p:cBhvr>
                                      <p:to x="100000" y="80000"/>
                                    </p:animScale>
                                    <p:animScale>
                                      <p:cBhvr>
                                        <p:cTn id="44" dur="166" decel="50000">
                                          <p:stCondLst>
                                            <p:cond delay="1338"/>
                                          </p:stCondLst>
                                        </p:cTn>
                                        <p:tgtEl>
                                          <p:spTgt spid="5"/>
                                        </p:tgtEl>
                                      </p:cBhvr>
                                      <p:to x="100000" y="100000"/>
                                    </p:animScale>
                                    <p:animScale>
                                      <p:cBhvr>
                                        <p:cTn id="45" dur="26">
                                          <p:stCondLst>
                                            <p:cond delay="1642"/>
                                          </p:stCondLst>
                                        </p:cTn>
                                        <p:tgtEl>
                                          <p:spTgt spid="5"/>
                                        </p:tgtEl>
                                      </p:cBhvr>
                                      <p:to x="100000" y="90000"/>
                                    </p:animScale>
                                    <p:animScale>
                                      <p:cBhvr>
                                        <p:cTn id="46" dur="166" decel="50000">
                                          <p:stCondLst>
                                            <p:cond delay="1668"/>
                                          </p:stCondLst>
                                        </p:cTn>
                                        <p:tgtEl>
                                          <p:spTgt spid="5"/>
                                        </p:tgtEl>
                                      </p:cBhvr>
                                      <p:to x="100000" y="100000"/>
                                    </p:animScale>
                                    <p:animScale>
                                      <p:cBhvr>
                                        <p:cTn id="47" dur="26">
                                          <p:stCondLst>
                                            <p:cond delay="1808"/>
                                          </p:stCondLst>
                                        </p:cTn>
                                        <p:tgtEl>
                                          <p:spTgt spid="5"/>
                                        </p:tgtEl>
                                      </p:cBhvr>
                                      <p:to x="100000" y="95000"/>
                                    </p:animScale>
                                    <p:animScale>
                                      <p:cBhvr>
                                        <p:cTn id="4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529DE-2889-4FB3-8332-AF49C920C2D3}"/>
              </a:ext>
            </a:extLst>
          </p:cNvPr>
          <p:cNvSpPr txBox="1"/>
          <p:nvPr/>
        </p:nvSpPr>
        <p:spPr>
          <a:xfrm>
            <a:off x="3486149" y="0"/>
            <a:ext cx="2133600" cy="110799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ar-SA" sz="6600" dirty="0">
                <a:latin typeface="Arabic Typesetting" panose="03020402040406030203" pitchFamily="66" charset="-78"/>
                <a:cs typeface="Arabic Typesetting" panose="03020402040406030203" pitchFamily="66" charset="-78"/>
              </a:rPr>
              <a:t>ترجمة</a:t>
            </a:r>
            <a:endParaRPr lang="en-US" sz="6000" dirty="0">
              <a:latin typeface="Arabic Typesetting" panose="03020402040406030203" pitchFamily="66" charset="-78"/>
              <a:cs typeface="Arabic Typesetting" panose="03020402040406030203" pitchFamily="66" charset="-78"/>
            </a:endParaRPr>
          </a:p>
        </p:txBody>
      </p:sp>
      <p:sp>
        <p:nvSpPr>
          <p:cNvPr id="3" name="TextBox 2">
            <a:extLst>
              <a:ext uri="{FF2B5EF4-FFF2-40B4-BE49-F238E27FC236}">
                <a16:creationId xmlns:a16="http://schemas.microsoft.com/office/drawing/2014/main" id="{AE3D82AD-F357-484B-AA6C-4A9A29BA98E6}"/>
              </a:ext>
            </a:extLst>
          </p:cNvPr>
          <p:cNvSpPr txBox="1"/>
          <p:nvPr/>
        </p:nvSpPr>
        <p:spPr>
          <a:xfrm>
            <a:off x="1562100" y="1371600"/>
            <a:ext cx="57912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b="1" dirty="0">
                <a:latin typeface="Arabic Typesetting" panose="03020402040406030203" pitchFamily="66" charset="-78"/>
                <a:cs typeface="Arabic Typesetting" panose="03020402040406030203" pitchFamily="66" charset="-78"/>
              </a:rPr>
              <a:t>وكان له جار فقير اسمه أحمد.</a:t>
            </a:r>
            <a:endParaRPr lang="en-US" sz="4400" dirty="0">
              <a:solidFill>
                <a:srgbClr val="FF0000"/>
              </a:solidFill>
              <a:latin typeface="Arabic Typesetting" panose="03020402040406030203" pitchFamily="66" charset="-78"/>
              <a:cs typeface="Arabic Typesetting" panose="03020402040406030203" pitchFamily="66" charset="-78"/>
            </a:endParaRPr>
          </a:p>
        </p:txBody>
      </p:sp>
      <p:sp>
        <p:nvSpPr>
          <p:cNvPr id="4" name="Arrow: Right 3">
            <a:extLst>
              <a:ext uri="{FF2B5EF4-FFF2-40B4-BE49-F238E27FC236}">
                <a16:creationId xmlns:a16="http://schemas.microsoft.com/office/drawing/2014/main" id="{266365D3-7325-4168-A633-B10C039505F9}"/>
              </a:ext>
            </a:extLst>
          </p:cNvPr>
          <p:cNvSpPr/>
          <p:nvPr/>
        </p:nvSpPr>
        <p:spPr>
          <a:xfrm rot="5400000">
            <a:off x="3664429" y="2417196"/>
            <a:ext cx="1036320" cy="7694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1222E56-2E97-43C6-90DB-512C4AD29C3D}"/>
              </a:ext>
            </a:extLst>
          </p:cNvPr>
          <p:cNvSpPr txBox="1"/>
          <p:nvPr/>
        </p:nvSpPr>
        <p:spPr>
          <a:xfrm>
            <a:off x="1562099" y="3462791"/>
            <a:ext cx="5981701"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400" dirty="0">
                <a:latin typeface="NikoshBAN" panose="02000000000000000000" pitchFamily="2" charset="0"/>
                <a:cs typeface="NikoshBAN" panose="02000000000000000000" pitchFamily="2" charset="0"/>
              </a:rPr>
              <a:t>তার নিকট একজন দরিদ্র প্রতিবেশী ছিল যার নাম আহমদ</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06381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80">
                                          <p:stCondLst>
                                            <p:cond delay="0"/>
                                          </p:stCondLst>
                                        </p:cTn>
                                        <p:tgtEl>
                                          <p:spTgt spid="5"/>
                                        </p:tgtEl>
                                      </p:cBhvr>
                                    </p:animEffect>
                                    <p:anim calcmode="lin" valueType="num">
                                      <p:cBhvr>
                                        <p:cTn id="3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gtEl>
                                      </p:cBhvr>
                                      <p:to x="100000" y="60000"/>
                                    </p:animScale>
                                    <p:animScale>
                                      <p:cBhvr>
                                        <p:cTn id="42" dur="166" decel="50000">
                                          <p:stCondLst>
                                            <p:cond delay="676"/>
                                          </p:stCondLst>
                                        </p:cTn>
                                        <p:tgtEl>
                                          <p:spTgt spid="5"/>
                                        </p:tgtEl>
                                      </p:cBhvr>
                                      <p:to x="100000" y="100000"/>
                                    </p:animScale>
                                    <p:animScale>
                                      <p:cBhvr>
                                        <p:cTn id="43" dur="26">
                                          <p:stCondLst>
                                            <p:cond delay="1312"/>
                                          </p:stCondLst>
                                        </p:cTn>
                                        <p:tgtEl>
                                          <p:spTgt spid="5"/>
                                        </p:tgtEl>
                                      </p:cBhvr>
                                      <p:to x="100000" y="80000"/>
                                    </p:animScale>
                                    <p:animScale>
                                      <p:cBhvr>
                                        <p:cTn id="44" dur="166" decel="50000">
                                          <p:stCondLst>
                                            <p:cond delay="1338"/>
                                          </p:stCondLst>
                                        </p:cTn>
                                        <p:tgtEl>
                                          <p:spTgt spid="5"/>
                                        </p:tgtEl>
                                      </p:cBhvr>
                                      <p:to x="100000" y="100000"/>
                                    </p:animScale>
                                    <p:animScale>
                                      <p:cBhvr>
                                        <p:cTn id="45" dur="26">
                                          <p:stCondLst>
                                            <p:cond delay="1642"/>
                                          </p:stCondLst>
                                        </p:cTn>
                                        <p:tgtEl>
                                          <p:spTgt spid="5"/>
                                        </p:tgtEl>
                                      </p:cBhvr>
                                      <p:to x="100000" y="90000"/>
                                    </p:animScale>
                                    <p:animScale>
                                      <p:cBhvr>
                                        <p:cTn id="46" dur="166" decel="50000">
                                          <p:stCondLst>
                                            <p:cond delay="1668"/>
                                          </p:stCondLst>
                                        </p:cTn>
                                        <p:tgtEl>
                                          <p:spTgt spid="5"/>
                                        </p:tgtEl>
                                      </p:cBhvr>
                                      <p:to x="100000" y="100000"/>
                                    </p:animScale>
                                    <p:animScale>
                                      <p:cBhvr>
                                        <p:cTn id="47" dur="26">
                                          <p:stCondLst>
                                            <p:cond delay="1808"/>
                                          </p:stCondLst>
                                        </p:cTn>
                                        <p:tgtEl>
                                          <p:spTgt spid="5"/>
                                        </p:tgtEl>
                                      </p:cBhvr>
                                      <p:to x="100000" y="95000"/>
                                    </p:animScale>
                                    <p:animScale>
                                      <p:cBhvr>
                                        <p:cTn id="4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B6FC4E-3FFD-41B8-B1A5-D97304DB6004}"/>
              </a:ext>
            </a:extLst>
          </p:cNvPr>
          <p:cNvSpPr txBox="1"/>
          <p:nvPr/>
        </p:nvSpPr>
        <p:spPr>
          <a:xfrm>
            <a:off x="3124200" y="25791"/>
            <a:ext cx="2438400" cy="110799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ar-SA" sz="6600" dirty="0">
                <a:latin typeface="Arabic Typesetting" panose="03020402040406030203" pitchFamily="66" charset="-78"/>
                <a:cs typeface="Arabic Typesetting" panose="03020402040406030203" pitchFamily="66" charset="-78"/>
              </a:rPr>
              <a:t>ترجمة</a:t>
            </a:r>
            <a:endParaRPr lang="en-US" sz="6600" dirty="0">
              <a:latin typeface="Arabic Typesetting" panose="03020402040406030203" pitchFamily="66" charset="-78"/>
              <a:cs typeface="Arabic Typesetting" panose="03020402040406030203" pitchFamily="66" charset="-78"/>
            </a:endParaRPr>
          </a:p>
        </p:txBody>
      </p:sp>
      <p:sp>
        <p:nvSpPr>
          <p:cNvPr id="3" name="TextBox 2">
            <a:extLst>
              <a:ext uri="{FF2B5EF4-FFF2-40B4-BE49-F238E27FC236}">
                <a16:creationId xmlns:a16="http://schemas.microsoft.com/office/drawing/2014/main" id="{48FFB2E3-E856-47E3-9FC4-09001BD72406}"/>
              </a:ext>
            </a:extLst>
          </p:cNvPr>
          <p:cNvSpPr txBox="1"/>
          <p:nvPr/>
        </p:nvSpPr>
        <p:spPr>
          <a:xfrm>
            <a:off x="1295400" y="1598553"/>
            <a:ext cx="6734703"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b="1" dirty="0">
                <a:latin typeface="Arabic Typesetting" panose="03020402040406030203" pitchFamily="66" charset="-78"/>
                <a:cs typeface="Arabic Typesetting" panose="03020402040406030203" pitchFamily="66" charset="-78"/>
              </a:rPr>
              <a:t> وفي يوم من الأيام اشتدت حاجته الي النقود </a:t>
            </a:r>
          </a:p>
        </p:txBody>
      </p:sp>
      <p:sp>
        <p:nvSpPr>
          <p:cNvPr id="4" name="Arrow: Right 3">
            <a:extLst>
              <a:ext uri="{FF2B5EF4-FFF2-40B4-BE49-F238E27FC236}">
                <a16:creationId xmlns:a16="http://schemas.microsoft.com/office/drawing/2014/main" id="{CDE1E40F-1B5E-4052-A576-29F1F5B71939}"/>
              </a:ext>
            </a:extLst>
          </p:cNvPr>
          <p:cNvSpPr/>
          <p:nvPr/>
        </p:nvSpPr>
        <p:spPr>
          <a:xfrm rot="5400000">
            <a:off x="4134241" y="2721858"/>
            <a:ext cx="875516" cy="7694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EF2C3D5-7DB6-435F-BF40-7BCF3357A77F}"/>
              </a:ext>
            </a:extLst>
          </p:cNvPr>
          <p:cNvSpPr txBox="1"/>
          <p:nvPr/>
        </p:nvSpPr>
        <p:spPr>
          <a:xfrm>
            <a:off x="838200" y="3845163"/>
            <a:ext cx="7943762"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400" dirty="0">
                <a:latin typeface="NikoshBAN" panose="02000000000000000000" pitchFamily="2" charset="0"/>
                <a:cs typeface="NikoshBAN" panose="02000000000000000000" pitchFamily="2" charset="0"/>
              </a:rPr>
              <a:t>কোন একদিন অর্থের প্রতি তার অভাববোধ বৃদ্ধি পেল।</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98820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80">
                                          <p:stCondLst>
                                            <p:cond delay="0"/>
                                          </p:stCondLst>
                                        </p:cTn>
                                        <p:tgtEl>
                                          <p:spTgt spid="5"/>
                                        </p:tgtEl>
                                      </p:cBhvr>
                                    </p:animEffect>
                                    <p:anim calcmode="lin" valueType="num">
                                      <p:cBhvr>
                                        <p:cTn id="3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gtEl>
                                      </p:cBhvr>
                                      <p:to x="100000" y="60000"/>
                                    </p:animScale>
                                    <p:animScale>
                                      <p:cBhvr>
                                        <p:cTn id="42" dur="166" decel="50000">
                                          <p:stCondLst>
                                            <p:cond delay="676"/>
                                          </p:stCondLst>
                                        </p:cTn>
                                        <p:tgtEl>
                                          <p:spTgt spid="5"/>
                                        </p:tgtEl>
                                      </p:cBhvr>
                                      <p:to x="100000" y="100000"/>
                                    </p:animScale>
                                    <p:animScale>
                                      <p:cBhvr>
                                        <p:cTn id="43" dur="26">
                                          <p:stCondLst>
                                            <p:cond delay="1312"/>
                                          </p:stCondLst>
                                        </p:cTn>
                                        <p:tgtEl>
                                          <p:spTgt spid="5"/>
                                        </p:tgtEl>
                                      </p:cBhvr>
                                      <p:to x="100000" y="80000"/>
                                    </p:animScale>
                                    <p:animScale>
                                      <p:cBhvr>
                                        <p:cTn id="44" dur="166" decel="50000">
                                          <p:stCondLst>
                                            <p:cond delay="1338"/>
                                          </p:stCondLst>
                                        </p:cTn>
                                        <p:tgtEl>
                                          <p:spTgt spid="5"/>
                                        </p:tgtEl>
                                      </p:cBhvr>
                                      <p:to x="100000" y="100000"/>
                                    </p:animScale>
                                    <p:animScale>
                                      <p:cBhvr>
                                        <p:cTn id="45" dur="26">
                                          <p:stCondLst>
                                            <p:cond delay="1642"/>
                                          </p:stCondLst>
                                        </p:cTn>
                                        <p:tgtEl>
                                          <p:spTgt spid="5"/>
                                        </p:tgtEl>
                                      </p:cBhvr>
                                      <p:to x="100000" y="90000"/>
                                    </p:animScale>
                                    <p:animScale>
                                      <p:cBhvr>
                                        <p:cTn id="46" dur="166" decel="50000">
                                          <p:stCondLst>
                                            <p:cond delay="1668"/>
                                          </p:stCondLst>
                                        </p:cTn>
                                        <p:tgtEl>
                                          <p:spTgt spid="5"/>
                                        </p:tgtEl>
                                      </p:cBhvr>
                                      <p:to x="100000" y="100000"/>
                                    </p:animScale>
                                    <p:animScale>
                                      <p:cBhvr>
                                        <p:cTn id="47" dur="26">
                                          <p:stCondLst>
                                            <p:cond delay="1808"/>
                                          </p:stCondLst>
                                        </p:cTn>
                                        <p:tgtEl>
                                          <p:spTgt spid="5"/>
                                        </p:tgtEl>
                                      </p:cBhvr>
                                      <p:to x="100000" y="95000"/>
                                    </p:animScale>
                                    <p:animScale>
                                      <p:cBhvr>
                                        <p:cTn id="4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8A43E7-6139-4703-A4F0-81E476AA8DCE}"/>
              </a:ext>
            </a:extLst>
          </p:cNvPr>
          <p:cNvSpPr txBox="1"/>
          <p:nvPr/>
        </p:nvSpPr>
        <p:spPr>
          <a:xfrm>
            <a:off x="3421380" y="46183"/>
            <a:ext cx="2209800" cy="110799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ar-SA" sz="6600" dirty="0">
                <a:latin typeface="Arabic Typesetting" panose="03020402040406030203" pitchFamily="66" charset="-78"/>
                <a:cs typeface="Arabic Typesetting" panose="03020402040406030203" pitchFamily="66" charset="-78"/>
              </a:rPr>
              <a:t>ترجمة</a:t>
            </a:r>
            <a:endParaRPr lang="en-US" sz="6000" dirty="0">
              <a:latin typeface="Arabic Typesetting" panose="03020402040406030203" pitchFamily="66" charset="-78"/>
              <a:cs typeface="Arabic Typesetting" panose="03020402040406030203" pitchFamily="66" charset="-78"/>
            </a:endParaRPr>
          </a:p>
        </p:txBody>
      </p:sp>
      <p:sp>
        <p:nvSpPr>
          <p:cNvPr id="3" name="TextBox 2">
            <a:extLst>
              <a:ext uri="{FF2B5EF4-FFF2-40B4-BE49-F238E27FC236}">
                <a16:creationId xmlns:a16="http://schemas.microsoft.com/office/drawing/2014/main" id="{1489D815-22AE-492F-AEF9-CDF3B85D51DF}"/>
              </a:ext>
            </a:extLst>
          </p:cNvPr>
          <p:cNvSpPr txBox="1"/>
          <p:nvPr/>
        </p:nvSpPr>
        <p:spPr>
          <a:xfrm>
            <a:off x="838200" y="2133086"/>
            <a:ext cx="77724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b="1" dirty="0">
                <a:latin typeface="Arabic Typesetting" panose="03020402040406030203" pitchFamily="66" charset="-78"/>
                <a:cs typeface="Arabic Typesetting" panose="03020402040406030203" pitchFamily="66" charset="-78"/>
              </a:rPr>
              <a:t>فطلب المساعدة من الأصدقاء</a:t>
            </a:r>
            <a:endParaRPr lang="ar-SA" sz="4400" b="1" u="sng" dirty="0">
              <a:latin typeface="Arabic Typesetting" panose="03020402040406030203" pitchFamily="66" charset="-78"/>
              <a:cs typeface="Arabic Typesetting" panose="03020402040406030203" pitchFamily="66" charset="-78"/>
            </a:endParaRPr>
          </a:p>
        </p:txBody>
      </p:sp>
      <p:sp>
        <p:nvSpPr>
          <p:cNvPr id="4" name="Arrow: Right 3">
            <a:extLst>
              <a:ext uri="{FF2B5EF4-FFF2-40B4-BE49-F238E27FC236}">
                <a16:creationId xmlns:a16="http://schemas.microsoft.com/office/drawing/2014/main" id="{58FA5EB2-BC84-4331-8DFD-9FD582425726}"/>
              </a:ext>
            </a:extLst>
          </p:cNvPr>
          <p:cNvSpPr/>
          <p:nvPr/>
        </p:nvSpPr>
        <p:spPr>
          <a:xfrm rot="5400000">
            <a:off x="4053839" y="3200143"/>
            <a:ext cx="1036320" cy="7694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E653CE0-A173-4106-A6E6-8A6FA644A2ED}"/>
              </a:ext>
            </a:extLst>
          </p:cNvPr>
          <p:cNvSpPr txBox="1"/>
          <p:nvPr/>
        </p:nvSpPr>
        <p:spPr>
          <a:xfrm>
            <a:off x="838200" y="4267200"/>
            <a:ext cx="77724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400" dirty="0">
                <a:latin typeface="NikoshBAN" panose="02000000000000000000" pitchFamily="2" charset="0"/>
                <a:cs typeface="NikoshBAN" panose="02000000000000000000" pitchFamily="2" charset="0"/>
              </a:rPr>
              <a:t>অতঃপর সে বন্ধুদের থেকে সাহায্য চাইল।</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68383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80">
                                          <p:stCondLst>
                                            <p:cond delay="0"/>
                                          </p:stCondLst>
                                        </p:cTn>
                                        <p:tgtEl>
                                          <p:spTgt spid="5"/>
                                        </p:tgtEl>
                                      </p:cBhvr>
                                    </p:animEffect>
                                    <p:anim calcmode="lin" valueType="num">
                                      <p:cBhvr>
                                        <p:cTn id="3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gtEl>
                                      </p:cBhvr>
                                      <p:to x="100000" y="60000"/>
                                    </p:animScale>
                                    <p:animScale>
                                      <p:cBhvr>
                                        <p:cTn id="42" dur="166" decel="50000">
                                          <p:stCondLst>
                                            <p:cond delay="676"/>
                                          </p:stCondLst>
                                        </p:cTn>
                                        <p:tgtEl>
                                          <p:spTgt spid="5"/>
                                        </p:tgtEl>
                                      </p:cBhvr>
                                      <p:to x="100000" y="100000"/>
                                    </p:animScale>
                                    <p:animScale>
                                      <p:cBhvr>
                                        <p:cTn id="43" dur="26">
                                          <p:stCondLst>
                                            <p:cond delay="1312"/>
                                          </p:stCondLst>
                                        </p:cTn>
                                        <p:tgtEl>
                                          <p:spTgt spid="5"/>
                                        </p:tgtEl>
                                      </p:cBhvr>
                                      <p:to x="100000" y="80000"/>
                                    </p:animScale>
                                    <p:animScale>
                                      <p:cBhvr>
                                        <p:cTn id="44" dur="166" decel="50000">
                                          <p:stCondLst>
                                            <p:cond delay="1338"/>
                                          </p:stCondLst>
                                        </p:cTn>
                                        <p:tgtEl>
                                          <p:spTgt spid="5"/>
                                        </p:tgtEl>
                                      </p:cBhvr>
                                      <p:to x="100000" y="100000"/>
                                    </p:animScale>
                                    <p:animScale>
                                      <p:cBhvr>
                                        <p:cTn id="45" dur="26">
                                          <p:stCondLst>
                                            <p:cond delay="1642"/>
                                          </p:stCondLst>
                                        </p:cTn>
                                        <p:tgtEl>
                                          <p:spTgt spid="5"/>
                                        </p:tgtEl>
                                      </p:cBhvr>
                                      <p:to x="100000" y="90000"/>
                                    </p:animScale>
                                    <p:animScale>
                                      <p:cBhvr>
                                        <p:cTn id="46" dur="166" decel="50000">
                                          <p:stCondLst>
                                            <p:cond delay="1668"/>
                                          </p:stCondLst>
                                        </p:cTn>
                                        <p:tgtEl>
                                          <p:spTgt spid="5"/>
                                        </p:tgtEl>
                                      </p:cBhvr>
                                      <p:to x="100000" y="100000"/>
                                    </p:animScale>
                                    <p:animScale>
                                      <p:cBhvr>
                                        <p:cTn id="47" dur="26">
                                          <p:stCondLst>
                                            <p:cond delay="1808"/>
                                          </p:stCondLst>
                                        </p:cTn>
                                        <p:tgtEl>
                                          <p:spTgt spid="5"/>
                                        </p:tgtEl>
                                      </p:cBhvr>
                                      <p:to x="100000" y="95000"/>
                                    </p:animScale>
                                    <p:animScale>
                                      <p:cBhvr>
                                        <p:cTn id="4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172D57-CBB1-4768-855B-6A24A7835E2A}"/>
              </a:ext>
            </a:extLst>
          </p:cNvPr>
          <p:cNvSpPr txBox="1"/>
          <p:nvPr/>
        </p:nvSpPr>
        <p:spPr>
          <a:xfrm>
            <a:off x="3421380" y="46183"/>
            <a:ext cx="2209800" cy="110799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ar-SA" sz="6600" dirty="0">
                <a:latin typeface="Arabic Typesetting" panose="03020402040406030203" pitchFamily="66" charset="-78"/>
                <a:cs typeface="Arabic Typesetting" panose="03020402040406030203" pitchFamily="66" charset="-78"/>
              </a:rPr>
              <a:t>ترجمة</a:t>
            </a:r>
            <a:endParaRPr lang="en-US" sz="6000" dirty="0">
              <a:latin typeface="Arabic Typesetting" panose="03020402040406030203" pitchFamily="66" charset="-78"/>
              <a:cs typeface="Arabic Typesetting" panose="03020402040406030203" pitchFamily="66" charset="-78"/>
            </a:endParaRPr>
          </a:p>
        </p:txBody>
      </p:sp>
      <p:sp>
        <p:nvSpPr>
          <p:cNvPr id="3" name="TextBox 2">
            <a:extLst>
              <a:ext uri="{FF2B5EF4-FFF2-40B4-BE49-F238E27FC236}">
                <a16:creationId xmlns:a16="http://schemas.microsoft.com/office/drawing/2014/main" id="{C4815B67-1D3C-4B9F-804B-EB2EAC865D9C}"/>
              </a:ext>
            </a:extLst>
          </p:cNvPr>
          <p:cNvSpPr txBox="1"/>
          <p:nvPr/>
        </p:nvSpPr>
        <p:spPr>
          <a:xfrm>
            <a:off x="761999" y="1954721"/>
            <a:ext cx="7543799"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b="1" dirty="0">
                <a:latin typeface="Arabic Typesetting" panose="03020402040406030203" pitchFamily="66" charset="-78"/>
                <a:cs typeface="Arabic Typesetting" panose="03020402040406030203" pitchFamily="66" charset="-78"/>
              </a:rPr>
              <a:t>ولكن لم يجد أحد منهم من قام بنصرته.</a:t>
            </a:r>
            <a:endParaRPr lang="en-US" sz="4400" dirty="0">
              <a:solidFill>
                <a:srgbClr val="FF0000"/>
              </a:solidFill>
              <a:latin typeface="Arabic Typesetting" panose="03020402040406030203" pitchFamily="66" charset="-78"/>
              <a:cs typeface="Arabic Typesetting" panose="03020402040406030203" pitchFamily="66" charset="-78"/>
            </a:endParaRPr>
          </a:p>
        </p:txBody>
      </p:sp>
      <p:sp>
        <p:nvSpPr>
          <p:cNvPr id="4" name="Arrow: Right 3">
            <a:extLst>
              <a:ext uri="{FF2B5EF4-FFF2-40B4-BE49-F238E27FC236}">
                <a16:creationId xmlns:a16="http://schemas.microsoft.com/office/drawing/2014/main" id="{02959051-F54C-4EC0-8A68-88839098D7FD}"/>
              </a:ext>
            </a:extLst>
          </p:cNvPr>
          <p:cNvSpPr/>
          <p:nvPr/>
        </p:nvSpPr>
        <p:spPr>
          <a:xfrm rot="5400000">
            <a:off x="3939539" y="2924908"/>
            <a:ext cx="1036320" cy="7694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F36A39-713E-4414-8BDB-83FB90A3F4EA}"/>
              </a:ext>
            </a:extLst>
          </p:cNvPr>
          <p:cNvSpPr txBox="1"/>
          <p:nvPr/>
        </p:nvSpPr>
        <p:spPr>
          <a:xfrm>
            <a:off x="914400" y="3962400"/>
            <a:ext cx="7212215"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400" dirty="0">
                <a:latin typeface="NikoshBAN" panose="02000000000000000000" pitchFamily="2" charset="0"/>
                <a:cs typeface="NikoshBAN" panose="02000000000000000000" pitchFamily="2" charset="0"/>
              </a:rPr>
              <a:t>কিন্ত সে তাদের মধ্যে থেকে এমন কাউকে পেল না যে তার সাহায্যে এগিয়ে আসবে।</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07699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80">
                                          <p:stCondLst>
                                            <p:cond delay="0"/>
                                          </p:stCondLst>
                                        </p:cTn>
                                        <p:tgtEl>
                                          <p:spTgt spid="5"/>
                                        </p:tgtEl>
                                      </p:cBhvr>
                                    </p:animEffect>
                                    <p:anim calcmode="lin" valueType="num">
                                      <p:cBhvr>
                                        <p:cTn id="3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gtEl>
                                      </p:cBhvr>
                                      <p:to x="100000" y="60000"/>
                                    </p:animScale>
                                    <p:animScale>
                                      <p:cBhvr>
                                        <p:cTn id="42" dur="166" decel="50000">
                                          <p:stCondLst>
                                            <p:cond delay="676"/>
                                          </p:stCondLst>
                                        </p:cTn>
                                        <p:tgtEl>
                                          <p:spTgt spid="5"/>
                                        </p:tgtEl>
                                      </p:cBhvr>
                                      <p:to x="100000" y="100000"/>
                                    </p:animScale>
                                    <p:animScale>
                                      <p:cBhvr>
                                        <p:cTn id="43" dur="26">
                                          <p:stCondLst>
                                            <p:cond delay="1312"/>
                                          </p:stCondLst>
                                        </p:cTn>
                                        <p:tgtEl>
                                          <p:spTgt spid="5"/>
                                        </p:tgtEl>
                                      </p:cBhvr>
                                      <p:to x="100000" y="80000"/>
                                    </p:animScale>
                                    <p:animScale>
                                      <p:cBhvr>
                                        <p:cTn id="44" dur="166" decel="50000">
                                          <p:stCondLst>
                                            <p:cond delay="1338"/>
                                          </p:stCondLst>
                                        </p:cTn>
                                        <p:tgtEl>
                                          <p:spTgt spid="5"/>
                                        </p:tgtEl>
                                      </p:cBhvr>
                                      <p:to x="100000" y="100000"/>
                                    </p:animScale>
                                    <p:animScale>
                                      <p:cBhvr>
                                        <p:cTn id="45" dur="26">
                                          <p:stCondLst>
                                            <p:cond delay="1642"/>
                                          </p:stCondLst>
                                        </p:cTn>
                                        <p:tgtEl>
                                          <p:spTgt spid="5"/>
                                        </p:tgtEl>
                                      </p:cBhvr>
                                      <p:to x="100000" y="90000"/>
                                    </p:animScale>
                                    <p:animScale>
                                      <p:cBhvr>
                                        <p:cTn id="46" dur="166" decel="50000">
                                          <p:stCondLst>
                                            <p:cond delay="1668"/>
                                          </p:stCondLst>
                                        </p:cTn>
                                        <p:tgtEl>
                                          <p:spTgt spid="5"/>
                                        </p:tgtEl>
                                      </p:cBhvr>
                                      <p:to x="100000" y="100000"/>
                                    </p:animScale>
                                    <p:animScale>
                                      <p:cBhvr>
                                        <p:cTn id="47" dur="26">
                                          <p:stCondLst>
                                            <p:cond delay="1808"/>
                                          </p:stCondLst>
                                        </p:cTn>
                                        <p:tgtEl>
                                          <p:spTgt spid="5"/>
                                        </p:tgtEl>
                                      </p:cBhvr>
                                      <p:to x="100000" y="95000"/>
                                    </p:animScale>
                                    <p:animScale>
                                      <p:cBhvr>
                                        <p:cTn id="4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73DABE-00EC-40CF-B319-4F53C90BF128}"/>
              </a:ext>
            </a:extLst>
          </p:cNvPr>
          <p:cNvSpPr txBox="1"/>
          <p:nvPr/>
        </p:nvSpPr>
        <p:spPr>
          <a:xfrm>
            <a:off x="3124200" y="0"/>
            <a:ext cx="2667000" cy="110799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ar-SA" sz="6600" dirty="0">
                <a:latin typeface="Arabic Typesetting" panose="03020402040406030203" pitchFamily="66" charset="-78"/>
                <a:cs typeface="Arabic Typesetting" panose="03020402040406030203" pitchFamily="66" charset="-78"/>
              </a:rPr>
              <a:t>ترجمة</a:t>
            </a:r>
            <a:endParaRPr lang="en-US" sz="6000" dirty="0">
              <a:latin typeface="Arabic Typesetting" panose="03020402040406030203" pitchFamily="66" charset="-78"/>
              <a:cs typeface="Arabic Typesetting" panose="03020402040406030203" pitchFamily="66" charset="-78"/>
            </a:endParaRPr>
          </a:p>
        </p:txBody>
      </p:sp>
      <p:sp>
        <p:nvSpPr>
          <p:cNvPr id="3" name="TextBox 2">
            <a:extLst>
              <a:ext uri="{FF2B5EF4-FFF2-40B4-BE49-F238E27FC236}">
                <a16:creationId xmlns:a16="http://schemas.microsoft.com/office/drawing/2014/main" id="{AC646A10-4FB4-427B-BA30-9BDD197404D0}"/>
              </a:ext>
            </a:extLst>
          </p:cNvPr>
          <p:cNvSpPr txBox="1"/>
          <p:nvPr/>
        </p:nvSpPr>
        <p:spPr>
          <a:xfrm>
            <a:off x="838200" y="2158741"/>
            <a:ext cx="74676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b="1" dirty="0">
                <a:latin typeface="Arabic Typesetting" panose="03020402040406030203" pitchFamily="66" charset="-78"/>
                <a:cs typeface="Arabic Typesetting" panose="03020402040406030203" pitchFamily="66" charset="-78"/>
              </a:rPr>
              <a:t>فأخيرا قرر أحمد أن يبيع داره.</a:t>
            </a:r>
            <a:endParaRPr lang="en-US" sz="4400" dirty="0">
              <a:solidFill>
                <a:srgbClr val="FF0000"/>
              </a:solidFill>
              <a:latin typeface="Arabic Typesetting" panose="03020402040406030203" pitchFamily="66" charset="-78"/>
              <a:cs typeface="Arabic Typesetting" panose="03020402040406030203" pitchFamily="66" charset="-78"/>
            </a:endParaRPr>
          </a:p>
        </p:txBody>
      </p:sp>
      <p:sp>
        <p:nvSpPr>
          <p:cNvPr id="4" name="Arrow: Right 3">
            <a:extLst>
              <a:ext uri="{FF2B5EF4-FFF2-40B4-BE49-F238E27FC236}">
                <a16:creationId xmlns:a16="http://schemas.microsoft.com/office/drawing/2014/main" id="{913A03DD-ACB0-4523-AAA4-7FD25C134A3E}"/>
              </a:ext>
            </a:extLst>
          </p:cNvPr>
          <p:cNvSpPr/>
          <p:nvPr/>
        </p:nvSpPr>
        <p:spPr>
          <a:xfrm rot="5400000">
            <a:off x="4009470" y="3177170"/>
            <a:ext cx="896458" cy="7702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B2B2A31-76A6-482B-8476-9BD1661BD019}"/>
              </a:ext>
            </a:extLst>
          </p:cNvPr>
          <p:cNvSpPr txBox="1"/>
          <p:nvPr/>
        </p:nvSpPr>
        <p:spPr>
          <a:xfrm>
            <a:off x="952500" y="4030434"/>
            <a:ext cx="7238999"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400" dirty="0">
                <a:latin typeface="NikoshBAN" panose="02000000000000000000" pitchFamily="2" charset="0"/>
                <a:cs typeface="NikoshBAN" panose="02000000000000000000" pitchFamily="2" charset="0"/>
              </a:rPr>
              <a:t>অবশেষে আহমদ তার বাড়ি বিক্রি করার সিদ্ধান্ত নিলেন।</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92450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80">
                                          <p:stCondLst>
                                            <p:cond delay="0"/>
                                          </p:stCondLst>
                                        </p:cTn>
                                        <p:tgtEl>
                                          <p:spTgt spid="5"/>
                                        </p:tgtEl>
                                      </p:cBhvr>
                                    </p:animEffect>
                                    <p:anim calcmode="lin" valueType="num">
                                      <p:cBhvr>
                                        <p:cTn id="3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gtEl>
                                      </p:cBhvr>
                                      <p:to x="100000" y="60000"/>
                                    </p:animScale>
                                    <p:animScale>
                                      <p:cBhvr>
                                        <p:cTn id="42" dur="166" decel="50000">
                                          <p:stCondLst>
                                            <p:cond delay="676"/>
                                          </p:stCondLst>
                                        </p:cTn>
                                        <p:tgtEl>
                                          <p:spTgt spid="5"/>
                                        </p:tgtEl>
                                      </p:cBhvr>
                                      <p:to x="100000" y="100000"/>
                                    </p:animScale>
                                    <p:animScale>
                                      <p:cBhvr>
                                        <p:cTn id="43" dur="26">
                                          <p:stCondLst>
                                            <p:cond delay="1312"/>
                                          </p:stCondLst>
                                        </p:cTn>
                                        <p:tgtEl>
                                          <p:spTgt spid="5"/>
                                        </p:tgtEl>
                                      </p:cBhvr>
                                      <p:to x="100000" y="80000"/>
                                    </p:animScale>
                                    <p:animScale>
                                      <p:cBhvr>
                                        <p:cTn id="44" dur="166" decel="50000">
                                          <p:stCondLst>
                                            <p:cond delay="1338"/>
                                          </p:stCondLst>
                                        </p:cTn>
                                        <p:tgtEl>
                                          <p:spTgt spid="5"/>
                                        </p:tgtEl>
                                      </p:cBhvr>
                                      <p:to x="100000" y="100000"/>
                                    </p:animScale>
                                    <p:animScale>
                                      <p:cBhvr>
                                        <p:cTn id="45" dur="26">
                                          <p:stCondLst>
                                            <p:cond delay="1642"/>
                                          </p:stCondLst>
                                        </p:cTn>
                                        <p:tgtEl>
                                          <p:spTgt spid="5"/>
                                        </p:tgtEl>
                                      </p:cBhvr>
                                      <p:to x="100000" y="90000"/>
                                    </p:animScale>
                                    <p:animScale>
                                      <p:cBhvr>
                                        <p:cTn id="46" dur="166" decel="50000">
                                          <p:stCondLst>
                                            <p:cond delay="1668"/>
                                          </p:stCondLst>
                                        </p:cTn>
                                        <p:tgtEl>
                                          <p:spTgt spid="5"/>
                                        </p:tgtEl>
                                      </p:cBhvr>
                                      <p:to x="100000" y="100000"/>
                                    </p:animScale>
                                    <p:animScale>
                                      <p:cBhvr>
                                        <p:cTn id="47" dur="26">
                                          <p:stCondLst>
                                            <p:cond delay="1808"/>
                                          </p:stCondLst>
                                        </p:cTn>
                                        <p:tgtEl>
                                          <p:spTgt spid="5"/>
                                        </p:tgtEl>
                                      </p:cBhvr>
                                      <p:to x="100000" y="95000"/>
                                    </p:animScale>
                                    <p:animScale>
                                      <p:cBhvr>
                                        <p:cTn id="4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3BD980-4E15-4B41-82BB-A48E5B6A0F22}"/>
              </a:ext>
            </a:extLst>
          </p:cNvPr>
          <p:cNvSpPr txBox="1"/>
          <p:nvPr/>
        </p:nvSpPr>
        <p:spPr>
          <a:xfrm>
            <a:off x="3399545" y="55058"/>
            <a:ext cx="2344909" cy="110799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ar-SA" sz="6600" dirty="0">
                <a:latin typeface="Arabic Typesetting" panose="03020402040406030203" pitchFamily="66" charset="-78"/>
                <a:cs typeface="Arabic Typesetting" panose="03020402040406030203" pitchFamily="66" charset="-78"/>
              </a:rPr>
              <a:t>ترجمة</a:t>
            </a:r>
            <a:endParaRPr lang="en-US" sz="6000" dirty="0">
              <a:latin typeface="Arabic Typesetting" panose="03020402040406030203" pitchFamily="66" charset="-78"/>
              <a:cs typeface="Arabic Typesetting" panose="03020402040406030203" pitchFamily="66" charset="-78"/>
            </a:endParaRPr>
          </a:p>
        </p:txBody>
      </p:sp>
      <p:sp>
        <p:nvSpPr>
          <p:cNvPr id="3" name="TextBox 2">
            <a:extLst>
              <a:ext uri="{FF2B5EF4-FFF2-40B4-BE49-F238E27FC236}">
                <a16:creationId xmlns:a16="http://schemas.microsoft.com/office/drawing/2014/main" id="{C735F7B1-DCCA-4B22-B3B2-5E7396930E61}"/>
              </a:ext>
            </a:extLst>
          </p:cNvPr>
          <p:cNvSpPr txBox="1"/>
          <p:nvPr/>
        </p:nvSpPr>
        <p:spPr>
          <a:xfrm>
            <a:off x="685800" y="1981200"/>
            <a:ext cx="7823979"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b="1" dirty="0">
                <a:latin typeface="Arabic Typesetting" panose="03020402040406030203" pitchFamily="66" charset="-78"/>
                <a:cs typeface="Arabic Typesetting" panose="03020402040406030203" pitchFamily="66" charset="-78"/>
              </a:rPr>
              <a:t>فجاءه أحد وقال:</a:t>
            </a:r>
          </a:p>
        </p:txBody>
      </p:sp>
      <p:sp>
        <p:nvSpPr>
          <p:cNvPr id="4" name="Arrow: Right 3">
            <a:extLst>
              <a:ext uri="{FF2B5EF4-FFF2-40B4-BE49-F238E27FC236}">
                <a16:creationId xmlns:a16="http://schemas.microsoft.com/office/drawing/2014/main" id="{ED8C5A7A-563C-45FA-A539-410E83CF163F}"/>
              </a:ext>
            </a:extLst>
          </p:cNvPr>
          <p:cNvSpPr/>
          <p:nvPr/>
        </p:nvSpPr>
        <p:spPr>
          <a:xfrm rot="5400000">
            <a:off x="4143518" y="3059104"/>
            <a:ext cx="1036320" cy="7694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F7E11C-A7CF-4835-BAED-4641652B7D14}"/>
              </a:ext>
            </a:extLst>
          </p:cNvPr>
          <p:cNvSpPr txBox="1"/>
          <p:nvPr/>
        </p:nvSpPr>
        <p:spPr>
          <a:xfrm>
            <a:off x="813579" y="3993636"/>
            <a:ext cx="7696201"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400" dirty="0">
                <a:latin typeface="NikoshBAN" panose="02000000000000000000" pitchFamily="2" charset="0"/>
                <a:cs typeface="NikoshBAN" panose="02000000000000000000" pitchFamily="2" charset="0"/>
              </a:rPr>
              <a:t>এরপর একজন লোক তার নিকট আসলেন এবং বললেনঃ</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78416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80">
                                          <p:stCondLst>
                                            <p:cond delay="0"/>
                                          </p:stCondLst>
                                        </p:cTn>
                                        <p:tgtEl>
                                          <p:spTgt spid="5"/>
                                        </p:tgtEl>
                                      </p:cBhvr>
                                    </p:animEffect>
                                    <p:anim calcmode="lin" valueType="num">
                                      <p:cBhvr>
                                        <p:cTn id="3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gtEl>
                                      </p:cBhvr>
                                      <p:to x="100000" y="60000"/>
                                    </p:animScale>
                                    <p:animScale>
                                      <p:cBhvr>
                                        <p:cTn id="42" dur="166" decel="50000">
                                          <p:stCondLst>
                                            <p:cond delay="676"/>
                                          </p:stCondLst>
                                        </p:cTn>
                                        <p:tgtEl>
                                          <p:spTgt spid="5"/>
                                        </p:tgtEl>
                                      </p:cBhvr>
                                      <p:to x="100000" y="100000"/>
                                    </p:animScale>
                                    <p:animScale>
                                      <p:cBhvr>
                                        <p:cTn id="43" dur="26">
                                          <p:stCondLst>
                                            <p:cond delay="1312"/>
                                          </p:stCondLst>
                                        </p:cTn>
                                        <p:tgtEl>
                                          <p:spTgt spid="5"/>
                                        </p:tgtEl>
                                      </p:cBhvr>
                                      <p:to x="100000" y="80000"/>
                                    </p:animScale>
                                    <p:animScale>
                                      <p:cBhvr>
                                        <p:cTn id="44" dur="166" decel="50000">
                                          <p:stCondLst>
                                            <p:cond delay="1338"/>
                                          </p:stCondLst>
                                        </p:cTn>
                                        <p:tgtEl>
                                          <p:spTgt spid="5"/>
                                        </p:tgtEl>
                                      </p:cBhvr>
                                      <p:to x="100000" y="100000"/>
                                    </p:animScale>
                                    <p:animScale>
                                      <p:cBhvr>
                                        <p:cTn id="45" dur="26">
                                          <p:stCondLst>
                                            <p:cond delay="1642"/>
                                          </p:stCondLst>
                                        </p:cTn>
                                        <p:tgtEl>
                                          <p:spTgt spid="5"/>
                                        </p:tgtEl>
                                      </p:cBhvr>
                                      <p:to x="100000" y="90000"/>
                                    </p:animScale>
                                    <p:animScale>
                                      <p:cBhvr>
                                        <p:cTn id="46" dur="166" decel="50000">
                                          <p:stCondLst>
                                            <p:cond delay="1668"/>
                                          </p:stCondLst>
                                        </p:cTn>
                                        <p:tgtEl>
                                          <p:spTgt spid="5"/>
                                        </p:tgtEl>
                                      </p:cBhvr>
                                      <p:to x="100000" y="100000"/>
                                    </p:animScale>
                                    <p:animScale>
                                      <p:cBhvr>
                                        <p:cTn id="47" dur="26">
                                          <p:stCondLst>
                                            <p:cond delay="1808"/>
                                          </p:stCondLst>
                                        </p:cTn>
                                        <p:tgtEl>
                                          <p:spTgt spid="5"/>
                                        </p:tgtEl>
                                      </p:cBhvr>
                                      <p:to x="100000" y="95000"/>
                                    </p:animScale>
                                    <p:animScale>
                                      <p:cBhvr>
                                        <p:cTn id="4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C3E8B3-5E4D-450A-98F6-7C62A375D866}"/>
              </a:ext>
            </a:extLst>
          </p:cNvPr>
          <p:cNvSpPr txBox="1"/>
          <p:nvPr/>
        </p:nvSpPr>
        <p:spPr>
          <a:xfrm>
            <a:off x="3399545" y="55058"/>
            <a:ext cx="2344909" cy="110799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ar-SA" sz="6600" dirty="0">
                <a:latin typeface="Arabic Typesetting" panose="03020402040406030203" pitchFamily="66" charset="-78"/>
                <a:cs typeface="Arabic Typesetting" panose="03020402040406030203" pitchFamily="66" charset="-78"/>
              </a:rPr>
              <a:t>ترجمة</a:t>
            </a:r>
            <a:endParaRPr lang="en-US" sz="6000" dirty="0">
              <a:latin typeface="Arabic Typesetting" panose="03020402040406030203" pitchFamily="66" charset="-78"/>
              <a:cs typeface="Arabic Typesetting" panose="03020402040406030203" pitchFamily="66" charset="-78"/>
            </a:endParaRPr>
          </a:p>
        </p:txBody>
      </p:sp>
      <p:sp>
        <p:nvSpPr>
          <p:cNvPr id="3" name="TextBox 2">
            <a:extLst>
              <a:ext uri="{FF2B5EF4-FFF2-40B4-BE49-F238E27FC236}">
                <a16:creationId xmlns:a16="http://schemas.microsoft.com/office/drawing/2014/main" id="{4B2AB132-6289-4F6D-8001-300C67DFF4F1}"/>
              </a:ext>
            </a:extLst>
          </p:cNvPr>
          <p:cNvSpPr txBox="1"/>
          <p:nvPr/>
        </p:nvSpPr>
        <p:spPr>
          <a:xfrm>
            <a:off x="884946" y="2211112"/>
            <a:ext cx="7801854"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b="1" dirty="0">
                <a:latin typeface="Arabic Typesetting" panose="03020402040406030203" pitchFamily="66" charset="-78"/>
                <a:cs typeface="Arabic Typesetting" panose="03020402040406030203" pitchFamily="66" charset="-78"/>
              </a:rPr>
              <a:t>كم ثمنا تريد للدار يا أحمد؟</a:t>
            </a:r>
          </a:p>
        </p:txBody>
      </p:sp>
      <p:sp>
        <p:nvSpPr>
          <p:cNvPr id="4" name="Arrow: Right 3">
            <a:extLst>
              <a:ext uri="{FF2B5EF4-FFF2-40B4-BE49-F238E27FC236}">
                <a16:creationId xmlns:a16="http://schemas.microsoft.com/office/drawing/2014/main" id="{B45E99D8-4E55-4211-AEA0-E992128ABFC3}"/>
              </a:ext>
            </a:extLst>
          </p:cNvPr>
          <p:cNvSpPr/>
          <p:nvPr/>
        </p:nvSpPr>
        <p:spPr>
          <a:xfrm rot="5400000">
            <a:off x="4267712" y="3184347"/>
            <a:ext cx="1036320" cy="7694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F236F92-40BC-4EFA-AF6A-F472D64BC2AF}"/>
              </a:ext>
            </a:extLst>
          </p:cNvPr>
          <p:cNvSpPr txBox="1"/>
          <p:nvPr/>
        </p:nvSpPr>
        <p:spPr>
          <a:xfrm>
            <a:off x="884946" y="4103639"/>
            <a:ext cx="7983708"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400" dirty="0">
                <a:latin typeface="NikoshBAN" panose="02000000000000000000" pitchFamily="2" charset="0"/>
                <a:cs typeface="NikoshBAN" panose="02000000000000000000" pitchFamily="2" charset="0"/>
              </a:rPr>
              <a:t>হে আহমদ!বাড়ির জন্য আপনি কত দাম চান?</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0629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80">
                                          <p:stCondLst>
                                            <p:cond delay="0"/>
                                          </p:stCondLst>
                                        </p:cTn>
                                        <p:tgtEl>
                                          <p:spTgt spid="5"/>
                                        </p:tgtEl>
                                      </p:cBhvr>
                                    </p:animEffect>
                                    <p:anim calcmode="lin" valueType="num">
                                      <p:cBhvr>
                                        <p:cTn id="3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gtEl>
                                      </p:cBhvr>
                                      <p:to x="100000" y="60000"/>
                                    </p:animScale>
                                    <p:animScale>
                                      <p:cBhvr>
                                        <p:cTn id="42" dur="166" decel="50000">
                                          <p:stCondLst>
                                            <p:cond delay="676"/>
                                          </p:stCondLst>
                                        </p:cTn>
                                        <p:tgtEl>
                                          <p:spTgt spid="5"/>
                                        </p:tgtEl>
                                      </p:cBhvr>
                                      <p:to x="100000" y="100000"/>
                                    </p:animScale>
                                    <p:animScale>
                                      <p:cBhvr>
                                        <p:cTn id="43" dur="26">
                                          <p:stCondLst>
                                            <p:cond delay="1312"/>
                                          </p:stCondLst>
                                        </p:cTn>
                                        <p:tgtEl>
                                          <p:spTgt spid="5"/>
                                        </p:tgtEl>
                                      </p:cBhvr>
                                      <p:to x="100000" y="80000"/>
                                    </p:animScale>
                                    <p:animScale>
                                      <p:cBhvr>
                                        <p:cTn id="44" dur="166" decel="50000">
                                          <p:stCondLst>
                                            <p:cond delay="1338"/>
                                          </p:stCondLst>
                                        </p:cTn>
                                        <p:tgtEl>
                                          <p:spTgt spid="5"/>
                                        </p:tgtEl>
                                      </p:cBhvr>
                                      <p:to x="100000" y="100000"/>
                                    </p:animScale>
                                    <p:animScale>
                                      <p:cBhvr>
                                        <p:cTn id="45" dur="26">
                                          <p:stCondLst>
                                            <p:cond delay="1642"/>
                                          </p:stCondLst>
                                        </p:cTn>
                                        <p:tgtEl>
                                          <p:spTgt spid="5"/>
                                        </p:tgtEl>
                                      </p:cBhvr>
                                      <p:to x="100000" y="90000"/>
                                    </p:animScale>
                                    <p:animScale>
                                      <p:cBhvr>
                                        <p:cTn id="46" dur="166" decel="50000">
                                          <p:stCondLst>
                                            <p:cond delay="1668"/>
                                          </p:stCondLst>
                                        </p:cTn>
                                        <p:tgtEl>
                                          <p:spTgt spid="5"/>
                                        </p:tgtEl>
                                      </p:cBhvr>
                                      <p:to x="100000" y="100000"/>
                                    </p:animScale>
                                    <p:animScale>
                                      <p:cBhvr>
                                        <p:cTn id="47" dur="26">
                                          <p:stCondLst>
                                            <p:cond delay="1808"/>
                                          </p:stCondLst>
                                        </p:cTn>
                                        <p:tgtEl>
                                          <p:spTgt spid="5"/>
                                        </p:tgtEl>
                                      </p:cBhvr>
                                      <p:to x="100000" y="95000"/>
                                    </p:animScale>
                                    <p:animScale>
                                      <p:cBhvr>
                                        <p:cTn id="4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E7C546-2A8D-44EF-B0F5-99B3E1E77ECC}"/>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010400" y="24618"/>
            <a:ext cx="1981200"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a:extLst>
              <a:ext uri="{FF2B5EF4-FFF2-40B4-BE49-F238E27FC236}">
                <a16:creationId xmlns:a16="http://schemas.microsoft.com/office/drawing/2014/main" id="{C1297ECD-8692-4E79-83CE-AAA182CA0654}"/>
              </a:ext>
            </a:extLst>
          </p:cNvPr>
          <p:cNvSpPr txBox="1"/>
          <p:nvPr/>
        </p:nvSpPr>
        <p:spPr>
          <a:xfrm>
            <a:off x="5681002" y="2005818"/>
            <a:ext cx="3462998"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ar-SA" sz="4800" b="1" dirty="0">
                <a:latin typeface="Arabic Typesetting" panose="03020402040406030203" pitchFamily="66" charset="-78"/>
                <a:cs typeface="Arabic Typesetting" panose="03020402040406030203" pitchFamily="66" charset="-78"/>
              </a:rPr>
              <a:t>تعريف المعلم</a:t>
            </a:r>
            <a:endParaRPr lang="en-US" sz="4800" b="1" dirty="0">
              <a:latin typeface="Arabic Typesetting" panose="03020402040406030203" pitchFamily="66" charset="-78"/>
              <a:cs typeface="Arabic Typesetting" panose="03020402040406030203" pitchFamily="66" charset="-78"/>
            </a:endParaRPr>
          </a:p>
        </p:txBody>
      </p:sp>
      <p:sp>
        <p:nvSpPr>
          <p:cNvPr id="5" name="TextBox 4">
            <a:extLst>
              <a:ext uri="{FF2B5EF4-FFF2-40B4-BE49-F238E27FC236}">
                <a16:creationId xmlns:a16="http://schemas.microsoft.com/office/drawing/2014/main" id="{0E6BA1BF-3FF5-44AC-8D19-F01B7B655DA3}"/>
              </a:ext>
            </a:extLst>
          </p:cNvPr>
          <p:cNvSpPr txBox="1"/>
          <p:nvPr/>
        </p:nvSpPr>
        <p:spPr>
          <a:xfrm>
            <a:off x="5681002" y="2887682"/>
            <a:ext cx="3429000" cy="39703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SA" sz="3600" b="1" dirty="0">
                <a:latin typeface="Arabic Typesetting" panose="03020402040406030203" pitchFamily="66" charset="-78"/>
                <a:cs typeface="Arabic Typesetting" panose="03020402040406030203" pitchFamily="66" charset="-78"/>
              </a:rPr>
              <a:t>محمد علاء الدين </a:t>
            </a:r>
          </a:p>
          <a:p>
            <a:pPr algn="ctr"/>
            <a:r>
              <a:rPr lang="ar-SA" sz="3600" b="1" dirty="0">
                <a:latin typeface="Arabic Typesetting" panose="03020402040406030203" pitchFamily="66" charset="-78"/>
                <a:cs typeface="Arabic Typesetting" panose="03020402040406030203" pitchFamily="66" charset="-78"/>
              </a:rPr>
              <a:t>معين المعلم (العربي)</a:t>
            </a:r>
          </a:p>
          <a:p>
            <a:pPr algn="ctr"/>
            <a:r>
              <a:rPr lang="ar-SA" sz="3600" b="1" dirty="0">
                <a:latin typeface="Arabic Typesetting" panose="03020402040406030203" pitchFamily="66" charset="-78"/>
                <a:cs typeface="Arabic Typesetting" panose="03020402040406030203" pitchFamily="66" charset="-78"/>
              </a:rPr>
              <a:t>المدرسة المحمدية الأحمدية السنية (العالم)</a:t>
            </a:r>
          </a:p>
          <a:p>
            <a:pPr algn="ctr"/>
            <a:r>
              <a:rPr lang="ar-SA" sz="3600" b="1" dirty="0">
                <a:latin typeface="Arabic Typesetting" panose="03020402040406030203" pitchFamily="66" charset="-78"/>
                <a:cs typeface="Arabic Typesetting" panose="03020402040406030203" pitchFamily="66" charset="-78"/>
              </a:rPr>
              <a:t>بانوربازار , سيتاكوند , جاتجام.</a:t>
            </a:r>
          </a:p>
          <a:p>
            <a:pPr algn="ctr"/>
            <a:r>
              <a:rPr lang="ar-SA" sz="3600" b="1" dirty="0">
                <a:latin typeface="Arabic Typesetting" panose="03020402040406030203" pitchFamily="66" charset="-78"/>
                <a:cs typeface="Arabic Typesetting" panose="03020402040406030203" pitchFamily="66" charset="-78"/>
              </a:rPr>
              <a:t>رقم الجوال: </a:t>
            </a:r>
            <a:r>
              <a:rPr lang="ar-SA" sz="3600" b="1" dirty="0">
                <a:latin typeface="Traditional Arabic" panose="02020603050405020304" pitchFamily="18" charset="-78"/>
                <a:cs typeface="Traditional Arabic" panose="02020603050405020304" pitchFamily="18" charset="-78"/>
              </a:rPr>
              <a:t>۰۱۸۲۹۳۲۱٧۱۰</a:t>
            </a:r>
            <a:endParaRPr lang="en-US" sz="3600" b="1" dirty="0">
              <a:latin typeface="Arabic Typesetting" panose="03020402040406030203" pitchFamily="66" charset="-78"/>
              <a:cs typeface="Arabic Typesetting" panose="03020402040406030203" pitchFamily="66" charset="-78"/>
            </a:endParaRPr>
          </a:p>
        </p:txBody>
      </p:sp>
      <p:sp>
        <p:nvSpPr>
          <p:cNvPr id="6" name="Rectangle 5">
            <a:extLst>
              <a:ext uri="{FF2B5EF4-FFF2-40B4-BE49-F238E27FC236}">
                <a16:creationId xmlns:a16="http://schemas.microsoft.com/office/drawing/2014/main" id="{2ECCA0E5-FB54-4797-9BBA-9ABBDF110F23}"/>
              </a:ext>
            </a:extLst>
          </p:cNvPr>
          <p:cNvSpPr/>
          <p:nvPr/>
        </p:nvSpPr>
        <p:spPr>
          <a:xfrm>
            <a:off x="33998" y="2836815"/>
            <a:ext cx="3852201" cy="4021185"/>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3600" b="1" dirty="0">
                <a:ln w="0"/>
                <a:solidFill>
                  <a:srgbClr val="002060"/>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الصف: الخامس</a:t>
            </a:r>
          </a:p>
          <a:p>
            <a:pPr algn="ctr"/>
            <a:r>
              <a:rPr lang="ar-SA" sz="3600" b="1" dirty="0">
                <a:ln w="0"/>
                <a:solidFill>
                  <a:srgbClr val="002060"/>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المادّة : اللغة العربيةالاتصالية</a:t>
            </a:r>
          </a:p>
          <a:p>
            <a:pPr algn="ctr"/>
            <a:r>
              <a:rPr lang="ar-SA" sz="3600" b="1" dirty="0">
                <a:ln w="0"/>
                <a:solidFill>
                  <a:srgbClr val="002060"/>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الدرس العام: الدرس الثالث عشر</a:t>
            </a:r>
          </a:p>
          <a:p>
            <a:pPr algn="ctr"/>
            <a:r>
              <a:rPr lang="ar-SA" sz="3600" b="1" dirty="0">
                <a:ln w="0"/>
                <a:solidFill>
                  <a:srgbClr val="002060"/>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الدرس الخاص :</a:t>
            </a:r>
            <a:r>
              <a:rPr lang="ar-SA" sz="5400" b="1" dirty="0">
                <a:ln w="0"/>
                <a:solidFill>
                  <a:srgbClr val="002060"/>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 </a:t>
            </a:r>
            <a:r>
              <a:rPr lang="ar-SA" sz="3600" b="1" dirty="0">
                <a:solidFill>
                  <a:srgbClr val="002060"/>
                </a:solidFill>
                <a:latin typeface="Arabic Typesetting" panose="03020402040406030203" pitchFamily="66" charset="-78"/>
                <a:cs typeface="Arabic Typesetting" panose="03020402040406030203" pitchFamily="66" charset="-78"/>
              </a:rPr>
              <a:t>حقوق الجار</a:t>
            </a:r>
          </a:p>
          <a:p>
            <a:pPr algn="ctr"/>
            <a:r>
              <a:rPr lang="ar-SA" sz="3600" b="1" dirty="0">
                <a:ln w="0"/>
                <a:solidFill>
                  <a:srgbClr val="002060"/>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الحصّة : الاولي</a:t>
            </a:r>
          </a:p>
          <a:p>
            <a:pPr algn="ctr"/>
            <a:r>
              <a:rPr lang="ar-SA" sz="3600" b="1" dirty="0">
                <a:ln w="0"/>
                <a:solidFill>
                  <a:srgbClr val="002060"/>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الوقت: 40 دقائق </a:t>
            </a:r>
            <a:endParaRPr lang="en-US" sz="3600" b="1" dirty="0">
              <a:ln w="0"/>
              <a:solidFill>
                <a:srgbClr val="002060"/>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p:txBody>
      </p:sp>
      <p:sp>
        <p:nvSpPr>
          <p:cNvPr id="8" name="TextBox 7">
            <a:extLst>
              <a:ext uri="{FF2B5EF4-FFF2-40B4-BE49-F238E27FC236}">
                <a16:creationId xmlns:a16="http://schemas.microsoft.com/office/drawing/2014/main" id="{9526E5DD-B032-42EA-80B1-1D67A92CCCC0}"/>
              </a:ext>
            </a:extLst>
          </p:cNvPr>
          <p:cNvSpPr txBox="1"/>
          <p:nvPr/>
        </p:nvSpPr>
        <p:spPr>
          <a:xfrm>
            <a:off x="33998" y="2005817"/>
            <a:ext cx="3852201"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ar-SA" sz="4800" b="1" u="sng" dirty="0">
                <a:ln w="0"/>
                <a:solidFill>
                  <a:schemeClr val="bg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تعارف الدرس</a:t>
            </a:r>
          </a:p>
        </p:txBody>
      </p:sp>
      <p:pic>
        <p:nvPicPr>
          <p:cNvPr id="10" name="Picture 9">
            <a:extLst>
              <a:ext uri="{FF2B5EF4-FFF2-40B4-BE49-F238E27FC236}">
                <a16:creationId xmlns:a16="http://schemas.microsoft.com/office/drawing/2014/main" id="{20601A6F-4284-420D-864D-97E37C7CFD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46173"/>
            <a:ext cx="2712783" cy="18150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40598BD8-A129-434D-86FF-D7186836CC7F}"/>
              </a:ext>
            </a:extLst>
          </p:cNvPr>
          <p:cNvPicPr>
            <a:picLocks noChangeAspect="1"/>
          </p:cNvPicPr>
          <p:nvPr/>
        </p:nvPicPr>
        <p:blipFill>
          <a:blip r:embed="rId5"/>
          <a:stretch>
            <a:fillRect/>
          </a:stretch>
        </p:blipFill>
        <p:spPr>
          <a:xfrm>
            <a:off x="4567237" y="3424237"/>
            <a:ext cx="9526" cy="9526"/>
          </a:xfrm>
          <a:prstGeom prst="rect">
            <a:avLst/>
          </a:prstGeom>
        </p:spPr>
      </p:pic>
    </p:spTree>
    <p:extLst>
      <p:ext uri="{BB962C8B-B14F-4D97-AF65-F5344CB8AC3E}">
        <p14:creationId xmlns:p14="http://schemas.microsoft.com/office/powerpoint/2010/main" val="3359631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2000"/>
                                        <p:tgtEl>
                                          <p:spTgt spid="8"/>
                                        </p:tgtEl>
                                      </p:cBhvr>
                                    </p:animEffect>
                                    <p:anim calcmode="lin" valueType="num">
                                      <p:cBhvr>
                                        <p:cTn id="39" dur="2000" fill="hold"/>
                                        <p:tgtEl>
                                          <p:spTgt spid="8"/>
                                        </p:tgtEl>
                                        <p:attrNameLst>
                                          <p:attrName>ppt_w</p:attrName>
                                        </p:attrNameLst>
                                      </p:cBhvr>
                                      <p:tavLst>
                                        <p:tav tm="0" fmla="#ppt_w*sin(2.5*pi*$)">
                                          <p:val>
                                            <p:fltVal val="0"/>
                                          </p:val>
                                        </p:tav>
                                        <p:tav tm="100000">
                                          <p:val>
                                            <p:fltVal val="1"/>
                                          </p:val>
                                        </p:tav>
                                      </p:tavLst>
                                    </p:anim>
                                    <p:anim calcmode="lin" valueType="num">
                                      <p:cBhvr>
                                        <p:cTn id="40"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1000" fill="hold"/>
                                        <p:tgtEl>
                                          <p:spTgt spid="6"/>
                                        </p:tgtEl>
                                        <p:attrNameLst>
                                          <p:attrName>ppt_w</p:attrName>
                                        </p:attrNameLst>
                                      </p:cBhvr>
                                      <p:tavLst>
                                        <p:tav tm="0">
                                          <p:val>
                                            <p:fltVal val="0"/>
                                          </p:val>
                                        </p:tav>
                                        <p:tav tm="100000">
                                          <p:val>
                                            <p:strVal val="#ppt_w"/>
                                          </p:val>
                                        </p:tav>
                                      </p:tavLst>
                                    </p:anim>
                                    <p:anim calcmode="lin" valueType="num">
                                      <p:cBhvr>
                                        <p:cTn id="46" dur="1000" fill="hold"/>
                                        <p:tgtEl>
                                          <p:spTgt spid="6"/>
                                        </p:tgtEl>
                                        <p:attrNameLst>
                                          <p:attrName>ppt_h</p:attrName>
                                        </p:attrNameLst>
                                      </p:cBhvr>
                                      <p:tavLst>
                                        <p:tav tm="0">
                                          <p:val>
                                            <p:fltVal val="0"/>
                                          </p:val>
                                        </p:tav>
                                        <p:tav tm="100000">
                                          <p:val>
                                            <p:strVal val="#ppt_h"/>
                                          </p:val>
                                        </p:tav>
                                      </p:tavLst>
                                    </p:anim>
                                    <p:anim calcmode="lin" valueType="num">
                                      <p:cBhvr>
                                        <p:cTn id="47" dur="1000" fill="hold"/>
                                        <p:tgtEl>
                                          <p:spTgt spid="6"/>
                                        </p:tgtEl>
                                        <p:attrNameLst>
                                          <p:attrName>style.rotation</p:attrName>
                                        </p:attrNameLst>
                                      </p:cBhvr>
                                      <p:tavLst>
                                        <p:tav tm="0">
                                          <p:val>
                                            <p:fltVal val="90"/>
                                          </p:val>
                                        </p:tav>
                                        <p:tav tm="100000">
                                          <p:val>
                                            <p:fltVal val="0"/>
                                          </p:val>
                                        </p:tav>
                                      </p:tavLst>
                                    </p:anim>
                                    <p:animEffect transition="in" filter="fade">
                                      <p:cBhvr>
                                        <p:cTn id="4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FFAC98-59F6-436E-A511-AC4035FFA2CE}"/>
              </a:ext>
            </a:extLst>
          </p:cNvPr>
          <p:cNvSpPr txBox="1"/>
          <p:nvPr/>
        </p:nvSpPr>
        <p:spPr>
          <a:xfrm>
            <a:off x="3211830" y="0"/>
            <a:ext cx="2476500" cy="110799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ar-SA" sz="6600" dirty="0">
                <a:latin typeface="Arabic Typesetting" panose="03020402040406030203" pitchFamily="66" charset="-78"/>
                <a:cs typeface="Arabic Typesetting" panose="03020402040406030203" pitchFamily="66" charset="-78"/>
              </a:rPr>
              <a:t>ترجمة</a:t>
            </a:r>
            <a:endParaRPr lang="en-US" sz="6000" dirty="0">
              <a:latin typeface="Arabic Typesetting" panose="03020402040406030203" pitchFamily="66" charset="-78"/>
              <a:cs typeface="Arabic Typesetting" panose="03020402040406030203" pitchFamily="66" charset="-78"/>
            </a:endParaRPr>
          </a:p>
        </p:txBody>
      </p:sp>
      <p:sp>
        <p:nvSpPr>
          <p:cNvPr id="3" name="TextBox 2">
            <a:extLst>
              <a:ext uri="{FF2B5EF4-FFF2-40B4-BE49-F238E27FC236}">
                <a16:creationId xmlns:a16="http://schemas.microsoft.com/office/drawing/2014/main" id="{1D4EA6BE-429D-4FAD-9D44-6CA1D065AC86}"/>
              </a:ext>
            </a:extLst>
          </p:cNvPr>
          <p:cNvSpPr txBox="1"/>
          <p:nvPr/>
        </p:nvSpPr>
        <p:spPr>
          <a:xfrm>
            <a:off x="800099" y="2229119"/>
            <a:ext cx="7886702"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b="1" dirty="0">
                <a:latin typeface="Arabic Typesetting" panose="03020402040406030203" pitchFamily="66" charset="-78"/>
                <a:cs typeface="Arabic Typesetting" panose="03020402040406030203" pitchFamily="66" charset="-78"/>
              </a:rPr>
              <a:t>قال أحمد: أريد ألف دينار.</a:t>
            </a:r>
          </a:p>
        </p:txBody>
      </p:sp>
      <p:sp>
        <p:nvSpPr>
          <p:cNvPr id="4" name="Arrow: Right 3">
            <a:extLst>
              <a:ext uri="{FF2B5EF4-FFF2-40B4-BE49-F238E27FC236}">
                <a16:creationId xmlns:a16="http://schemas.microsoft.com/office/drawing/2014/main" id="{CD525B88-0894-4A68-9580-E1AE4374AE2C}"/>
              </a:ext>
            </a:extLst>
          </p:cNvPr>
          <p:cNvSpPr/>
          <p:nvPr/>
        </p:nvSpPr>
        <p:spPr>
          <a:xfrm rot="5400000">
            <a:off x="4053839" y="3288018"/>
            <a:ext cx="1036320" cy="7694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A63F138-253C-483B-B00F-0081A9F30CD0}"/>
              </a:ext>
            </a:extLst>
          </p:cNvPr>
          <p:cNvSpPr txBox="1"/>
          <p:nvPr/>
        </p:nvSpPr>
        <p:spPr>
          <a:xfrm>
            <a:off x="800098" y="4419600"/>
            <a:ext cx="8153399"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400" dirty="0">
                <a:latin typeface="NikoshBAN" panose="02000000000000000000" pitchFamily="2" charset="0"/>
                <a:cs typeface="NikoshBAN" panose="02000000000000000000" pitchFamily="2" charset="0"/>
              </a:rPr>
              <a:t>আহমদ বললেনঃআমি একহাজার দিনার চাই।</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6597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80">
                                          <p:stCondLst>
                                            <p:cond delay="0"/>
                                          </p:stCondLst>
                                        </p:cTn>
                                        <p:tgtEl>
                                          <p:spTgt spid="5"/>
                                        </p:tgtEl>
                                      </p:cBhvr>
                                    </p:animEffect>
                                    <p:anim calcmode="lin" valueType="num">
                                      <p:cBhvr>
                                        <p:cTn id="3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gtEl>
                                      </p:cBhvr>
                                      <p:to x="100000" y="60000"/>
                                    </p:animScale>
                                    <p:animScale>
                                      <p:cBhvr>
                                        <p:cTn id="42" dur="166" decel="50000">
                                          <p:stCondLst>
                                            <p:cond delay="676"/>
                                          </p:stCondLst>
                                        </p:cTn>
                                        <p:tgtEl>
                                          <p:spTgt spid="5"/>
                                        </p:tgtEl>
                                      </p:cBhvr>
                                      <p:to x="100000" y="100000"/>
                                    </p:animScale>
                                    <p:animScale>
                                      <p:cBhvr>
                                        <p:cTn id="43" dur="26">
                                          <p:stCondLst>
                                            <p:cond delay="1312"/>
                                          </p:stCondLst>
                                        </p:cTn>
                                        <p:tgtEl>
                                          <p:spTgt spid="5"/>
                                        </p:tgtEl>
                                      </p:cBhvr>
                                      <p:to x="100000" y="80000"/>
                                    </p:animScale>
                                    <p:animScale>
                                      <p:cBhvr>
                                        <p:cTn id="44" dur="166" decel="50000">
                                          <p:stCondLst>
                                            <p:cond delay="1338"/>
                                          </p:stCondLst>
                                        </p:cTn>
                                        <p:tgtEl>
                                          <p:spTgt spid="5"/>
                                        </p:tgtEl>
                                      </p:cBhvr>
                                      <p:to x="100000" y="100000"/>
                                    </p:animScale>
                                    <p:animScale>
                                      <p:cBhvr>
                                        <p:cTn id="45" dur="26">
                                          <p:stCondLst>
                                            <p:cond delay="1642"/>
                                          </p:stCondLst>
                                        </p:cTn>
                                        <p:tgtEl>
                                          <p:spTgt spid="5"/>
                                        </p:tgtEl>
                                      </p:cBhvr>
                                      <p:to x="100000" y="90000"/>
                                    </p:animScale>
                                    <p:animScale>
                                      <p:cBhvr>
                                        <p:cTn id="46" dur="166" decel="50000">
                                          <p:stCondLst>
                                            <p:cond delay="1668"/>
                                          </p:stCondLst>
                                        </p:cTn>
                                        <p:tgtEl>
                                          <p:spTgt spid="5"/>
                                        </p:tgtEl>
                                      </p:cBhvr>
                                      <p:to x="100000" y="100000"/>
                                    </p:animScale>
                                    <p:animScale>
                                      <p:cBhvr>
                                        <p:cTn id="47" dur="26">
                                          <p:stCondLst>
                                            <p:cond delay="1808"/>
                                          </p:stCondLst>
                                        </p:cTn>
                                        <p:tgtEl>
                                          <p:spTgt spid="5"/>
                                        </p:tgtEl>
                                      </p:cBhvr>
                                      <p:to x="100000" y="95000"/>
                                    </p:animScale>
                                    <p:animScale>
                                      <p:cBhvr>
                                        <p:cTn id="4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084EF35-B647-452D-A1EF-69CA4BB1287C}"/>
              </a:ext>
            </a:extLst>
          </p:cNvPr>
          <p:cNvSpPr/>
          <p:nvPr/>
        </p:nvSpPr>
        <p:spPr>
          <a:xfrm>
            <a:off x="1010530" y="114300"/>
            <a:ext cx="3276600" cy="182880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4800" dirty="0">
                <a:latin typeface="Arabic Typesetting" panose="03020402040406030203" pitchFamily="66" charset="-78"/>
                <a:cs typeface="Arabic Typesetting" panose="03020402040406030203" pitchFamily="66" charset="-78"/>
              </a:rPr>
              <a:t>العمل الثنائي</a:t>
            </a:r>
            <a:endParaRPr lang="en-US" sz="4800" dirty="0">
              <a:latin typeface="Arabic Typesetting" panose="03020402040406030203" pitchFamily="66" charset="-78"/>
              <a:cs typeface="Arabic Typesetting" panose="03020402040406030203" pitchFamily="66" charset="-78"/>
            </a:endParaRPr>
          </a:p>
        </p:txBody>
      </p:sp>
      <p:sp>
        <p:nvSpPr>
          <p:cNvPr id="3" name="TextBox 2">
            <a:extLst>
              <a:ext uri="{FF2B5EF4-FFF2-40B4-BE49-F238E27FC236}">
                <a16:creationId xmlns:a16="http://schemas.microsoft.com/office/drawing/2014/main" id="{39BB003F-85EC-4C3A-8D39-B5463075BB88}"/>
              </a:ext>
            </a:extLst>
          </p:cNvPr>
          <p:cNvSpPr txBox="1"/>
          <p:nvPr/>
        </p:nvSpPr>
        <p:spPr>
          <a:xfrm>
            <a:off x="304800" y="4343400"/>
            <a:ext cx="8534400"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r>
              <a:rPr lang="ar-SA" sz="6000" dirty="0">
                <a:latin typeface="Arabic Typesetting" panose="03020402040406030203" pitchFamily="66" charset="-78"/>
                <a:cs typeface="Arabic Typesetting" panose="03020402040406030203" pitchFamily="66" charset="-78"/>
              </a:rPr>
              <a:t>انتم تجلسون وجها لوجه و تساعدون بعضكم بعضا. </a:t>
            </a:r>
            <a:endParaRPr lang="en-US" sz="6000" dirty="0">
              <a:latin typeface="Arabic Typesetting" panose="03020402040406030203" pitchFamily="66" charset="-78"/>
              <a:cs typeface="Arabic Typesetting" panose="03020402040406030203" pitchFamily="66" charset="-78"/>
            </a:endParaRPr>
          </a:p>
        </p:txBody>
      </p:sp>
      <p:pic>
        <p:nvPicPr>
          <p:cNvPr id="4" name="Picture 3">
            <a:extLst>
              <a:ext uri="{FF2B5EF4-FFF2-40B4-BE49-F238E27FC236}">
                <a16:creationId xmlns:a16="http://schemas.microsoft.com/office/drawing/2014/main" id="{FD71A57B-B31F-4C97-A1F0-1BCE7EAA84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142009"/>
            <a:ext cx="3124200" cy="360218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892885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 calcmode="lin" valueType="num">
                                      <p:cBhvr>
                                        <p:cTn id="34" dur="1000" fill="hold"/>
                                        <p:tgtEl>
                                          <p:spTgt spid="3"/>
                                        </p:tgtEl>
                                        <p:attrNameLst>
                                          <p:attrName>style.rotation</p:attrName>
                                        </p:attrNameLst>
                                      </p:cBhvr>
                                      <p:tavLst>
                                        <p:tav tm="0">
                                          <p:val>
                                            <p:fltVal val="90"/>
                                          </p:val>
                                        </p:tav>
                                        <p:tav tm="100000">
                                          <p:val>
                                            <p:fltVal val="0"/>
                                          </p:val>
                                        </p:tav>
                                      </p:tavLst>
                                    </p:anim>
                                    <p:animEffect transition="in" filter="fade">
                                      <p:cBhvr>
                                        <p:cTn id="3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F2A226-298C-459C-A382-0A273CD38B18}"/>
              </a:ext>
            </a:extLst>
          </p:cNvPr>
          <p:cNvSpPr txBox="1"/>
          <p:nvPr/>
        </p:nvSpPr>
        <p:spPr>
          <a:xfrm>
            <a:off x="3256085" y="0"/>
            <a:ext cx="2057400" cy="1107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ar-SA" sz="6600" dirty="0">
                <a:solidFill>
                  <a:srgbClr val="FF0000"/>
                </a:solidFill>
                <a:latin typeface="Arabic Typesetting" panose="03020402040406030203" pitchFamily="66" charset="-78"/>
                <a:cs typeface="Arabic Typesetting" panose="03020402040406030203" pitchFamily="66" charset="-78"/>
              </a:rPr>
              <a:t>التقييم</a:t>
            </a:r>
            <a:endParaRPr lang="en-US" sz="6600" dirty="0">
              <a:solidFill>
                <a:srgbClr val="FF0000"/>
              </a:solidFill>
              <a:latin typeface="Arabic Typesetting" panose="03020402040406030203" pitchFamily="66" charset="-78"/>
              <a:cs typeface="Arabic Typesetting" panose="03020402040406030203" pitchFamily="66" charset="-78"/>
            </a:endParaRPr>
          </a:p>
        </p:txBody>
      </p:sp>
      <p:sp>
        <p:nvSpPr>
          <p:cNvPr id="5" name="TextBox 4">
            <a:extLst>
              <a:ext uri="{FF2B5EF4-FFF2-40B4-BE49-F238E27FC236}">
                <a16:creationId xmlns:a16="http://schemas.microsoft.com/office/drawing/2014/main" id="{1F32C742-C420-4B4E-A48E-2A9DB1385146}"/>
              </a:ext>
            </a:extLst>
          </p:cNvPr>
          <p:cNvSpPr txBox="1"/>
          <p:nvPr/>
        </p:nvSpPr>
        <p:spPr>
          <a:xfrm>
            <a:off x="658837" y="1520279"/>
            <a:ext cx="50292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4400" dirty="0">
                <a:latin typeface="NikoshBAN" panose="02000000000000000000" pitchFamily="2" charset="0"/>
                <a:cs typeface="NikoshBAN" panose="02000000000000000000" pitchFamily="2" charset="0"/>
              </a:rPr>
              <a:t>নিচের শব্দগুলোর অর্থ বলোঃ</a:t>
            </a:r>
            <a:endParaRPr lang="en-US" sz="44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DB9553BD-5BE3-4BAA-B7CE-485A2DF5CAAD}"/>
              </a:ext>
            </a:extLst>
          </p:cNvPr>
          <p:cNvSpPr txBox="1"/>
          <p:nvPr/>
        </p:nvSpPr>
        <p:spPr>
          <a:xfrm>
            <a:off x="166171" y="2846425"/>
            <a:ext cx="1283971"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SA" sz="4000" b="1" dirty="0">
                <a:latin typeface="Arabic Typesetting" panose="03020402040406030203" pitchFamily="66" charset="-78"/>
                <a:cs typeface="Arabic Typesetting" panose="03020402040406030203" pitchFamily="66" charset="-78"/>
              </a:rPr>
              <a:t>الأصدقاء</a:t>
            </a:r>
            <a:endParaRPr lang="en-US" sz="4000" dirty="0">
              <a:latin typeface="Arabic Typesetting" panose="03020402040406030203" pitchFamily="66" charset="-78"/>
              <a:cs typeface="Arabic Typesetting" panose="03020402040406030203" pitchFamily="66" charset="-78"/>
            </a:endParaRPr>
          </a:p>
        </p:txBody>
      </p:sp>
      <p:sp>
        <p:nvSpPr>
          <p:cNvPr id="4" name="Arrow: Down 3">
            <a:extLst>
              <a:ext uri="{FF2B5EF4-FFF2-40B4-BE49-F238E27FC236}">
                <a16:creationId xmlns:a16="http://schemas.microsoft.com/office/drawing/2014/main" id="{BCC64B4C-3EFD-46A8-8783-9303722DC799}"/>
              </a:ext>
            </a:extLst>
          </p:cNvPr>
          <p:cNvSpPr/>
          <p:nvPr/>
        </p:nvSpPr>
        <p:spPr>
          <a:xfrm>
            <a:off x="443718" y="3691354"/>
            <a:ext cx="636563"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7D38BD9-BF57-4C69-99BC-251B919BEA8C}"/>
              </a:ext>
            </a:extLst>
          </p:cNvPr>
          <p:cNvSpPr txBox="1"/>
          <p:nvPr/>
        </p:nvSpPr>
        <p:spPr>
          <a:xfrm>
            <a:off x="0" y="4580194"/>
            <a:ext cx="1659693" cy="707886"/>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bn-BD" sz="4000" dirty="0">
                <a:latin typeface="NikoshBAN" panose="02000000000000000000" pitchFamily="2" charset="0"/>
                <a:cs typeface="NikoshBAN" panose="02000000000000000000" pitchFamily="2" charset="0"/>
              </a:rPr>
              <a:t>বন্ধুগণ</a:t>
            </a:r>
            <a:endParaRPr lang="en-US" sz="40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E5103A7D-9AF6-487E-A0EE-F2A5E9E4FD39}"/>
              </a:ext>
            </a:extLst>
          </p:cNvPr>
          <p:cNvSpPr txBox="1"/>
          <p:nvPr/>
        </p:nvSpPr>
        <p:spPr>
          <a:xfrm>
            <a:off x="1670388" y="2858117"/>
            <a:ext cx="1115014"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SA" sz="4000" b="1" dirty="0">
                <a:latin typeface="Arabic Typesetting" panose="03020402040406030203" pitchFamily="66" charset="-78"/>
                <a:cs typeface="Arabic Typesetting" panose="03020402040406030203" pitchFamily="66" charset="-78"/>
              </a:rPr>
              <a:t>المساعدة</a:t>
            </a:r>
            <a:endParaRPr lang="en-US" sz="4000" dirty="0">
              <a:latin typeface="Arabic Typesetting" panose="03020402040406030203" pitchFamily="66" charset="-78"/>
              <a:cs typeface="Arabic Typesetting" panose="03020402040406030203" pitchFamily="66" charset="-78"/>
            </a:endParaRPr>
          </a:p>
        </p:txBody>
      </p:sp>
      <p:sp>
        <p:nvSpPr>
          <p:cNvPr id="10" name="Arrow: Down 9">
            <a:extLst>
              <a:ext uri="{FF2B5EF4-FFF2-40B4-BE49-F238E27FC236}">
                <a16:creationId xmlns:a16="http://schemas.microsoft.com/office/drawing/2014/main" id="{B2DA5138-19DC-4168-9D80-1877B47FD390}"/>
              </a:ext>
            </a:extLst>
          </p:cNvPr>
          <p:cNvSpPr/>
          <p:nvPr/>
        </p:nvSpPr>
        <p:spPr>
          <a:xfrm>
            <a:off x="1997465" y="3739701"/>
            <a:ext cx="636563"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25061E3-2606-4E07-91A4-58FBA92F1C50}"/>
              </a:ext>
            </a:extLst>
          </p:cNvPr>
          <p:cNvSpPr txBox="1"/>
          <p:nvPr/>
        </p:nvSpPr>
        <p:spPr>
          <a:xfrm>
            <a:off x="1659694" y="4597981"/>
            <a:ext cx="1703074" cy="707886"/>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bn-BD" sz="4000" dirty="0">
                <a:latin typeface="NikoshBAN" panose="02000000000000000000" pitchFamily="2" charset="0"/>
                <a:cs typeface="NikoshBAN" panose="02000000000000000000" pitchFamily="2" charset="0"/>
              </a:rPr>
              <a:t>সাহায্য</a:t>
            </a:r>
            <a:endParaRPr lang="en-US" sz="4000"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5BAED6F6-7B37-4FFC-B113-D0F5F49F945C}"/>
              </a:ext>
            </a:extLst>
          </p:cNvPr>
          <p:cNvSpPr txBox="1"/>
          <p:nvPr/>
        </p:nvSpPr>
        <p:spPr>
          <a:xfrm>
            <a:off x="3419622" y="2858117"/>
            <a:ext cx="1182271"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SA" sz="4000" b="1" dirty="0">
                <a:latin typeface="Arabic Typesetting" panose="03020402040406030203" pitchFamily="66" charset="-78"/>
                <a:cs typeface="Arabic Typesetting" panose="03020402040406030203" pitchFamily="66" charset="-78"/>
              </a:rPr>
              <a:t>جار</a:t>
            </a:r>
            <a:endParaRPr lang="en-US" sz="4000" dirty="0">
              <a:latin typeface="Arabic Typesetting" panose="03020402040406030203" pitchFamily="66" charset="-78"/>
              <a:cs typeface="Arabic Typesetting" panose="03020402040406030203" pitchFamily="66" charset="-78"/>
            </a:endParaRPr>
          </a:p>
        </p:txBody>
      </p:sp>
      <p:sp>
        <p:nvSpPr>
          <p:cNvPr id="13" name="Arrow: Down 12">
            <a:extLst>
              <a:ext uri="{FF2B5EF4-FFF2-40B4-BE49-F238E27FC236}">
                <a16:creationId xmlns:a16="http://schemas.microsoft.com/office/drawing/2014/main" id="{C74A849E-9A0D-447B-9512-89A2AEB593DA}"/>
              </a:ext>
            </a:extLst>
          </p:cNvPr>
          <p:cNvSpPr/>
          <p:nvPr/>
        </p:nvSpPr>
        <p:spPr>
          <a:xfrm>
            <a:off x="3648222" y="3762622"/>
            <a:ext cx="636563"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64162A3-231A-463E-A369-A59A6D0F414F}"/>
              </a:ext>
            </a:extLst>
          </p:cNvPr>
          <p:cNvSpPr txBox="1"/>
          <p:nvPr/>
        </p:nvSpPr>
        <p:spPr>
          <a:xfrm>
            <a:off x="3419621" y="4564562"/>
            <a:ext cx="1816491" cy="707886"/>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bn-BD" sz="4000" dirty="0">
                <a:latin typeface="NikoshBAN" panose="02000000000000000000" pitchFamily="2" charset="0"/>
                <a:cs typeface="NikoshBAN" panose="02000000000000000000" pitchFamily="2" charset="0"/>
              </a:rPr>
              <a:t>প্রতিবেশী</a:t>
            </a:r>
            <a:endParaRPr lang="en-US" sz="4000"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4A1D4FAD-E2B3-4923-8B4D-6571F3E83DB1}"/>
              </a:ext>
            </a:extLst>
          </p:cNvPr>
          <p:cNvSpPr txBox="1"/>
          <p:nvPr/>
        </p:nvSpPr>
        <p:spPr>
          <a:xfrm>
            <a:off x="5236113" y="2812703"/>
            <a:ext cx="1617199"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SA" sz="4000" b="1" dirty="0">
                <a:latin typeface="Arabic Typesetting" panose="03020402040406030203" pitchFamily="66" charset="-78"/>
                <a:cs typeface="Arabic Typesetting" panose="03020402040406030203" pitchFamily="66" charset="-78"/>
              </a:rPr>
              <a:t>ثمن</a:t>
            </a:r>
            <a:endParaRPr lang="en-US" sz="4000" dirty="0">
              <a:latin typeface="Arabic Typesetting" panose="03020402040406030203" pitchFamily="66" charset="-78"/>
              <a:cs typeface="Arabic Typesetting" panose="03020402040406030203" pitchFamily="66" charset="-78"/>
            </a:endParaRPr>
          </a:p>
        </p:txBody>
      </p:sp>
      <p:sp>
        <p:nvSpPr>
          <p:cNvPr id="16" name="Arrow: Down 15">
            <a:extLst>
              <a:ext uri="{FF2B5EF4-FFF2-40B4-BE49-F238E27FC236}">
                <a16:creationId xmlns:a16="http://schemas.microsoft.com/office/drawing/2014/main" id="{EC084BC9-2C8C-45BB-8D9F-3FFB323F111F}"/>
              </a:ext>
            </a:extLst>
          </p:cNvPr>
          <p:cNvSpPr/>
          <p:nvPr/>
        </p:nvSpPr>
        <p:spPr>
          <a:xfrm>
            <a:off x="5726430" y="3665321"/>
            <a:ext cx="636563"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3C303DF-4C46-42C1-8975-92B616D0A0AB}"/>
              </a:ext>
            </a:extLst>
          </p:cNvPr>
          <p:cNvSpPr txBox="1"/>
          <p:nvPr/>
        </p:nvSpPr>
        <p:spPr>
          <a:xfrm>
            <a:off x="5323010" y="4564562"/>
            <a:ext cx="1715086" cy="707886"/>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bn-BD" sz="4000" dirty="0">
                <a:latin typeface="NikoshBAN" panose="02000000000000000000" pitchFamily="2" charset="0"/>
                <a:cs typeface="NikoshBAN" panose="02000000000000000000" pitchFamily="2" charset="0"/>
              </a:rPr>
              <a:t>দাম</a:t>
            </a:r>
            <a:endParaRPr lang="en-US" sz="4000" dirty="0">
              <a:latin typeface="NikoshBAN" panose="02000000000000000000" pitchFamily="2" charset="0"/>
              <a:cs typeface="NikoshBAN" panose="02000000000000000000" pitchFamily="2" charset="0"/>
            </a:endParaRPr>
          </a:p>
        </p:txBody>
      </p:sp>
      <p:sp>
        <p:nvSpPr>
          <p:cNvPr id="19" name="TextBox 18">
            <a:extLst>
              <a:ext uri="{FF2B5EF4-FFF2-40B4-BE49-F238E27FC236}">
                <a16:creationId xmlns:a16="http://schemas.microsoft.com/office/drawing/2014/main" id="{2ED7459D-1382-4B8C-9ACD-84BA9FA29AC9}"/>
              </a:ext>
            </a:extLst>
          </p:cNvPr>
          <p:cNvSpPr txBox="1"/>
          <p:nvPr/>
        </p:nvSpPr>
        <p:spPr>
          <a:xfrm>
            <a:off x="7239000" y="2812703"/>
            <a:ext cx="19050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SA" sz="4000" b="1" dirty="0">
                <a:latin typeface="Arabic Typesetting" panose="03020402040406030203" pitchFamily="66" charset="-78"/>
                <a:cs typeface="Arabic Typesetting" panose="03020402040406030203" pitchFamily="66" charset="-78"/>
              </a:rPr>
              <a:t>كريم</a:t>
            </a:r>
            <a:endParaRPr lang="en-US" sz="4000" dirty="0">
              <a:latin typeface="Arabic Typesetting" panose="03020402040406030203" pitchFamily="66" charset="-78"/>
              <a:cs typeface="Arabic Typesetting" panose="03020402040406030203" pitchFamily="66" charset="-78"/>
            </a:endParaRPr>
          </a:p>
        </p:txBody>
      </p:sp>
      <p:sp>
        <p:nvSpPr>
          <p:cNvPr id="20" name="Arrow: Down 19">
            <a:extLst>
              <a:ext uri="{FF2B5EF4-FFF2-40B4-BE49-F238E27FC236}">
                <a16:creationId xmlns:a16="http://schemas.microsoft.com/office/drawing/2014/main" id="{96F812F0-039E-439B-8AEA-7A3CF124153C}"/>
              </a:ext>
            </a:extLst>
          </p:cNvPr>
          <p:cNvSpPr/>
          <p:nvPr/>
        </p:nvSpPr>
        <p:spPr>
          <a:xfrm>
            <a:off x="7758772" y="3678459"/>
            <a:ext cx="636563"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17C84A9-87A3-462B-8EB5-07B630F1A018}"/>
              </a:ext>
            </a:extLst>
          </p:cNvPr>
          <p:cNvSpPr txBox="1"/>
          <p:nvPr/>
        </p:nvSpPr>
        <p:spPr>
          <a:xfrm>
            <a:off x="7217900" y="4597981"/>
            <a:ext cx="1816491" cy="707886"/>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bn-BD" sz="4000" dirty="0">
                <a:latin typeface="NikoshBAN" panose="02000000000000000000" pitchFamily="2" charset="0"/>
                <a:cs typeface="NikoshBAN" panose="02000000000000000000" pitchFamily="2" charset="0"/>
              </a:rPr>
              <a:t>দানশীল</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89818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inVertical)">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000" fill="hold"/>
                                        <p:tgtEl>
                                          <p:spTgt spid="9"/>
                                        </p:tgtEl>
                                        <p:attrNameLst>
                                          <p:attrName>ppt_w</p:attrName>
                                        </p:attrNameLst>
                                      </p:cBhvr>
                                      <p:tavLst>
                                        <p:tav tm="0">
                                          <p:val>
                                            <p:fltVal val="0"/>
                                          </p:val>
                                        </p:tav>
                                        <p:tav tm="100000">
                                          <p:val>
                                            <p:strVal val="#ppt_w"/>
                                          </p:val>
                                        </p:tav>
                                      </p:tavLst>
                                    </p:anim>
                                    <p:anim calcmode="lin" valueType="num">
                                      <p:cBhvr>
                                        <p:cTn id="52" dur="1000" fill="hold"/>
                                        <p:tgtEl>
                                          <p:spTgt spid="9"/>
                                        </p:tgtEl>
                                        <p:attrNameLst>
                                          <p:attrName>ppt_h</p:attrName>
                                        </p:attrNameLst>
                                      </p:cBhvr>
                                      <p:tavLst>
                                        <p:tav tm="0">
                                          <p:val>
                                            <p:fltVal val="0"/>
                                          </p:val>
                                        </p:tav>
                                        <p:tav tm="100000">
                                          <p:val>
                                            <p:strVal val="#ppt_h"/>
                                          </p:val>
                                        </p:tav>
                                      </p:tavLst>
                                    </p:anim>
                                    <p:anim calcmode="lin" valueType="num">
                                      <p:cBhvr>
                                        <p:cTn id="53" dur="1000" fill="hold"/>
                                        <p:tgtEl>
                                          <p:spTgt spid="9"/>
                                        </p:tgtEl>
                                        <p:attrNameLst>
                                          <p:attrName>style.rotation</p:attrName>
                                        </p:attrNameLst>
                                      </p:cBhvr>
                                      <p:tavLst>
                                        <p:tav tm="0">
                                          <p:val>
                                            <p:fltVal val="90"/>
                                          </p:val>
                                        </p:tav>
                                        <p:tav tm="100000">
                                          <p:val>
                                            <p:fltVal val="0"/>
                                          </p:val>
                                        </p:tav>
                                      </p:tavLst>
                                    </p:anim>
                                    <p:animEffect transition="in" filter="fade">
                                      <p:cBhvr>
                                        <p:cTn id="54" dur="10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barn(inVertical)">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 calcmode="lin" valueType="num">
                                      <p:cBhvr>
                                        <p:cTn id="66" dur="1000" fill="hold"/>
                                        <p:tgtEl>
                                          <p:spTgt spid="11"/>
                                        </p:tgtEl>
                                        <p:attrNameLst>
                                          <p:attrName>style.rotation</p:attrName>
                                        </p:attrNameLst>
                                      </p:cBhvr>
                                      <p:tavLst>
                                        <p:tav tm="0">
                                          <p:val>
                                            <p:fltVal val="90"/>
                                          </p:val>
                                        </p:tav>
                                        <p:tav tm="100000">
                                          <p:val>
                                            <p:fltVal val="0"/>
                                          </p:val>
                                        </p:tav>
                                      </p:tavLst>
                                    </p:anim>
                                    <p:animEffect transition="in" filter="fade">
                                      <p:cBhvr>
                                        <p:cTn id="67" dur="10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1000" fill="hold"/>
                                        <p:tgtEl>
                                          <p:spTgt spid="12"/>
                                        </p:tgtEl>
                                        <p:attrNameLst>
                                          <p:attrName>ppt_w</p:attrName>
                                        </p:attrNameLst>
                                      </p:cBhvr>
                                      <p:tavLst>
                                        <p:tav tm="0">
                                          <p:val>
                                            <p:fltVal val="0"/>
                                          </p:val>
                                        </p:tav>
                                        <p:tav tm="100000">
                                          <p:val>
                                            <p:strVal val="#ppt_w"/>
                                          </p:val>
                                        </p:tav>
                                      </p:tavLst>
                                    </p:anim>
                                    <p:anim calcmode="lin" valueType="num">
                                      <p:cBhvr>
                                        <p:cTn id="73" dur="1000" fill="hold"/>
                                        <p:tgtEl>
                                          <p:spTgt spid="12"/>
                                        </p:tgtEl>
                                        <p:attrNameLst>
                                          <p:attrName>ppt_h</p:attrName>
                                        </p:attrNameLst>
                                      </p:cBhvr>
                                      <p:tavLst>
                                        <p:tav tm="0">
                                          <p:val>
                                            <p:fltVal val="0"/>
                                          </p:val>
                                        </p:tav>
                                        <p:tav tm="100000">
                                          <p:val>
                                            <p:strVal val="#ppt_h"/>
                                          </p:val>
                                        </p:tav>
                                      </p:tavLst>
                                    </p:anim>
                                    <p:anim calcmode="lin" valueType="num">
                                      <p:cBhvr>
                                        <p:cTn id="74" dur="1000" fill="hold"/>
                                        <p:tgtEl>
                                          <p:spTgt spid="12"/>
                                        </p:tgtEl>
                                        <p:attrNameLst>
                                          <p:attrName>style.rotation</p:attrName>
                                        </p:attrNameLst>
                                      </p:cBhvr>
                                      <p:tavLst>
                                        <p:tav tm="0">
                                          <p:val>
                                            <p:fltVal val="90"/>
                                          </p:val>
                                        </p:tav>
                                        <p:tav tm="100000">
                                          <p:val>
                                            <p:fltVal val="0"/>
                                          </p:val>
                                        </p:tav>
                                      </p:tavLst>
                                    </p:anim>
                                    <p:animEffect transition="in" filter="fade">
                                      <p:cBhvr>
                                        <p:cTn id="75" dur="1000"/>
                                        <p:tgtEl>
                                          <p:spTgt spid="12"/>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barn(inVertical)">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1000" fill="hold"/>
                                        <p:tgtEl>
                                          <p:spTgt spid="14"/>
                                        </p:tgtEl>
                                        <p:attrNameLst>
                                          <p:attrName>ppt_w</p:attrName>
                                        </p:attrNameLst>
                                      </p:cBhvr>
                                      <p:tavLst>
                                        <p:tav tm="0">
                                          <p:val>
                                            <p:fltVal val="0"/>
                                          </p:val>
                                        </p:tav>
                                        <p:tav tm="100000">
                                          <p:val>
                                            <p:strVal val="#ppt_w"/>
                                          </p:val>
                                        </p:tav>
                                      </p:tavLst>
                                    </p:anim>
                                    <p:anim calcmode="lin" valueType="num">
                                      <p:cBhvr>
                                        <p:cTn id="86" dur="1000" fill="hold"/>
                                        <p:tgtEl>
                                          <p:spTgt spid="14"/>
                                        </p:tgtEl>
                                        <p:attrNameLst>
                                          <p:attrName>ppt_h</p:attrName>
                                        </p:attrNameLst>
                                      </p:cBhvr>
                                      <p:tavLst>
                                        <p:tav tm="0">
                                          <p:val>
                                            <p:fltVal val="0"/>
                                          </p:val>
                                        </p:tav>
                                        <p:tav tm="100000">
                                          <p:val>
                                            <p:strVal val="#ppt_h"/>
                                          </p:val>
                                        </p:tav>
                                      </p:tavLst>
                                    </p:anim>
                                    <p:anim calcmode="lin" valueType="num">
                                      <p:cBhvr>
                                        <p:cTn id="87" dur="1000" fill="hold"/>
                                        <p:tgtEl>
                                          <p:spTgt spid="14"/>
                                        </p:tgtEl>
                                        <p:attrNameLst>
                                          <p:attrName>style.rotation</p:attrName>
                                        </p:attrNameLst>
                                      </p:cBhvr>
                                      <p:tavLst>
                                        <p:tav tm="0">
                                          <p:val>
                                            <p:fltVal val="90"/>
                                          </p:val>
                                        </p:tav>
                                        <p:tav tm="100000">
                                          <p:val>
                                            <p:fltVal val="0"/>
                                          </p:val>
                                        </p:tav>
                                      </p:tavLst>
                                    </p:anim>
                                    <p:animEffect transition="in" filter="fade">
                                      <p:cBhvr>
                                        <p:cTn id="88" dur="1000"/>
                                        <p:tgtEl>
                                          <p:spTgt spid="14"/>
                                        </p:tgtEl>
                                      </p:cBhvr>
                                    </p:animEffect>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p:cTn id="93" dur="1000" fill="hold"/>
                                        <p:tgtEl>
                                          <p:spTgt spid="15"/>
                                        </p:tgtEl>
                                        <p:attrNameLst>
                                          <p:attrName>ppt_w</p:attrName>
                                        </p:attrNameLst>
                                      </p:cBhvr>
                                      <p:tavLst>
                                        <p:tav tm="0">
                                          <p:val>
                                            <p:fltVal val="0"/>
                                          </p:val>
                                        </p:tav>
                                        <p:tav tm="100000">
                                          <p:val>
                                            <p:strVal val="#ppt_w"/>
                                          </p:val>
                                        </p:tav>
                                      </p:tavLst>
                                    </p:anim>
                                    <p:anim calcmode="lin" valueType="num">
                                      <p:cBhvr>
                                        <p:cTn id="94" dur="1000" fill="hold"/>
                                        <p:tgtEl>
                                          <p:spTgt spid="15"/>
                                        </p:tgtEl>
                                        <p:attrNameLst>
                                          <p:attrName>ppt_h</p:attrName>
                                        </p:attrNameLst>
                                      </p:cBhvr>
                                      <p:tavLst>
                                        <p:tav tm="0">
                                          <p:val>
                                            <p:fltVal val="0"/>
                                          </p:val>
                                        </p:tav>
                                        <p:tav tm="100000">
                                          <p:val>
                                            <p:strVal val="#ppt_h"/>
                                          </p:val>
                                        </p:tav>
                                      </p:tavLst>
                                    </p:anim>
                                    <p:anim calcmode="lin" valueType="num">
                                      <p:cBhvr>
                                        <p:cTn id="95" dur="1000" fill="hold"/>
                                        <p:tgtEl>
                                          <p:spTgt spid="15"/>
                                        </p:tgtEl>
                                        <p:attrNameLst>
                                          <p:attrName>style.rotation</p:attrName>
                                        </p:attrNameLst>
                                      </p:cBhvr>
                                      <p:tavLst>
                                        <p:tav tm="0">
                                          <p:val>
                                            <p:fltVal val="90"/>
                                          </p:val>
                                        </p:tav>
                                        <p:tav tm="100000">
                                          <p:val>
                                            <p:fltVal val="0"/>
                                          </p:val>
                                        </p:tav>
                                      </p:tavLst>
                                    </p:anim>
                                    <p:animEffect transition="in" filter="fade">
                                      <p:cBhvr>
                                        <p:cTn id="96" dur="1000"/>
                                        <p:tgtEl>
                                          <p:spTgt spid="15"/>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barn(inVertical)">
                                      <p:cBhvr>
                                        <p:cTn id="101" dur="500"/>
                                        <p:tgtEl>
                                          <p:spTgt spid="16"/>
                                        </p:tgtEl>
                                      </p:cBhvr>
                                    </p:animEffect>
                                  </p:childTnLst>
                                </p:cTn>
                              </p:par>
                            </p:childTnLst>
                          </p:cTn>
                        </p:par>
                      </p:childTnLst>
                    </p:cTn>
                  </p:par>
                  <p:par>
                    <p:cTn id="102" fill="hold">
                      <p:stCondLst>
                        <p:cond delay="indefinite"/>
                      </p:stCondLst>
                      <p:childTnLst>
                        <p:par>
                          <p:cTn id="103" fill="hold">
                            <p:stCondLst>
                              <p:cond delay="0"/>
                            </p:stCondLst>
                            <p:childTnLst>
                              <p:par>
                                <p:cTn id="104" presetID="31" presetClass="entr" presetSubtype="0"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1000" fill="hold"/>
                                        <p:tgtEl>
                                          <p:spTgt spid="18"/>
                                        </p:tgtEl>
                                        <p:attrNameLst>
                                          <p:attrName>ppt_w</p:attrName>
                                        </p:attrNameLst>
                                      </p:cBhvr>
                                      <p:tavLst>
                                        <p:tav tm="0">
                                          <p:val>
                                            <p:fltVal val="0"/>
                                          </p:val>
                                        </p:tav>
                                        <p:tav tm="100000">
                                          <p:val>
                                            <p:strVal val="#ppt_w"/>
                                          </p:val>
                                        </p:tav>
                                      </p:tavLst>
                                    </p:anim>
                                    <p:anim calcmode="lin" valueType="num">
                                      <p:cBhvr>
                                        <p:cTn id="107" dur="1000" fill="hold"/>
                                        <p:tgtEl>
                                          <p:spTgt spid="18"/>
                                        </p:tgtEl>
                                        <p:attrNameLst>
                                          <p:attrName>ppt_h</p:attrName>
                                        </p:attrNameLst>
                                      </p:cBhvr>
                                      <p:tavLst>
                                        <p:tav tm="0">
                                          <p:val>
                                            <p:fltVal val="0"/>
                                          </p:val>
                                        </p:tav>
                                        <p:tav tm="100000">
                                          <p:val>
                                            <p:strVal val="#ppt_h"/>
                                          </p:val>
                                        </p:tav>
                                      </p:tavLst>
                                    </p:anim>
                                    <p:anim calcmode="lin" valueType="num">
                                      <p:cBhvr>
                                        <p:cTn id="108" dur="1000" fill="hold"/>
                                        <p:tgtEl>
                                          <p:spTgt spid="18"/>
                                        </p:tgtEl>
                                        <p:attrNameLst>
                                          <p:attrName>style.rotation</p:attrName>
                                        </p:attrNameLst>
                                      </p:cBhvr>
                                      <p:tavLst>
                                        <p:tav tm="0">
                                          <p:val>
                                            <p:fltVal val="90"/>
                                          </p:val>
                                        </p:tav>
                                        <p:tav tm="100000">
                                          <p:val>
                                            <p:fltVal val="0"/>
                                          </p:val>
                                        </p:tav>
                                      </p:tavLst>
                                    </p:anim>
                                    <p:animEffect transition="in" filter="fade">
                                      <p:cBhvr>
                                        <p:cTn id="109" dur="1000"/>
                                        <p:tgtEl>
                                          <p:spTgt spid="18"/>
                                        </p:tgtEl>
                                      </p:cBhvr>
                                    </p:animEffect>
                                  </p:childTnLst>
                                </p:cTn>
                              </p:par>
                            </p:childTnLst>
                          </p:cTn>
                        </p:par>
                      </p:childTnLst>
                    </p:cTn>
                  </p:par>
                  <p:par>
                    <p:cTn id="110" fill="hold">
                      <p:stCondLst>
                        <p:cond delay="indefinite"/>
                      </p:stCondLst>
                      <p:childTnLst>
                        <p:par>
                          <p:cTn id="111" fill="hold">
                            <p:stCondLst>
                              <p:cond delay="0"/>
                            </p:stCondLst>
                            <p:childTnLst>
                              <p:par>
                                <p:cTn id="112" presetID="31" presetClass="entr" presetSubtype="0" fill="hold" grpId="0" nodeType="clickEffect">
                                  <p:stCondLst>
                                    <p:cond delay="0"/>
                                  </p:stCondLst>
                                  <p:childTnLst>
                                    <p:set>
                                      <p:cBhvr>
                                        <p:cTn id="113" dur="1" fill="hold">
                                          <p:stCondLst>
                                            <p:cond delay="0"/>
                                          </p:stCondLst>
                                        </p:cTn>
                                        <p:tgtEl>
                                          <p:spTgt spid="19"/>
                                        </p:tgtEl>
                                        <p:attrNameLst>
                                          <p:attrName>style.visibility</p:attrName>
                                        </p:attrNameLst>
                                      </p:cBhvr>
                                      <p:to>
                                        <p:strVal val="visible"/>
                                      </p:to>
                                    </p:set>
                                    <p:anim calcmode="lin" valueType="num">
                                      <p:cBhvr>
                                        <p:cTn id="114" dur="1000" fill="hold"/>
                                        <p:tgtEl>
                                          <p:spTgt spid="19"/>
                                        </p:tgtEl>
                                        <p:attrNameLst>
                                          <p:attrName>ppt_w</p:attrName>
                                        </p:attrNameLst>
                                      </p:cBhvr>
                                      <p:tavLst>
                                        <p:tav tm="0">
                                          <p:val>
                                            <p:fltVal val="0"/>
                                          </p:val>
                                        </p:tav>
                                        <p:tav tm="100000">
                                          <p:val>
                                            <p:strVal val="#ppt_w"/>
                                          </p:val>
                                        </p:tav>
                                      </p:tavLst>
                                    </p:anim>
                                    <p:anim calcmode="lin" valueType="num">
                                      <p:cBhvr>
                                        <p:cTn id="115" dur="1000" fill="hold"/>
                                        <p:tgtEl>
                                          <p:spTgt spid="19"/>
                                        </p:tgtEl>
                                        <p:attrNameLst>
                                          <p:attrName>ppt_h</p:attrName>
                                        </p:attrNameLst>
                                      </p:cBhvr>
                                      <p:tavLst>
                                        <p:tav tm="0">
                                          <p:val>
                                            <p:fltVal val="0"/>
                                          </p:val>
                                        </p:tav>
                                        <p:tav tm="100000">
                                          <p:val>
                                            <p:strVal val="#ppt_h"/>
                                          </p:val>
                                        </p:tav>
                                      </p:tavLst>
                                    </p:anim>
                                    <p:anim calcmode="lin" valueType="num">
                                      <p:cBhvr>
                                        <p:cTn id="116" dur="1000" fill="hold"/>
                                        <p:tgtEl>
                                          <p:spTgt spid="19"/>
                                        </p:tgtEl>
                                        <p:attrNameLst>
                                          <p:attrName>style.rotation</p:attrName>
                                        </p:attrNameLst>
                                      </p:cBhvr>
                                      <p:tavLst>
                                        <p:tav tm="0">
                                          <p:val>
                                            <p:fltVal val="90"/>
                                          </p:val>
                                        </p:tav>
                                        <p:tav tm="100000">
                                          <p:val>
                                            <p:fltVal val="0"/>
                                          </p:val>
                                        </p:tav>
                                      </p:tavLst>
                                    </p:anim>
                                    <p:animEffect transition="in" filter="fade">
                                      <p:cBhvr>
                                        <p:cTn id="117" dur="1000"/>
                                        <p:tgtEl>
                                          <p:spTgt spid="19"/>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barn(inVertical)">
                                      <p:cBhvr>
                                        <p:cTn id="122" dur="500"/>
                                        <p:tgtEl>
                                          <p:spTgt spid="20"/>
                                        </p:tgtEl>
                                      </p:cBhvr>
                                    </p:animEffect>
                                  </p:childTnLst>
                                </p:cTn>
                              </p:par>
                            </p:childTnLst>
                          </p:cTn>
                        </p:par>
                      </p:childTnLst>
                    </p:cTn>
                  </p:par>
                  <p:par>
                    <p:cTn id="123" fill="hold">
                      <p:stCondLst>
                        <p:cond delay="indefinite"/>
                      </p:stCondLst>
                      <p:childTnLst>
                        <p:par>
                          <p:cTn id="124" fill="hold">
                            <p:stCondLst>
                              <p:cond delay="0"/>
                            </p:stCondLst>
                            <p:childTnLst>
                              <p:par>
                                <p:cTn id="125" presetID="31" presetClass="entr" presetSubtype="0" fill="hold" grpId="0" nodeType="clickEffect">
                                  <p:stCondLst>
                                    <p:cond delay="0"/>
                                  </p:stCondLst>
                                  <p:childTnLst>
                                    <p:set>
                                      <p:cBhvr>
                                        <p:cTn id="126" dur="1" fill="hold">
                                          <p:stCondLst>
                                            <p:cond delay="0"/>
                                          </p:stCondLst>
                                        </p:cTn>
                                        <p:tgtEl>
                                          <p:spTgt spid="21"/>
                                        </p:tgtEl>
                                        <p:attrNameLst>
                                          <p:attrName>style.visibility</p:attrName>
                                        </p:attrNameLst>
                                      </p:cBhvr>
                                      <p:to>
                                        <p:strVal val="visible"/>
                                      </p:to>
                                    </p:set>
                                    <p:anim calcmode="lin" valueType="num">
                                      <p:cBhvr>
                                        <p:cTn id="127" dur="1000" fill="hold"/>
                                        <p:tgtEl>
                                          <p:spTgt spid="21"/>
                                        </p:tgtEl>
                                        <p:attrNameLst>
                                          <p:attrName>ppt_w</p:attrName>
                                        </p:attrNameLst>
                                      </p:cBhvr>
                                      <p:tavLst>
                                        <p:tav tm="0">
                                          <p:val>
                                            <p:fltVal val="0"/>
                                          </p:val>
                                        </p:tav>
                                        <p:tav tm="100000">
                                          <p:val>
                                            <p:strVal val="#ppt_w"/>
                                          </p:val>
                                        </p:tav>
                                      </p:tavLst>
                                    </p:anim>
                                    <p:anim calcmode="lin" valueType="num">
                                      <p:cBhvr>
                                        <p:cTn id="128" dur="1000" fill="hold"/>
                                        <p:tgtEl>
                                          <p:spTgt spid="21"/>
                                        </p:tgtEl>
                                        <p:attrNameLst>
                                          <p:attrName>ppt_h</p:attrName>
                                        </p:attrNameLst>
                                      </p:cBhvr>
                                      <p:tavLst>
                                        <p:tav tm="0">
                                          <p:val>
                                            <p:fltVal val="0"/>
                                          </p:val>
                                        </p:tav>
                                        <p:tav tm="100000">
                                          <p:val>
                                            <p:strVal val="#ppt_h"/>
                                          </p:val>
                                        </p:tav>
                                      </p:tavLst>
                                    </p:anim>
                                    <p:anim calcmode="lin" valueType="num">
                                      <p:cBhvr>
                                        <p:cTn id="129" dur="1000" fill="hold"/>
                                        <p:tgtEl>
                                          <p:spTgt spid="21"/>
                                        </p:tgtEl>
                                        <p:attrNameLst>
                                          <p:attrName>style.rotation</p:attrName>
                                        </p:attrNameLst>
                                      </p:cBhvr>
                                      <p:tavLst>
                                        <p:tav tm="0">
                                          <p:val>
                                            <p:fltVal val="90"/>
                                          </p:val>
                                        </p:tav>
                                        <p:tav tm="100000">
                                          <p:val>
                                            <p:fltVal val="0"/>
                                          </p:val>
                                        </p:tav>
                                      </p:tavLst>
                                    </p:anim>
                                    <p:animEffect transition="in" filter="fade">
                                      <p:cBhvr>
                                        <p:cTn id="13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animBg="1"/>
      <p:bldP spid="4" grpId="0" animBg="1"/>
      <p:bldP spid="6"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F18EC3-DAA1-404C-92E7-C5E60C9DDB09}"/>
              </a:ext>
            </a:extLst>
          </p:cNvPr>
          <p:cNvSpPr txBox="1"/>
          <p:nvPr/>
        </p:nvSpPr>
        <p:spPr>
          <a:xfrm>
            <a:off x="1524000" y="304800"/>
            <a:ext cx="6732563"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4400" dirty="0">
                <a:latin typeface="NikoshBAN" panose="02000000000000000000" pitchFamily="2" charset="0"/>
                <a:cs typeface="NikoshBAN" panose="02000000000000000000" pitchFamily="2" charset="0"/>
              </a:rPr>
              <a:t>নিচের বাক্যগুলোর অর্থ বলোঃ</a:t>
            </a:r>
            <a:endParaRPr lang="en-US" sz="44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26111A4E-177E-4B03-9700-6EB71B917CB1}"/>
              </a:ext>
            </a:extLst>
          </p:cNvPr>
          <p:cNvSpPr txBox="1"/>
          <p:nvPr/>
        </p:nvSpPr>
        <p:spPr>
          <a:xfrm>
            <a:off x="0" y="1193102"/>
            <a:ext cx="2834640"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b="1" dirty="0">
                <a:latin typeface="Arabic Typesetting" panose="03020402040406030203" pitchFamily="66" charset="-78"/>
                <a:cs typeface="Arabic Typesetting" panose="03020402040406030203" pitchFamily="66" charset="-78"/>
              </a:rPr>
              <a:t>وكان له جار فقير اسمه أحمد.</a:t>
            </a:r>
            <a:endParaRPr lang="en-US" sz="4400" dirty="0">
              <a:solidFill>
                <a:srgbClr val="FF0000"/>
              </a:solidFill>
              <a:latin typeface="Arabic Typesetting" panose="03020402040406030203" pitchFamily="66" charset="-78"/>
              <a:cs typeface="Arabic Typesetting" panose="03020402040406030203" pitchFamily="66" charset="-78"/>
            </a:endParaRPr>
          </a:p>
        </p:txBody>
      </p:sp>
      <p:sp>
        <p:nvSpPr>
          <p:cNvPr id="5" name="Arrow: Right 4">
            <a:extLst>
              <a:ext uri="{FF2B5EF4-FFF2-40B4-BE49-F238E27FC236}">
                <a16:creationId xmlns:a16="http://schemas.microsoft.com/office/drawing/2014/main" id="{AE3D3790-D603-40A0-8182-8C91F4F7EEED}"/>
              </a:ext>
            </a:extLst>
          </p:cNvPr>
          <p:cNvSpPr/>
          <p:nvPr/>
        </p:nvSpPr>
        <p:spPr>
          <a:xfrm>
            <a:off x="2880360" y="1577886"/>
            <a:ext cx="1036320" cy="7694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B045CF0-359C-4CE0-8F0B-7622122ABCAD}"/>
              </a:ext>
            </a:extLst>
          </p:cNvPr>
          <p:cNvSpPr txBox="1"/>
          <p:nvPr/>
        </p:nvSpPr>
        <p:spPr>
          <a:xfrm>
            <a:off x="3916680" y="1120504"/>
            <a:ext cx="5227321"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000" dirty="0">
                <a:latin typeface="NikoshBAN" panose="02000000000000000000" pitchFamily="2" charset="0"/>
                <a:cs typeface="NikoshBAN" panose="02000000000000000000" pitchFamily="2" charset="0"/>
              </a:rPr>
              <a:t>তার নিকট একজন দরিদ্র প্রতিবেশী ছিল যার নাম আহমদ</a:t>
            </a:r>
            <a:endParaRPr lang="en-US" sz="40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8EA91248-336D-46F5-83B7-2582AB9E8D8D}"/>
              </a:ext>
            </a:extLst>
          </p:cNvPr>
          <p:cNvSpPr txBox="1"/>
          <p:nvPr/>
        </p:nvSpPr>
        <p:spPr>
          <a:xfrm>
            <a:off x="-25791" y="2945539"/>
            <a:ext cx="2926080"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4400" b="1" dirty="0">
                <a:latin typeface="Arabic Typesetting" panose="03020402040406030203" pitchFamily="66" charset="-78"/>
                <a:cs typeface="Arabic Typesetting" panose="03020402040406030203" pitchFamily="66" charset="-78"/>
              </a:rPr>
              <a:t>فأخيرا قرر أحمد أن يبيع داره.</a:t>
            </a:r>
            <a:endParaRPr lang="en-US" sz="4400" dirty="0">
              <a:solidFill>
                <a:srgbClr val="FF0000"/>
              </a:solidFill>
              <a:latin typeface="Arabic Typesetting" panose="03020402040406030203" pitchFamily="66" charset="-78"/>
              <a:cs typeface="Arabic Typesetting" panose="03020402040406030203" pitchFamily="66" charset="-78"/>
            </a:endParaRPr>
          </a:p>
        </p:txBody>
      </p:sp>
      <p:sp>
        <p:nvSpPr>
          <p:cNvPr id="8" name="Arrow: Right 7">
            <a:extLst>
              <a:ext uri="{FF2B5EF4-FFF2-40B4-BE49-F238E27FC236}">
                <a16:creationId xmlns:a16="http://schemas.microsoft.com/office/drawing/2014/main" id="{CC253CEB-8645-49EB-94A4-8F9F641DB7F6}"/>
              </a:ext>
            </a:extLst>
          </p:cNvPr>
          <p:cNvSpPr/>
          <p:nvPr/>
        </p:nvSpPr>
        <p:spPr>
          <a:xfrm>
            <a:off x="2980593" y="3228525"/>
            <a:ext cx="1036320" cy="7694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0BC9B19-7FD3-44C9-911B-3D3475060340}"/>
              </a:ext>
            </a:extLst>
          </p:cNvPr>
          <p:cNvSpPr txBox="1"/>
          <p:nvPr/>
        </p:nvSpPr>
        <p:spPr>
          <a:xfrm>
            <a:off x="4117146" y="2945539"/>
            <a:ext cx="5026854"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400" dirty="0">
                <a:latin typeface="NikoshBAN" panose="02000000000000000000" pitchFamily="2" charset="0"/>
                <a:cs typeface="NikoshBAN" panose="02000000000000000000" pitchFamily="2" charset="0"/>
              </a:rPr>
              <a:t>অবশেষে আহমদ তার বাড়ি বিক্রি করার সিদ্ধান্ত নিলেন।</a:t>
            </a:r>
            <a:endParaRPr lang="en-US" sz="44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56F5423C-1FF6-491A-A884-AE23569EF254}"/>
              </a:ext>
            </a:extLst>
          </p:cNvPr>
          <p:cNvSpPr txBox="1"/>
          <p:nvPr/>
        </p:nvSpPr>
        <p:spPr>
          <a:xfrm>
            <a:off x="-45720" y="5320950"/>
            <a:ext cx="37338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a:r>
              <a:rPr lang="ar-SA" sz="4400" b="1" dirty="0">
                <a:latin typeface="Arabic Typesetting" panose="03020402040406030203" pitchFamily="66" charset="-78"/>
                <a:cs typeface="Arabic Typesetting" panose="03020402040406030203" pitchFamily="66" charset="-78"/>
              </a:rPr>
              <a:t>قال أحمد: أريد ألف دينار.</a:t>
            </a:r>
          </a:p>
        </p:txBody>
      </p:sp>
      <p:sp>
        <p:nvSpPr>
          <p:cNvPr id="11" name="Arrow: Right 10">
            <a:extLst>
              <a:ext uri="{FF2B5EF4-FFF2-40B4-BE49-F238E27FC236}">
                <a16:creationId xmlns:a16="http://schemas.microsoft.com/office/drawing/2014/main" id="{8EFB242E-B875-4057-A38E-E13B5D9B215F}"/>
              </a:ext>
            </a:extLst>
          </p:cNvPr>
          <p:cNvSpPr/>
          <p:nvPr/>
        </p:nvSpPr>
        <p:spPr>
          <a:xfrm>
            <a:off x="3733800" y="5320950"/>
            <a:ext cx="1036320" cy="7694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0C77786-75CC-4707-B59A-400A868B4EFC}"/>
              </a:ext>
            </a:extLst>
          </p:cNvPr>
          <p:cNvSpPr txBox="1"/>
          <p:nvPr/>
        </p:nvSpPr>
        <p:spPr>
          <a:xfrm>
            <a:off x="4799430" y="4982395"/>
            <a:ext cx="4373880"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400" dirty="0">
                <a:latin typeface="NikoshBAN" panose="02000000000000000000" pitchFamily="2" charset="0"/>
                <a:cs typeface="NikoshBAN" panose="02000000000000000000" pitchFamily="2" charset="0"/>
              </a:rPr>
              <a:t>আহমদ বললেনঃআমি একহাজার দিনার চাই।</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95306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80">
                                          <p:stCondLst>
                                            <p:cond delay="0"/>
                                          </p:stCondLst>
                                        </p:cTn>
                                        <p:tgtEl>
                                          <p:spTgt spid="6"/>
                                        </p:tgtEl>
                                      </p:cBhvr>
                                    </p:animEffect>
                                    <p:anim calcmode="lin" valueType="num">
                                      <p:cBhvr>
                                        <p:cTn id="4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gtEl>
                                      </p:cBhvr>
                                      <p:to x="100000" y="60000"/>
                                    </p:animScale>
                                    <p:animScale>
                                      <p:cBhvr>
                                        <p:cTn id="55" dur="166" decel="50000">
                                          <p:stCondLst>
                                            <p:cond delay="676"/>
                                          </p:stCondLst>
                                        </p:cTn>
                                        <p:tgtEl>
                                          <p:spTgt spid="6"/>
                                        </p:tgtEl>
                                      </p:cBhvr>
                                      <p:to x="100000" y="100000"/>
                                    </p:animScale>
                                    <p:animScale>
                                      <p:cBhvr>
                                        <p:cTn id="56" dur="26">
                                          <p:stCondLst>
                                            <p:cond delay="1312"/>
                                          </p:stCondLst>
                                        </p:cTn>
                                        <p:tgtEl>
                                          <p:spTgt spid="6"/>
                                        </p:tgtEl>
                                      </p:cBhvr>
                                      <p:to x="100000" y="80000"/>
                                    </p:animScale>
                                    <p:animScale>
                                      <p:cBhvr>
                                        <p:cTn id="57" dur="166" decel="50000">
                                          <p:stCondLst>
                                            <p:cond delay="1338"/>
                                          </p:stCondLst>
                                        </p:cTn>
                                        <p:tgtEl>
                                          <p:spTgt spid="6"/>
                                        </p:tgtEl>
                                      </p:cBhvr>
                                      <p:to x="100000" y="100000"/>
                                    </p:animScale>
                                    <p:animScale>
                                      <p:cBhvr>
                                        <p:cTn id="58" dur="26">
                                          <p:stCondLst>
                                            <p:cond delay="1642"/>
                                          </p:stCondLst>
                                        </p:cTn>
                                        <p:tgtEl>
                                          <p:spTgt spid="6"/>
                                        </p:tgtEl>
                                      </p:cBhvr>
                                      <p:to x="100000" y="90000"/>
                                    </p:animScale>
                                    <p:animScale>
                                      <p:cBhvr>
                                        <p:cTn id="59" dur="166" decel="50000">
                                          <p:stCondLst>
                                            <p:cond delay="1668"/>
                                          </p:stCondLst>
                                        </p:cTn>
                                        <p:tgtEl>
                                          <p:spTgt spid="6"/>
                                        </p:tgtEl>
                                      </p:cBhvr>
                                      <p:to x="100000" y="100000"/>
                                    </p:animScale>
                                    <p:animScale>
                                      <p:cBhvr>
                                        <p:cTn id="60" dur="26">
                                          <p:stCondLst>
                                            <p:cond delay="1808"/>
                                          </p:stCondLst>
                                        </p:cTn>
                                        <p:tgtEl>
                                          <p:spTgt spid="6"/>
                                        </p:tgtEl>
                                      </p:cBhvr>
                                      <p:to x="100000" y="95000"/>
                                    </p:animScale>
                                    <p:animScale>
                                      <p:cBhvr>
                                        <p:cTn id="61" dur="166" decel="50000">
                                          <p:stCondLst>
                                            <p:cond delay="1834"/>
                                          </p:stCondLst>
                                        </p:cTn>
                                        <p:tgtEl>
                                          <p:spTgt spid="6"/>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down)">
                                      <p:cBhvr>
                                        <p:cTn id="66" dur="580">
                                          <p:stCondLst>
                                            <p:cond delay="0"/>
                                          </p:stCondLst>
                                        </p:cTn>
                                        <p:tgtEl>
                                          <p:spTgt spid="7"/>
                                        </p:tgtEl>
                                      </p:cBhvr>
                                    </p:animEffect>
                                    <p:anim calcmode="lin" valueType="num">
                                      <p:cBhvr>
                                        <p:cTn id="6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2" dur="26">
                                          <p:stCondLst>
                                            <p:cond delay="650"/>
                                          </p:stCondLst>
                                        </p:cTn>
                                        <p:tgtEl>
                                          <p:spTgt spid="7"/>
                                        </p:tgtEl>
                                      </p:cBhvr>
                                      <p:to x="100000" y="60000"/>
                                    </p:animScale>
                                    <p:animScale>
                                      <p:cBhvr>
                                        <p:cTn id="73" dur="166" decel="50000">
                                          <p:stCondLst>
                                            <p:cond delay="676"/>
                                          </p:stCondLst>
                                        </p:cTn>
                                        <p:tgtEl>
                                          <p:spTgt spid="7"/>
                                        </p:tgtEl>
                                      </p:cBhvr>
                                      <p:to x="100000" y="100000"/>
                                    </p:animScale>
                                    <p:animScale>
                                      <p:cBhvr>
                                        <p:cTn id="74" dur="26">
                                          <p:stCondLst>
                                            <p:cond delay="1312"/>
                                          </p:stCondLst>
                                        </p:cTn>
                                        <p:tgtEl>
                                          <p:spTgt spid="7"/>
                                        </p:tgtEl>
                                      </p:cBhvr>
                                      <p:to x="100000" y="80000"/>
                                    </p:animScale>
                                    <p:animScale>
                                      <p:cBhvr>
                                        <p:cTn id="75" dur="166" decel="50000">
                                          <p:stCondLst>
                                            <p:cond delay="1338"/>
                                          </p:stCondLst>
                                        </p:cTn>
                                        <p:tgtEl>
                                          <p:spTgt spid="7"/>
                                        </p:tgtEl>
                                      </p:cBhvr>
                                      <p:to x="100000" y="100000"/>
                                    </p:animScale>
                                    <p:animScale>
                                      <p:cBhvr>
                                        <p:cTn id="76" dur="26">
                                          <p:stCondLst>
                                            <p:cond delay="1642"/>
                                          </p:stCondLst>
                                        </p:cTn>
                                        <p:tgtEl>
                                          <p:spTgt spid="7"/>
                                        </p:tgtEl>
                                      </p:cBhvr>
                                      <p:to x="100000" y="90000"/>
                                    </p:animScale>
                                    <p:animScale>
                                      <p:cBhvr>
                                        <p:cTn id="77" dur="166" decel="50000">
                                          <p:stCondLst>
                                            <p:cond delay="1668"/>
                                          </p:stCondLst>
                                        </p:cTn>
                                        <p:tgtEl>
                                          <p:spTgt spid="7"/>
                                        </p:tgtEl>
                                      </p:cBhvr>
                                      <p:to x="100000" y="100000"/>
                                    </p:animScale>
                                    <p:animScale>
                                      <p:cBhvr>
                                        <p:cTn id="78" dur="26">
                                          <p:stCondLst>
                                            <p:cond delay="1808"/>
                                          </p:stCondLst>
                                        </p:cTn>
                                        <p:tgtEl>
                                          <p:spTgt spid="7"/>
                                        </p:tgtEl>
                                      </p:cBhvr>
                                      <p:to x="100000" y="95000"/>
                                    </p:animScale>
                                    <p:animScale>
                                      <p:cBhvr>
                                        <p:cTn id="79" dur="166" decel="50000">
                                          <p:stCondLst>
                                            <p:cond delay="1834"/>
                                          </p:stCondLst>
                                        </p:cTn>
                                        <p:tgtEl>
                                          <p:spTgt spid="7"/>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barn(inVertical)">
                                      <p:cBhvr>
                                        <p:cTn id="84" dur="500"/>
                                        <p:tgtEl>
                                          <p:spTgt spid="8"/>
                                        </p:tgtEl>
                                      </p:cBhvr>
                                    </p:animEffect>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wipe(down)">
                                      <p:cBhvr>
                                        <p:cTn id="89" dur="580">
                                          <p:stCondLst>
                                            <p:cond delay="0"/>
                                          </p:stCondLst>
                                        </p:cTn>
                                        <p:tgtEl>
                                          <p:spTgt spid="9"/>
                                        </p:tgtEl>
                                      </p:cBhvr>
                                    </p:animEffect>
                                    <p:anim calcmode="lin" valueType="num">
                                      <p:cBhvr>
                                        <p:cTn id="9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5" dur="26">
                                          <p:stCondLst>
                                            <p:cond delay="650"/>
                                          </p:stCondLst>
                                        </p:cTn>
                                        <p:tgtEl>
                                          <p:spTgt spid="9"/>
                                        </p:tgtEl>
                                      </p:cBhvr>
                                      <p:to x="100000" y="60000"/>
                                    </p:animScale>
                                    <p:animScale>
                                      <p:cBhvr>
                                        <p:cTn id="96" dur="166" decel="50000">
                                          <p:stCondLst>
                                            <p:cond delay="676"/>
                                          </p:stCondLst>
                                        </p:cTn>
                                        <p:tgtEl>
                                          <p:spTgt spid="9"/>
                                        </p:tgtEl>
                                      </p:cBhvr>
                                      <p:to x="100000" y="100000"/>
                                    </p:animScale>
                                    <p:animScale>
                                      <p:cBhvr>
                                        <p:cTn id="97" dur="26">
                                          <p:stCondLst>
                                            <p:cond delay="1312"/>
                                          </p:stCondLst>
                                        </p:cTn>
                                        <p:tgtEl>
                                          <p:spTgt spid="9"/>
                                        </p:tgtEl>
                                      </p:cBhvr>
                                      <p:to x="100000" y="80000"/>
                                    </p:animScale>
                                    <p:animScale>
                                      <p:cBhvr>
                                        <p:cTn id="98" dur="166" decel="50000">
                                          <p:stCondLst>
                                            <p:cond delay="1338"/>
                                          </p:stCondLst>
                                        </p:cTn>
                                        <p:tgtEl>
                                          <p:spTgt spid="9"/>
                                        </p:tgtEl>
                                      </p:cBhvr>
                                      <p:to x="100000" y="100000"/>
                                    </p:animScale>
                                    <p:animScale>
                                      <p:cBhvr>
                                        <p:cTn id="99" dur="26">
                                          <p:stCondLst>
                                            <p:cond delay="1642"/>
                                          </p:stCondLst>
                                        </p:cTn>
                                        <p:tgtEl>
                                          <p:spTgt spid="9"/>
                                        </p:tgtEl>
                                      </p:cBhvr>
                                      <p:to x="100000" y="90000"/>
                                    </p:animScale>
                                    <p:animScale>
                                      <p:cBhvr>
                                        <p:cTn id="100" dur="166" decel="50000">
                                          <p:stCondLst>
                                            <p:cond delay="1668"/>
                                          </p:stCondLst>
                                        </p:cTn>
                                        <p:tgtEl>
                                          <p:spTgt spid="9"/>
                                        </p:tgtEl>
                                      </p:cBhvr>
                                      <p:to x="100000" y="100000"/>
                                    </p:animScale>
                                    <p:animScale>
                                      <p:cBhvr>
                                        <p:cTn id="101" dur="26">
                                          <p:stCondLst>
                                            <p:cond delay="1808"/>
                                          </p:stCondLst>
                                        </p:cTn>
                                        <p:tgtEl>
                                          <p:spTgt spid="9"/>
                                        </p:tgtEl>
                                      </p:cBhvr>
                                      <p:to x="100000" y="95000"/>
                                    </p:animScale>
                                    <p:animScale>
                                      <p:cBhvr>
                                        <p:cTn id="102" dur="166" decel="50000">
                                          <p:stCondLst>
                                            <p:cond delay="1834"/>
                                          </p:stCondLst>
                                        </p:cTn>
                                        <p:tgtEl>
                                          <p:spTgt spid="9"/>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wipe(down)">
                                      <p:cBhvr>
                                        <p:cTn id="107" dur="580">
                                          <p:stCondLst>
                                            <p:cond delay="0"/>
                                          </p:stCondLst>
                                        </p:cTn>
                                        <p:tgtEl>
                                          <p:spTgt spid="10"/>
                                        </p:tgtEl>
                                      </p:cBhvr>
                                    </p:animEffect>
                                    <p:anim calcmode="lin" valueType="num">
                                      <p:cBhvr>
                                        <p:cTn id="10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13" dur="26">
                                          <p:stCondLst>
                                            <p:cond delay="650"/>
                                          </p:stCondLst>
                                        </p:cTn>
                                        <p:tgtEl>
                                          <p:spTgt spid="10"/>
                                        </p:tgtEl>
                                      </p:cBhvr>
                                      <p:to x="100000" y="60000"/>
                                    </p:animScale>
                                    <p:animScale>
                                      <p:cBhvr>
                                        <p:cTn id="114" dur="166" decel="50000">
                                          <p:stCondLst>
                                            <p:cond delay="676"/>
                                          </p:stCondLst>
                                        </p:cTn>
                                        <p:tgtEl>
                                          <p:spTgt spid="10"/>
                                        </p:tgtEl>
                                      </p:cBhvr>
                                      <p:to x="100000" y="100000"/>
                                    </p:animScale>
                                    <p:animScale>
                                      <p:cBhvr>
                                        <p:cTn id="115" dur="26">
                                          <p:stCondLst>
                                            <p:cond delay="1312"/>
                                          </p:stCondLst>
                                        </p:cTn>
                                        <p:tgtEl>
                                          <p:spTgt spid="10"/>
                                        </p:tgtEl>
                                      </p:cBhvr>
                                      <p:to x="100000" y="80000"/>
                                    </p:animScale>
                                    <p:animScale>
                                      <p:cBhvr>
                                        <p:cTn id="116" dur="166" decel="50000">
                                          <p:stCondLst>
                                            <p:cond delay="1338"/>
                                          </p:stCondLst>
                                        </p:cTn>
                                        <p:tgtEl>
                                          <p:spTgt spid="10"/>
                                        </p:tgtEl>
                                      </p:cBhvr>
                                      <p:to x="100000" y="100000"/>
                                    </p:animScale>
                                    <p:animScale>
                                      <p:cBhvr>
                                        <p:cTn id="117" dur="26">
                                          <p:stCondLst>
                                            <p:cond delay="1642"/>
                                          </p:stCondLst>
                                        </p:cTn>
                                        <p:tgtEl>
                                          <p:spTgt spid="10"/>
                                        </p:tgtEl>
                                      </p:cBhvr>
                                      <p:to x="100000" y="90000"/>
                                    </p:animScale>
                                    <p:animScale>
                                      <p:cBhvr>
                                        <p:cTn id="118" dur="166" decel="50000">
                                          <p:stCondLst>
                                            <p:cond delay="1668"/>
                                          </p:stCondLst>
                                        </p:cTn>
                                        <p:tgtEl>
                                          <p:spTgt spid="10"/>
                                        </p:tgtEl>
                                      </p:cBhvr>
                                      <p:to x="100000" y="100000"/>
                                    </p:animScale>
                                    <p:animScale>
                                      <p:cBhvr>
                                        <p:cTn id="119" dur="26">
                                          <p:stCondLst>
                                            <p:cond delay="1808"/>
                                          </p:stCondLst>
                                        </p:cTn>
                                        <p:tgtEl>
                                          <p:spTgt spid="10"/>
                                        </p:tgtEl>
                                      </p:cBhvr>
                                      <p:to x="100000" y="95000"/>
                                    </p:animScale>
                                    <p:animScale>
                                      <p:cBhvr>
                                        <p:cTn id="120" dur="166" decel="50000">
                                          <p:stCondLst>
                                            <p:cond delay="1834"/>
                                          </p:stCondLst>
                                        </p:cTn>
                                        <p:tgtEl>
                                          <p:spTgt spid="10"/>
                                        </p:tgtEl>
                                      </p:cBhvr>
                                      <p:to x="100000" y="100000"/>
                                    </p:animScale>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grpId="0" nodeType="clickEffect">
                                  <p:stCondLst>
                                    <p:cond delay="0"/>
                                  </p:stCondLst>
                                  <p:childTnLst>
                                    <p:set>
                                      <p:cBhvr>
                                        <p:cTn id="124" dur="1" fill="hold">
                                          <p:stCondLst>
                                            <p:cond delay="0"/>
                                          </p:stCondLst>
                                        </p:cTn>
                                        <p:tgtEl>
                                          <p:spTgt spid="11"/>
                                        </p:tgtEl>
                                        <p:attrNameLst>
                                          <p:attrName>style.visibility</p:attrName>
                                        </p:attrNameLst>
                                      </p:cBhvr>
                                      <p:to>
                                        <p:strVal val="visible"/>
                                      </p:to>
                                    </p:set>
                                    <p:animEffect transition="in" filter="barn(inVertical)">
                                      <p:cBhvr>
                                        <p:cTn id="125" dur="500"/>
                                        <p:tgtEl>
                                          <p:spTgt spid="11"/>
                                        </p:tgtEl>
                                      </p:cBhvr>
                                    </p:animEffect>
                                  </p:childTnLst>
                                </p:cTn>
                              </p:par>
                            </p:childTnLst>
                          </p:cTn>
                        </p:par>
                      </p:childTnLst>
                    </p:cTn>
                  </p:par>
                  <p:par>
                    <p:cTn id="126" fill="hold">
                      <p:stCondLst>
                        <p:cond delay="indefinite"/>
                      </p:stCondLst>
                      <p:childTnLst>
                        <p:par>
                          <p:cTn id="127" fill="hold">
                            <p:stCondLst>
                              <p:cond delay="0"/>
                            </p:stCondLst>
                            <p:childTnLst>
                              <p:par>
                                <p:cTn id="128" presetID="26" presetClass="entr" presetSubtype="0" fill="hold" grpId="0" nodeType="clickEffect">
                                  <p:stCondLst>
                                    <p:cond delay="0"/>
                                  </p:stCondLst>
                                  <p:childTnLst>
                                    <p:set>
                                      <p:cBhvr>
                                        <p:cTn id="129" dur="1" fill="hold">
                                          <p:stCondLst>
                                            <p:cond delay="0"/>
                                          </p:stCondLst>
                                        </p:cTn>
                                        <p:tgtEl>
                                          <p:spTgt spid="12"/>
                                        </p:tgtEl>
                                        <p:attrNameLst>
                                          <p:attrName>style.visibility</p:attrName>
                                        </p:attrNameLst>
                                      </p:cBhvr>
                                      <p:to>
                                        <p:strVal val="visible"/>
                                      </p:to>
                                    </p:set>
                                    <p:animEffect transition="in" filter="wipe(down)">
                                      <p:cBhvr>
                                        <p:cTn id="130" dur="580">
                                          <p:stCondLst>
                                            <p:cond delay="0"/>
                                          </p:stCondLst>
                                        </p:cTn>
                                        <p:tgtEl>
                                          <p:spTgt spid="12"/>
                                        </p:tgtEl>
                                      </p:cBhvr>
                                    </p:animEffect>
                                    <p:anim calcmode="lin" valueType="num">
                                      <p:cBhvr>
                                        <p:cTn id="13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6" dur="26">
                                          <p:stCondLst>
                                            <p:cond delay="650"/>
                                          </p:stCondLst>
                                        </p:cTn>
                                        <p:tgtEl>
                                          <p:spTgt spid="12"/>
                                        </p:tgtEl>
                                      </p:cBhvr>
                                      <p:to x="100000" y="60000"/>
                                    </p:animScale>
                                    <p:animScale>
                                      <p:cBhvr>
                                        <p:cTn id="137" dur="166" decel="50000">
                                          <p:stCondLst>
                                            <p:cond delay="676"/>
                                          </p:stCondLst>
                                        </p:cTn>
                                        <p:tgtEl>
                                          <p:spTgt spid="12"/>
                                        </p:tgtEl>
                                      </p:cBhvr>
                                      <p:to x="100000" y="100000"/>
                                    </p:animScale>
                                    <p:animScale>
                                      <p:cBhvr>
                                        <p:cTn id="138" dur="26">
                                          <p:stCondLst>
                                            <p:cond delay="1312"/>
                                          </p:stCondLst>
                                        </p:cTn>
                                        <p:tgtEl>
                                          <p:spTgt spid="12"/>
                                        </p:tgtEl>
                                      </p:cBhvr>
                                      <p:to x="100000" y="80000"/>
                                    </p:animScale>
                                    <p:animScale>
                                      <p:cBhvr>
                                        <p:cTn id="139" dur="166" decel="50000">
                                          <p:stCondLst>
                                            <p:cond delay="1338"/>
                                          </p:stCondLst>
                                        </p:cTn>
                                        <p:tgtEl>
                                          <p:spTgt spid="12"/>
                                        </p:tgtEl>
                                      </p:cBhvr>
                                      <p:to x="100000" y="100000"/>
                                    </p:animScale>
                                    <p:animScale>
                                      <p:cBhvr>
                                        <p:cTn id="140" dur="26">
                                          <p:stCondLst>
                                            <p:cond delay="1642"/>
                                          </p:stCondLst>
                                        </p:cTn>
                                        <p:tgtEl>
                                          <p:spTgt spid="12"/>
                                        </p:tgtEl>
                                      </p:cBhvr>
                                      <p:to x="100000" y="90000"/>
                                    </p:animScale>
                                    <p:animScale>
                                      <p:cBhvr>
                                        <p:cTn id="141" dur="166" decel="50000">
                                          <p:stCondLst>
                                            <p:cond delay="1668"/>
                                          </p:stCondLst>
                                        </p:cTn>
                                        <p:tgtEl>
                                          <p:spTgt spid="12"/>
                                        </p:tgtEl>
                                      </p:cBhvr>
                                      <p:to x="100000" y="100000"/>
                                    </p:animScale>
                                    <p:animScale>
                                      <p:cBhvr>
                                        <p:cTn id="142" dur="26">
                                          <p:stCondLst>
                                            <p:cond delay="1808"/>
                                          </p:stCondLst>
                                        </p:cTn>
                                        <p:tgtEl>
                                          <p:spTgt spid="12"/>
                                        </p:tgtEl>
                                      </p:cBhvr>
                                      <p:to x="100000" y="95000"/>
                                    </p:animScale>
                                    <p:animScale>
                                      <p:cBhvr>
                                        <p:cTn id="143"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4583971-66C4-4E71-AB05-07591EE28F5E}"/>
              </a:ext>
            </a:extLst>
          </p:cNvPr>
          <p:cNvSpPr/>
          <p:nvPr/>
        </p:nvSpPr>
        <p:spPr>
          <a:xfrm>
            <a:off x="2362200" y="533400"/>
            <a:ext cx="4572000" cy="990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5400" dirty="0">
                <a:latin typeface="Arabic Typesetting" panose="03020402040406030203" pitchFamily="66" charset="-78"/>
                <a:cs typeface="Arabic Typesetting" panose="03020402040406030203" pitchFamily="66" charset="-78"/>
              </a:rPr>
              <a:t>واجب المنزل</a:t>
            </a:r>
            <a:endParaRPr lang="en-US" sz="5400" dirty="0">
              <a:latin typeface="Arabic Typesetting" panose="03020402040406030203" pitchFamily="66" charset="-78"/>
              <a:cs typeface="Arabic Typesetting" panose="03020402040406030203" pitchFamily="66" charset="-78"/>
            </a:endParaRPr>
          </a:p>
        </p:txBody>
      </p:sp>
      <p:pic>
        <p:nvPicPr>
          <p:cNvPr id="3" name="Picture 2">
            <a:extLst>
              <a:ext uri="{FF2B5EF4-FFF2-40B4-BE49-F238E27FC236}">
                <a16:creationId xmlns:a16="http://schemas.microsoft.com/office/drawing/2014/main" id="{76E1E4E4-60DE-44A5-9CAF-38FE651AA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676400"/>
            <a:ext cx="6934200" cy="3048000"/>
          </a:xfrm>
          <a:prstGeom prst="rect">
            <a:avLst/>
          </a:prstGeom>
        </p:spPr>
      </p:pic>
      <p:sp>
        <p:nvSpPr>
          <p:cNvPr id="5" name="TextBox 4">
            <a:extLst>
              <a:ext uri="{FF2B5EF4-FFF2-40B4-BE49-F238E27FC236}">
                <a16:creationId xmlns:a16="http://schemas.microsoft.com/office/drawing/2014/main" id="{22C6C581-9E1C-47EC-B575-70C6083A4CC4}"/>
              </a:ext>
            </a:extLst>
          </p:cNvPr>
          <p:cNvSpPr txBox="1"/>
          <p:nvPr/>
        </p:nvSpPr>
        <p:spPr>
          <a:xfrm>
            <a:off x="685800" y="5029235"/>
            <a:ext cx="7924800"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4400" dirty="0">
                <a:latin typeface="NikoshBAN" panose="02000000000000000000" pitchFamily="2" charset="0"/>
                <a:cs typeface="NikoshBAN" panose="02000000000000000000" pitchFamily="2" charset="0"/>
              </a:rPr>
              <a:t>পাঠ্য বইয়ের </a:t>
            </a:r>
            <a:r>
              <a:rPr lang="ar-SA" sz="4400" dirty="0">
                <a:latin typeface="NikoshBAN" panose="02000000000000000000" pitchFamily="2" charset="0"/>
              </a:rPr>
              <a:t>تدريبات</a:t>
            </a:r>
            <a:r>
              <a:rPr lang="bn-BD" sz="4400" dirty="0">
                <a:latin typeface="NikoshBAN" panose="02000000000000000000" pitchFamily="2" charset="0"/>
              </a:rPr>
              <a:t> (</a:t>
            </a:r>
            <a:r>
              <a:rPr lang="bn-BD" sz="4400" dirty="0">
                <a:latin typeface="NikoshBAN" panose="02000000000000000000" pitchFamily="2" charset="0"/>
                <a:cs typeface="NikoshBAN" panose="02000000000000000000" pitchFamily="2" charset="0"/>
              </a:rPr>
              <a:t>অনুশীলন) থেকে (</a:t>
            </a:r>
            <a:r>
              <a:rPr lang="ar-SA" sz="4400" dirty="0">
                <a:latin typeface="NikoshBAN" panose="02000000000000000000" pitchFamily="2" charset="0"/>
              </a:rPr>
              <a:t>ب</a:t>
            </a:r>
            <a:r>
              <a:rPr lang="bn-BD" sz="4400" dirty="0">
                <a:latin typeface="NikoshBAN" panose="02000000000000000000" pitchFamily="2" charset="0"/>
                <a:cs typeface="NikoshBAN" panose="02000000000000000000" pitchFamily="2" charset="0"/>
              </a:rPr>
              <a:t>) ও </a:t>
            </a:r>
            <a:r>
              <a:rPr lang="ar-SA" sz="4400" dirty="0">
                <a:latin typeface="NikoshBAN" panose="02000000000000000000" pitchFamily="2" charset="0"/>
              </a:rPr>
              <a:t>(ج)</a:t>
            </a:r>
            <a:r>
              <a:rPr lang="bn-BD" sz="4400" dirty="0">
                <a:latin typeface="NikoshBAN" panose="02000000000000000000" pitchFamily="2" charset="0"/>
                <a:cs typeface="NikoshBAN" panose="02000000000000000000" pitchFamily="2" charset="0"/>
              </a:rPr>
              <a:t> শিখে ও লিখে আনবে।</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5897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7D870C-BF3B-4656-BE48-0B9F661CF121}"/>
              </a:ext>
            </a:extLst>
          </p:cNvPr>
          <p:cNvSpPr/>
          <p:nvPr/>
        </p:nvSpPr>
        <p:spPr>
          <a:xfrm>
            <a:off x="3581400" y="-16329"/>
            <a:ext cx="2819400"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ar-EG" sz="8000" b="1" dirty="0">
                <a:ln w="22225">
                  <a:solidFill>
                    <a:schemeClr val="accent2"/>
                  </a:solidFill>
                  <a:prstDash val="solid"/>
                </a:ln>
                <a:solidFill>
                  <a:srgbClr val="FFFF00"/>
                </a:solidFill>
                <a:latin typeface="Arabic Typesetting" panose="03020402040406030203" pitchFamily="66" charset="-78"/>
                <a:cs typeface="Arabic Typesetting" panose="03020402040406030203" pitchFamily="66" charset="-78"/>
              </a:rPr>
              <a:t>شكرا</a:t>
            </a:r>
            <a:endParaRPr lang="en-US" sz="8000" dirty="0">
              <a:solidFill>
                <a:srgbClr val="FFFF00"/>
              </a:solidFill>
              <a:latin typeface="Arabic Typesetting" panose="03020402040406030203" pitchFamily="66" charset="-78"/>
              <a:cs typeface="Arabic Typesetting" panose="03020402040406030203" pitchFamily="66" charset="-78"/>
            </a:endParaRPr>
          </a:p>
        </p:txBody>
      </p:sp>
      <p:pic>
        <p:nvPicPr>
          <p:cNvPr id="3" name="Content Placeholder 4">
            <a:extLst>
              <a:ext uri="{FF2B5EF4-FFF2-40B4-BE49-F238E27FC236}">
                <a16:creationId xmlns:a16="http://schemas.microsoft.com/office/drawing/2014/main" id="{442F91B5-BF74-488F-B17A-26B070510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1" y="2011363"/>
            <a:ext cx="6336506" cy="3767137"/>
          </a:xfrm>
          <a:prstGeom prst="rect">
            <a:avLst/>
          </a:prstGeom>
        </p:spPr>
      </p:pic>
    </p:spTree>
    <p:extLst>
      <p:ext uri="{BB962C8B-B14F-4D97-AF65-F5344CB8AC3E}">
        <p14:creationId xmlns:p14="http://schemas.microsoft.com/office/powerpoint/2010/main" val="1409925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87F26B-B3E4-4A55-A0D4-D5053D1C4FA5}"/>
              </a:ext>
            </a:extLst>
          </p:cNvPr>
          <p:cNvSpPr txBox="1"/>
          <p:nvPr/>
        </p:nvSpPr>
        <p:spPr>
          <a:xfrm>
            <a:off x="876300" y="0"/>
            <a:ext cx="70866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5400" b="1" dirty="0">
                <a:latin typeface="Arabic Typesetting" panose="03020402040406030203" pitchFamily="66" charset="-78"/>
                <a:cs typeface="Arabic Typesetting" panose="03020402040406030203" pitchFamily="66" charset="-78"/>
              </a:rPr>
              <a:t>تقديم ظن درس اليوم ببعض الأسئلة</a:t>
            </a:r>
            <a:endParaRPr lang="en-US" sz="5400" b="1" dirty="0">
              <a:latin typeface="Arabic Typesetting" panose="03020402040406030203" pitchFamily="66" charset="-78"/>
              <a:cs typeface="Arabic Typesetting" panose="03020402040406030203" pitchFamily="66" charset="-78"/>
            </a:endParaRPr>
          </a:p>
        </p:txBody>
      </p:sp>
      <p:sp>
        <p:nvSpPr>
          <p:cNvPr id="7" name="TextBox 6">
            <a:extLst>
              <a:ext uri="{FF2B5EF4-FFF2-40B4-BE49-F238E27FC236}">
                <a16:creationId xmlns:a16="http://schemas.microsoft.com/office/drawing/2014/main" id="{2CC7040D-4F98-4D3A-8CD3-493443D21964}"/>
              </a:ext>
            </a:extLst>
          </p:cNvPr>
          <p:cNvSpPr txBox="1"/>
          <p:nvPr/>
        </p:nvSpPr>
        <p:spPr>
          <a:xfrm>
            <a:off x="609600" y="1941895"/>
            <a:ext cx="7620000" cy="132343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bn-BD" sz="4000" dirty="0">
                <a:latin typeface="NikoshBAN" panose="02000000000000000000" pitchFamily="2" charset="0"/>
                <a:cs typeface="NikoshBAN" panose="02000000000000000000" pitchFamily="2" charset="0"/>
              </a:rPr>
              <a:t>আমাদের আশেপাশে যারা বসবাস করেন তাদেরকে কী বলা হয় ?</a:t>
            </a:r>
            <a:endParaRPr lang="en-US" sz="4000" dirty="0">
              <a:latin typeface="NikoshBAN" panose="02000000000000000000" pitchFamily="2" charset="0"/>
              <a:cs typeface="NikoshBAN" panose="02000000000000000000" pitchFamily="2" charset="0"/>
            </a:endParaRPr>
          </a:p>
        </p:txBody>
      </p:sp>
      <p:sp>
        <p:nvSpPr>
          <p:cNvPr id="8" name="Arrow: Left 7">
            <a:extLst>
              <a:ext uri="{FF2B5EF4-FFF2-40B4-BE49-F238E27FC236}">
                <a16:creationId xmlns:a16="http://schemas.microsoft.com/office/drawing/2014/main" id="{5C35E751-5D15-4165-929C-98FFDCFCCB98}"/>
              </a:ext>
            </a:extLst>
          </p:cNvPr>
          <p:cNvSpPr/>
          <p:nvPr/>
        </p:nvSpPr>
        <p:spPr>
          <a:xfrm rot="16200000">
            <a:off x="3269275" y="3772648"/>
            <a:ext cx="1597853" cy="669974"/>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50D5157-9725-4569-9702-F413E830BCDE}"/>
              </a:ext>
            </a:extLst>
          </p:cNvPr>
          <p:cNvSpPr txBox="1"/>
          <p:nvPr/>
        </p:nvSpPr>
        <p:spPr>
          <a:xfrm>
            <a:off x="2332892" y="4906562"/>
            <a:ext cx="38862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000" dirty="0">
                <a:solidFill>
                  <a:srgbClr val="FF0000"/>
                </a:solidFill>
                <a:latin typeface="NikoshBAN" panose="02000000000000000000" pitchFamily="2" charset="0"/>
                <a:cs typeface="NikoshBAN" panose="02000000000000000000" pitchFamily="2" charset="0"/>
              </a:rPr>
              <a:t>প্রতিবেশি</a:t>
            </a:r>
            <a:endParaRPr lang="en-US" sz="40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85715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a:extLst>
              <a:ext uri="{FF2B5EF4-FFF2-40B4-BE49-F238E27FC236}">
                <a16:creationId xmlns:a16="http://schemas.microsoft.com/office/drawing/2014/main" id="{DED439F1-A37A-41EE-B28D-3859F2F777B5}"/>
              </a:ext>
            </a:extLst>
          </p:cNvPr>
          <p:cNvSpPr/>
          <p:nvPr/>
        </p:nvSpPr>
        <p:spPr>
          <a:xfrm>
            <a:off x="2514600" y="304800"/>
            <a:ext cx="4114800" cy="2057400"/>
          </a:xfrm>
          <a:prstGeom prst="downArrow">
            <a:avLst/>
          </a:prstGeom>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4800" b="1" dirty="0">
                <a:solidFill>
                  <a:srgbClr val="002060"/>
                </a:solidFill>
                <a:latin typeface="Arabic Typesetting" panose="03020402040406030203" pitchFamily="66" charset="-78"/>
                <a:cs typeface="Arabic Typesetting" panose="03020402040406030203" pitchFamily="66" charset="-78"/>
              </a:rPr>
              <a:t>درس اليوم</a:t>
            </a:r>
            <a:endParaRPr lang="en-US" sz="4800" b="1" dirty="0">
              <a:solidFill>
                <a:srgbClr val="002060"/>
              </a:solidFill>
              <a:latin typeface="Arabic Typesetting" panose="03020402040406030203" pitchFamily="66" charset="-78"/>
              <a:cs typeface="Arabic Typesetting" panose="03020402040406030203" pitchFamily="66" charset="-78"/>
            </a:endParaRPr>
          </a:p>
        </p:txBody>
      </p:sp>
      <p:sp>
        <p:nvSpPr>
          <p:cNvPr id="3" name="TextBox 2">
            <a:extLst>
              <a:ext uri="{FF2B5EF4-FFF2-40B4-BE49-F238E27FC236}">
                <a16:creationId xmlns:a16="http://schemas.microsoft.com/office/drawing/2014/main" id="{2109E568-8D70-4515-9CDD-63D085C5BD6E}"/>
              </a:ext>
            </a:extLst>
          </p:cNvPr>
          <p:cNvSpPr txBox="1"/>
          <p:nvPr/>
        </p:nvSpPr>
        <p:spPr>
          <a:xfrm>
            <a:off x="1600200" y="3048000"/>
            <a:ext cx="6934200" cy="221599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6000" b="1" dirty="0">
                <a:solidFill>
                  <a:srgbClr val="FF0000"/>
                </a:solidFill>
                <a:latin typeface="Arabic Typesetting" panose="03020402040406030203" pitchFamily="66" charset="-78"/>
                <a:cs typeface="Arabic Typesetting" panose="03020402040406030203" pitchFamily="66" charset="-78"/>
              </a:rPr>
              <a:t>حقوق الجار</a:t>
            </a:r>
          </a:p>
          <a:p>
            <a:pPr algn="ctr"/>
            <a:r>
              <a:rPr lang="bn-BD" sz="6000" dirty="0">
                <a:solidFill>
                  <a:srgbClr val="FF0000"/>
                </a:solidFill>
                <a:latin typeface="Arabic Typesetting" panose="03020402040406030203" pitchFamily="66" charset="-78"/>
                <a:cs typeface="Arabic Typesetting" panose="03020402040406030203" pitchFamily="66" charset="-78"/>
              </a:rPr>
              <a:t>(</a:t>
            </a:r>
            <a:r>
              <a:rPr lang="bn-BD" sz="6000" dirty="0">
                <a:solidFill>
                  <a:srgbClr val="FF0000"/>
                </a:solidFill>
                <a:latin typeface="NikoshBAN" panose="02000000000000000000" pitchFamily="2" charset="0"/>
                <a:cs typeface="NikoshBAN" panose="02000000000000000000" pitchFamily="2" charset="0"/>
              </a:rPr>
              <a:t>প্রতিবেশির অধিকারসমূহ</a:t>
            </a:r>
            <a:r>
              <a:rPr lang="bn-BD" sz="6000" dirty="0">
                <a:solidFill>
                  <a:srgbClr val="FF0000"/>
                </a:solidFill>
                <a:latin typeface="Arabic Typesetting" panose="03020402040406030203" pitchFamily="66" charset="-78"/>
                <a:cs typeface="NikoshBAN" panose="02000000000000000000" pitchFamily="2" charset="0"/>
              </a:rPr>
              <a:t>)</a:t>
            </a:r>
            <a:endParaRPr lang="bn-BD" dirty="0">
              <a:solidFill>
                <a:srgbClr val="FF0000"/>
              </a:solidFill>
              <a:latin typeface="Arabic Typesetting" panose="03020402040406030203" pitchFamily="66" charset="-78"/>
              <a:cs typeface="Arabic Typesetting" panose="03020402040406030203" pitchFamily="66" charset="-78"/>
            </a:endParaRPr>
          </a:p>
          <a:p>
            <a:endParaRPr lang="en-US" b="1" dirty="0"/>
          </a:p>
        </p:txBody>
      </p:sp>
    </p:spTree>
    <p:extLst>
      <p:ext uri="{BB962C8B-B14F-4D97-AF65-F5344CB8AC3E}">
        <p14:creationId xmlns:p14="http://schemas.microsoft.com/office/powerpoint/2010/main" val="1030338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F9696AE-7344-41BE-8BD7-A647F1F6C8F7}"/>
              </a:ext>
            </a:extLst>
          </p:cNvPr>
          <p:cNvSpPr/>
          <p:nvPr/>
        </p:nvSpPr>
        <p:spPr>
          <a:xfrm>
            <a:off x="2171700" y="304800"/>
            <a:ext cx="4800600" cy="1066800"/>
          </a:xfrm>
          <a:prstGeom prst="ellipse">
            <a:avLst/>
          </a:prstGeom>
          <a:effectLst>
            <a:innerShdw blurRad="63500" dist="50800" dir="27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4800" b="1" dirty="0">
                <a:latin typeface="Arabic Typesetting" panose="03020402040406030203" pitchFamily="66" charset="-78"/>
                <a:cs typeface="Arabic Typesetting" panose="03020402040406030203" pitchFamily="66" charset="-78"/>
              </a:rPr>
              <a:t>استفادة الدرس</a:t>
            </a:r>
            <a:endParaRPr lang="en-US" sz="4800" b="1" dirty="0">
              <a:latin typeface="Arabic Typesetting" panose="03020402040406030203" pitchFamily="66" charset="-78"/>
              <a:cs typeface="Arabic Typesetting" panose="03020402040406030203" pitchFamily="66" charset="-78"/>
            </a:endParaRPr>
          </a:p>
        </p:txBody>
      </p:sp>
      <p:sp>
        <p:nvSpPr>
          <p:cNvPr id="3" name="Rounded Rectangle 2">
            <a:extLst>
              <a:ext uri="{FF2B5EF4-FFF2-40B4-BE49-F238E27FC236}">
                <a16:creationId xmlns:a16="http://schemas.microsoft.com/office/drawing/2014/main" id="{FA69FA95-01CC-46D7-BF3A-1D55570D3BCD}"/>
              </a:ext>
            </a:extLst>
          </p:cNvPr>
          <p:cNvSpPr/>
          <p:nvPr/>
        </p:nvSpPr>
        <p:spPr>
          <a:xfrm>
            <a:off x="990600" y="1752600"/>
            <a:ext cx="7772400" cy="4343400"/>
          </a:xfrm>
          <a:prstGeom prst="roundRect">
            <a:avLst/>
          </a:prstGeom>
          <a:scene3d>
            <a:camera prst="orthographicFront"/>
            <a:lightRig rig="threePt" dir="t"/>
          </a:scene3d>
          <a:sp3d>
            <a:bevelT w="114300" prst="hardEdge"/>
          </a:sp3d>
        </p:spPr>
        <p:style>
          <a:lnRef idx="1">
            <a:schemeClr val="accent3"/>
          </a:lnRef>
          <a:fillRef idx="2">
            <a:schemeClr val="accent3"/>
          </a:fillRef>
          <a:effectRef idx="1">
            <a:schemeClr val="accent3"/>
          </a:effectRef>
          <a:fontRef idx="minor">
            <a:schemeClr val="dk1"/>
          </a:fontRef>
        </p:style>
        <p:txBody>
          <a:bodyPr rtlCol="0" anchor="ctr"/>
          <a:lstStyle/>
          <a:p>
            <a:pPr algn="r"/>
            <a:r>
              <a:rPr lang="ar-SA" sz="4800" b="1" u="sng" dirty="0">
                <a:solidFill>
                  <a:srgbClr val="FF0000"/>
                </a:solidFill>
                <a:latin typeface="Arabic Typesetting" panose="03020402040406030203" pitchFamily="66" charset="-78"/>
                <a:cs typeface="Arabic Typesetting" panose="03020402040406030203" pitchFamily="66" charset="-78"/>
              </a:rPr>
              <a:t>يستطيع الطلاب بعد نهاية هذا الدرس</a:t>
            </a:r>
            <a:r>
              <a:rPr lang="ar-SA" sz="4800" b="1" dirty="0">
                <a:solidFill>
                  <a:srgbClr val="FF0000"/>
                </a:solidFill>
                <a:latin typeface="Arabic Typesetting" panose="03020402040406030203" pitchFamily="66" charset="-78"/>
                <a:cs typeface="Arabic Typesetting" panose="03020402040406030203" pitchFamily="66" charset="-78"/>
              </a:rPr>
              <a:t>:-</a:t>
            </a:r>
          </a:p>
          <a:p>
            <a:pPr algn="ctr"/>
            <a:r>
              <a:rPr lang="ar-SA" sz="4800" b="1" dirty="0">
                <a:solidFill>
                  <a:srgbClr val="002060"/>
                </a:solidFill>
                <a:latin typeface="Arabic Typesetting" panose="03020402040406030203" pitchFamily="66" charset="-78"/>
                <a:cs typeface="Arabic Typesetting" panose="03020402040406030203" pitchFamily="66" charset="-78"/>
              </a:rPr>
              <a:t>ان يقرؤوا و يقولوا </a:t>
            </a:r>
            <a:r>
              <a:rPr lang="ar-SA" sz="4800" b="1" dirty="0">
                <a:solidFill>
                  <a:schemeClr val="tx1">
                    <a:lumMod val="85000"/>
                    <a:lumOff val="15000"/>
                  </a:schemeClr>
                </a:solidFill>
                <a:latin typeface="Arabic Typesetting" panose="03020402040406030203" pitchFamily="66" charset="-78"/>
                <a:cs typeface="Arabic Typesetting" panose="03020402040406030203" pitchFamily="66" charset="-78"/>
              </a:rPr>
              <a:t>العبارة</a:t>
            </a:r>
            <a:r>
              <a:rPr lang="ar-SA" sz="4800" b="1" dirty="0">
                <a:solidFill>
                  <a:srgbClr val="002060"/>
                </a:solidFill>
                <a:latin typeface="Arabic Typesetting" panose="03020402040406030203" pitchFamily="66" charset="-78"/>
                <a:cs typeface="Arabic Typesetting" panose="03020402040406030203" pitchFamily="66" charset="-78"/>
              </a:rPr>
              <a:t> صحيحا.</a:t>
            </a:r>
            <a:endParaRPr lang="ar-SA" sz="4800" b="1" dirty="0">
              <a:solidFill>
                <a:srgbClr val="FF0000"/>
              </a:solidFill>
              <a:latin typeface="Arabic Typesetting" panose="03020402040406030203" pitchFamily="66" charset="-78"/>
              <a:cs typeface="Arabic Typesetting" panose="03020402040406030203" pitchFamily="66" charset="-78"/>
            </a:endParaRPr>
          </a:p>
          <a:p>
            <a:pPr algn="ctr"/>
            <a:r>
              <a:rPr lang="ar-SA" sz="4800" b="1" dirty="0">
                <a:solidFill>
                  <a:srgbClr val="002060"/>
                </a:solidFill>
                <a:latin typeface="Arabic Typesetting" panose="03020402040406030203" pitchFamily="66" charset="-78"/>
                <a:cs typeface="Arabic Typesetting" panose="03020402040406030203" pitchFamily="66" charset="-78"/>
              </a:rPr>
              <a:t>ان يقولوا معني </a:t>
            </a:r>
            <a:r>
              <a:rPr lang="ar-SA" sz="4800" b="1" dirty="0">
                <a:solidFill>
                  <a:schemeClr val="tx1">
                    <a:lumMod val="85000"/>
                    <a:lumOff val="15000"/>
                  </a:schemeClr>
                </a:solidFill>
                <a:latin typeface="Arabic Typesetting" panose="03020402040406030203" pitchFamily="66" charset="-78"/>
                <a:cs typeface="Arabic Typesetting" panose="03020402040406030203" pitchFamily="66" charset="-78"/>
              </a:rPr>
              <a:t>العبارة</a:t>
            </a:r>
            <a:r>
              <a:rPr lang="ar-SA" sz="4800" b="1" dirty="0">
                <a:solidFill>
                  <a:srgbClr val="002060"/>
                </a:solidFill>
                <a:latin typeface="Arabic Typesetting" panose="03020402040406030203" pitchFamily="66" charset="-78"/>
                <a:cs typeface="Arabic Typesetting" panose="03020402040406030203" pitchFamily="66" charset="-78"/>
              </a:rPr>
              <a:t>.          </a:t>
            </a:r>
          </a:p>
          <a:p>
            <a:pPr algn="ctr"/>
            <a:r>
              <a:rPr lang="ar-SA" sz="4800" b="1" dirty="0">
                <a:solidFill>
                  <a:srgbClr val="002060"/>
                </a:solidFill>
                <a:latin typeface="Arabic Typesetting" panose="03020402040406030203" pitchFamily="66" charset="-78"/>
                <a:cs typeface="Arabic Typesetting" panose="03020402040406030203" pitchFamily="66" charset="-78"/>
              </a:rPr>
              <a:t>ان يعلموا الاشياء المختلفة بالتدربات.</a:t>
            </a:r>
          </a:p>
        </p:txBody>
      </p:sp>
    </p:spTree>
    <p:extLst>
      <p:ext uri="{BB962C8B-B14F-4D97-AF65-F5344CB8AC3E}">
        <p14:creationId xmlns:p14="http://schemas.microsoft.com/office/powerpoint/2010/main" val="3909793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1000" fill="hold"/>
                                        <p:tgtEl>
                                          <p:spTgt spid="3">
                                            <p:bg/>
                                          </p:spTgt>
                                        </p:tgtEl>
                                        <p:attrNameLst>
                                          <p:attrName>ppt_w</p:attrName>
                                        </p:attrNameLst>
                                      </p:cBhvr>
                                      <p:tavLst>
                                        <p:tav tm="0">
                                          <p:val>
                                            <p:fltVal val="0"/>
                                          </p:val>
                                        </p:tav>
                                        <p:tav tm="100000">
                                          <p:val>
                                            <p:strVal val="#ppt_w"/>
                                          </p:val>
                                        </p:tav>
                                      </p:tavLst>
                                    </p:anim>
                                    <p:anim calcmode="lin" valueType="num">
                                      <p:cBhvr>
                                        <p:cTn id="15" dur="1000" fill="hold"/>
                                        <p:tgtEl>
                                          <p:spTgt spid="3">
                                            <p:bg/>
                                          </p:spTgt>
                                        </p:tgtEl>
                                        <p:attrNameLst>
                                          <p:attrName>ppt_h</p:attrName>
                                        </p:attrNameLst>
                                      </p:cBhvr>
                                      <p:tavLst>
                                        <p:tav tm="0">
                                          <p:val>
                                            <p:fltVal val="0"/>
                                          </p:val>
                                        </p:tav>
                                        <p:tav tm="100000">
                                          <p:val>
                                            <p:strVal val="#ppt_h"/>
                                          </p:val>
                                        </p:tav>
                                      </p:tavLst>
                                    </p:anim>
                                    <p:anim calcmode="lin" valueType="num">
                                      <p:cBhvr>
                                        <p:cTn id="16" dur="1000" fill="hold"/>
                                        <p:tgtEl>
                                          <p:spTgt spid="3">
                                            <p:bg/>
                                          </p:spTgt>
                                        </p:tgtEl>
                                        <p:attrNameLst>
                                          <p:attrName>style.rotation</p:attrName>
                                        </p:attrNameLst>
                                      </p:cBhvr>
                                      <p:tavLst>
                                        <p:tav tm="0">
                                          <p:val>
                                            <p:fltVal val="90"/>
                                          </p:val>
                                        </p:tav>
                                        <p:tav tm="100000">
                                          <p:val>
                                            <p:fltVal val="0"/>
                                          </p:val>
                                        </p:tav>
                                      </p:tavLst>
                                    </p:anim>
                                    <p:animEffect transition="in" filter="fade">
                                      <p:cBhvr>
                                        <p:cTn id="17" dur="10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p:cTn id="4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
            <a:extLst>
              <a:ext uri="{FF2B5EF4-FFF2-40B4-BE49-F238E27FC236}">
                <a16:creationId xmlns:a16="http://schemas.microsoft.com/office/drawing/2014/main" id="{4246A28E-DF65-4263-A44D-8A41771B2A9F}"/>
              </a:ext>
            </a:extLst>
          </p:cNvPr>
          <p:cNvSpPr/>
          <p:nvPr/>
        </p:nvSpPr>
        <p:spPr>
          <a:xfrm>
            <a:off x="1905000" y="26518"/>
            <a:ext cx="4419600" cy="101566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ar-SA" sz="5400" b="1" dirty="0">
                <a:solidFill>
                  <a:srgbClr val="FF0000"/>
                </a:solidFill>
                <a:latin typeface="Arabic Typesetting" panose="03020402040406030203" pitchFamily="66" charset="-78"/>
                <a:cs typeface="Arabic Typesetting" panose="03020402040406030203" pitchFamily="66" charset="-78"/>
              </a:rPr>
              <a:t>القراءة التوجيهية</a:t>
            </a:r>
            <a:endParaRPr lang="en-US" sz="5400" b="1" dirty="0">
              <a:solidFill>
                <a:srgbClr val="FF0000"/>
              </a:solidFill>
              <a:latin typeface="Arabic Typesetting" panose="03020402040406030203" pitchFamily="66" charset="-78"/>
              <a:cs typeface="Arabic Typesetting" panose="03020402040406030203" pitchFamily="66" charset="-78"/>
            </a:endParaRPr>
          </a:p>
        </p:txBody>
      </p:sp>
      <p:sp>
        <p:nvSpPr>
          <p:cNvPr id="3" name="TextBox 2">
            <a:extLst>
              <a:ext uri="{FF2B5EF4-FFF2-40B4-BE49-F238E27FC236}">
                <a16:creationId xmlns:a16="http://schemas.microsoft.com/office/drawing/2014/main" id="{838BBE8B-A688-404A-ACD9-638E045E9571}"/>
              </a:ext>
            </a:extLst>
          </p:cNvPr>
          <p:cNvSpPr txBox="1"/>
          <p:nvPr/>
        </p:nvSpPr>
        <p:spPr>
          <a:xfrm>
            <a:off x="2667001" y="1057425"/>
            <a:ext cx="64770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a:r>
              <a:rPr lang="ar-SA" sz="5400" b="1" dirty="0">
                <a:solidFill>
                  <a:srgbClr val="FF0000"/>
                </a:solidFill>
                <a:latin typeface="Arabic Typesetting" panose="03020402040406030203" pitchFamily="66" charset="-78"/>
                <a:cs typeface="Arabic Typesetting" panose="03020402040406030203" pitchFamily="66" charset="-78"/>
              </a:rPr>
              <a:t>اسمّع الطلاب العبارة الأتية.</a:t>
            </a:r>
            <a:endParaRPr lang="en-US" sz="5400" b="1" dirty="0">
              <a:solidFill>
                <a:srgbClr val="FF0000"/>
              </a:solidFill>
              <a:latin typeface="Arabic Typesetting" panose="03020402040406030203" pitchFamily="66" charset="-78"/>
              <a:cs typeface="Arabic Typesetting" panose="03020402040406030203" pitchFamily="66" charset="-78"/>
            </a:endParaRPr>
          </a:p>
        </p:txBody>
      </p:sp>
      <p:sp>
        <p:nvSpPr>
          <p:cNvPr id="4" name="Rectangle 3">
            <a:extLst>
              <a:ext uri="{FF2B5EF4-FFF2-40B4-BE49-F238E27FC236}">
                <a16:creationId xmlns:a16="http://schemas.microsoft.com/office/drawing/2014/main" id="{06DA2CF6-D012-45CA-99BF-E56A212F1B0E}"/>
              </a:ext>
            </a:extLst>
          </p:cNvPr>
          <p:cNvSpPr/>
          <p:nvPr/>
        </p:nvSpPr>
        <p:spPr>
          <a:xfrm>
            <a:off x="2971801" y="2010859"/>
            <a:ext cx="2362200" cy="83099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ar-SA" sz="4800" b="1" dirty="0">
                <a:solidFill>
                  <a:srgbClr val="FF0000"/>
                </a:solidFill>
                <a:latin typeface="Arabic Typesetting" panose="03020402040406030203" pitchFamily="66" charset="-78"/>
                <a:cs typeface="Arabic Typesetting" panose="03020402040406030203" pitchFamily="66" charset="-78"/>
              </a:rPr>
              <a:t>حقوق الجار</a:t>
            </a:r>
          </a:p>
        </p:txBody>
      </p:sp>
      <p:sp>
        <p:nvSpPr>
          <p:cNvPr id="5" name="TextBox 4">
            <a:extLst>
              <a:ext uri="{FF2B5EF4-FFF2-40B4-BE49-F238E27FC236}">
                <a16:creationId xmlns:a16="http://schemas.microsoft.com/office/drawing/2014/main" id="{711EDB46-C5A6-4731-905E-5406A98B5709}"/>
              </a:ext>
            </a:extLst>
          </p:cNvPr>
          <p:cNvSpPr txBox="1"/>
          <p:nvPr/>
        </p:nvSpPr>
        <p:spPr>
          <a:xfrm>
            <a:off x="271975" y="2871958"/>
            <a:ext cx="8600049" cy="415498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ar-SA" sz="4400" b="1" dirty="0">
                <a:latin typeface="Arabic Typesetting" panose="03020402040406030203" pitchFamily="66" charset="-78"/>
                <a:cs typeface="Arabic Typesetting" panose="03020402040406030203" pitchFamily="66" charset="-78"/>
              </a:rPr>
              <a:t>كان سالما رجلا كريما طيب القلب. وكان له جار فقير اسمه أحمد. وفي يوم من الأيام اشتدت حاجته الي النقود فطلب المساعدة من الأصدقاء ولكن لم يجد أحد منهم من قام بنصرته. فأخيرا قرر أحمد أن يبيع داره. فجاءه أحد وقال:</a:t>
            </a:r>
          </a:p>
          <a:p>
            <a:pPr algn="r"/>
            <a:r>
              <a:rPr lang="ar-SA" sz="4400" b="1" dirty="0">
                <a:latin typeface="Arabic Typesetting" panose="03020402040406030203" pitchFamily="66" charset="-78"/>
                <a:cs typeface="Arabic Typesetting" panose="03020402040406030203" pitchFamily="66" charset="-78"/>
              </a:rPr>
              <a:t>كم ثمنا تريد للدار يا أحمد؟</a:t>
            </a:r>
          </a:p>
          <a:p>
            <a:pPr algn="r"/>
            <a:r>
              <a:rPr lang="ar-SA" sz="4400" b="1" dirty="0">
                <a:latin typeface="Arabic Typesetting" panose="03020402040406030203" pitchFamily="66" charset="-78"/>
                <a:cs typeface="Arabic Typesetting" panose="03020402040406030203" pitchFamily="66" charset="-78"/>
              </a:rPr>
              <a:t>قال أحمد: أريد ألف دينار.</a:t>
            </a:r>
          </a:p>
        </p:txBody>
      </p:sp>
    </p:spTree>
    <p:extLst>
      <p:ext uri="{BB962C8B-B14F-4D97-AF65-F5344CB8AC3E}">
        <p14:creationId xmlns:p14="http://schemas.microsoft.com/office/powerpoint/2010/main" val="2654871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B5DA855-8B79-42E8-880A-3336D57519C3}"/>
              </a:ext>
            </a:extLst>
          </p:cNvPr>
          <p:cNvSpPr/>
          <p:nvPr/>
        </p:nvSpPr>
        <p:spPr>
          <a:xfrm>
            <a:off x="2819400" y="76200"/>
            <a:ext cx="4343400" cy="1143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SA" sz="4400" b="1" dirty="0">
                <a:solidFill>
                  <a:srgbClr val="FF0000"/>
                </a:solidFill>
                <a:latin typeface="Arabic Typesetting" panose="03020402040406030203" pitchFamily="66" charset="-78"/>
                <a:cs typeface="Arabic Typesetting" panose="03020402040406030203" pitchFamily="66" charset="-78"/>
              </a:rPr>
              <a:t>القراءة الجهرية</a:t>
            </a:r>
            <a:endParaRPr lang="en-US" sz="4400" b="1" dirty="0">
              <a:solidFill>
                <a:srgbClr val="FF0000"/>
              </a:solidFill>
              <a:latin typeface="Arabic Typesetting" panose="03020402040406030203" pitchFamily="66" charset="-78"/>
              <a:cs typeface="Arabic Typesetting" panose="03020402040406030203" pitchFamily="66" charset="-78"/>
            </a:endParaRPr>
          </a:p>
        </p:txBody>
      </p:sp>
      <p:sp>
        <p:nvSpPr>
          <p:cNvPr id="3" name="TextBox 2">
            <a:extLst>
              <a:ext uri="{FF2B5EF4-FFF2-40B4-BE49-F238E27FC236}">
                <a16:creationId xmlns:a16="http://schemas.microsoft.com/office/drawing/2014/main" id="{3D49DE54-FD9C-41A8-8B09-D4DFFAFC2399}"/>
              </a:ext>
            </a:extLst>
          </p:cNvPr>
          <p:cNvSpPr txBox="1"/>
          <p:nvPr/>
        </p:nvSpPr>
        <p:spPr>
          <a:xfrm>
            <a:off x="3124199" y="1228578"/>
            <a:ext cx="5908431" cy="110799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r"/>
            <a:r>
              <a:rPr lang="ar-SA" sz="4800" b="1" dirty="0">
                <a:solidFill>
                  <a:srgbClr val="FF0000"/>
                </a:solidFill>
                <a:latin typeface="Arabic Typesetting" panose="03020402040406030203" pitchFamily="66" charset="-78"/>
                <a:cs typeface="Arabic Typesetting" panose="03020402040406030203" pitchFamily="66" charset="-78"/>
              </a:rPr>
              <a:t>انظروا الي الدرس ثم اقرؤوا مرتين جهرا</a:t>
            </a:r>
            <a:r>
              <a:rPr lang="ar-SA" sz="4800" b="1" dirty="0">
                <a:solidFill>
                  <a:srgbClr val="FF0000"/>
                </a:solidFill>
              </a:rPr>
              <a:t>.</a:t>
            </a:r>
            <a:endParaRPr lang="en-US" sz="4800" b="1" dirty="0">
              <a:solidFill>
                <a:srgbClr val="FF0000"/>
              </a:solidFill>
            </a:endParaRPr>
          </a:p>
          <a:p>
            <a:endParaRPr lang="en-US" dirty="0"/>
          </a:p>
        </p:txBody>
      </p:sp>
      <p:sp>
        <p:nvSpPr>
          <p:cNvPr id="9" name="Rectangle 8">
            <a:extLst>
              <a:ext uri="{FF2B5EF4-FFF2-40B4-BE49-F238E27FC236}">
                <a16:creationId xmlns:a16="http://schemas.microsoft.com/office/drawing/2014/main" id="{B3B81BA7-8D22-43FF-8CFC-3AFBE23BDC33}"/>
              </a:ext>
            </a:extLst>
          </p:cNvPr>
          <p:cNvSpPr/>
          <p:nvPr/>
        </p:nvSpPr>
        <p:spPr>
          <a:xfrm>
            <a:off x="3711027" y="2316696"/>
            <a:ext cx="1721945" cy="830997"/>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algn="ctr"/>
            <a:r>
              <a:rPr lang="ar-SA" sz="4800" b="1" dirty="0">
                <a:solidFill>
                  <a:srgbClr val="FF0000"/>
                </a:solidFill>
                <a:latin typeface="Arabic Typesetting" panose="03020402040406030203" pitchFamily="66" charset="-78"/>
                <a:cs typeface="Arabic Typesetting" panose="03020402040406030203" pitchFamily="66" charset="-78"/>
              </a:rPr>
              <a:t>حقوق الجار</a:t>
            </a:r>
          </a:p>
        </p:txBody>
      </p:sp>
      <p:sp>
        <p:nvSpPr>
          <p:cNvPr id="6" name="TextBox 5">
            <a:extLst>
              <a:ext uri="{FF2B5EF4-FFF2-40B4-BE49-F238E27FC236}">
                <a16:creationId xmlns:a16="http://schemas.microsoft.com/office/drawing/2014/main" id="{4CDF2757-9AC8-4ACE-8EA1-5EF680F227BB}"/>
              </a:ext>
            </a:extLst>
          </p:cNvPr>
          <p:cNvSpPr txBox="1"/>
          <p:nvPr/>
        </p:nvSpPr>
        <p:spPr>
          <a:xfrm>
            <a:off x="271974" y="2971800"/>
            <a:ext cx="8600049" cy="415498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ar-SA" sz="4400" b="1" dirty="0">
                <a:latin typeface="Arabic Typesetting" panose="03020402040406030203" pitchFamily="66" charset="-78"/>
                <a:cs typeface="Arabic Typesetting" panose="03020402040406030203" pitchFamily="66" charset="-78"/>
              </a:rPr>
              <a:t>كان سالما رجلا كريما طيب القلب. وكان له جار فقير اسمه أحمد. وفي يوم من الأيام اشتدت حاجته الي النقود فطلب المساعدة من الأصدقاء ولكن لم يجد أحد منهم من قام بنصرته. فأخيرا قرر أحمد أن يبيع داره. فجاءه أحد وقال:</a:t>
            </a:r>
          </a:p>
          <a:p>
            <a:pPr algn="r"/>
            <a:r>
              <a:rPr lang="ar-SA" sz="4400" b="1" dirty="0">
                <a:latin typeface="Arabic Typesetting" panose="03020402040406030203" pitchFamily="66" charset="-78"/>
                <a:cs typeface="Arabic Typesetting" panose="03020402040406030203" pitchFamily="66" charset="-78"/>
              </a:rPr>
              <a:t>كم ثمنا تريد للدار يا أحمد؟</a:t>
            </a:r>
          </a:p>
          <a:p>
            <a:pPr algn="r"/>
            <a:r>
              <a:rPr lang="ar-SA" sz="4400" b="1" dirty="0">
                <a:latin typeface="Arabic Typesetting" panose="03020402040406030203" pitchFamily="66" charset="-78"/>
                <a:cs typeface="Arabic Typesetting" panose="03020402040406030203" pitchFamily="66" charset="-78"/>
              </a:rPr>
              <a:t>قال أحمد: أريد ألف دينار.</a:t>
            </a:r>
          </a:p>
        </p:txBody>
      </p:sp>
    </p:spTree>
    <p:extLst>
      <p:ext uri="{BB962C8B-B14F-4D97-AF65-F5344CB8AC3E}">
        <p14:creationId xmlns:p14="http://schemas.microsoft.com/office/powerpoint/2010/main" val="3757326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4E35A6-A856-4E97-95B7-09F0CA2704CD}"/>
              </a:ext>
            </a:extLst>
          </p:cNvPr>
          <p:cNvSpPr txBox="1"/>
          <p:nvPr/>
        </p:nvSpPr>
        <p:spPr>
          <a:xfrm>
            <a:off x="0" y="1044095"/>
            <a:ext cx="4852182" cy="575542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ar-SA" sz="4400" b="1" dirty="0">
                <a:latin typeface="Arabic Typesetting" panose="03020402040406030203" pitchFamily="66" charset="-78"/>
                <a:cs typeface="Arabic Typesetting" panose="03020402040406030203" pitchFamily="66" charset="-78"/>
              </a:rPr>
              <a:t> كريم </a:t>
            </a:r>
            <a:r>
              <a:rPr lang="bn-BD" sz="4400" dirty="0">
                <a:solidFill>
                  <a:schemeClr val="bg1"/>
                </a:solidFill>
                <a:latin typeface="NikoshBAN" panose="02000000000000000000" pitchFamily="2" charset="0"/>
                <a:cs typeface="NikoshBAN" panose="02000000000000000000" pitchFamily="2" charset="0"/>
              </a:rPr>
              <a:t>-</a:t>
            </a:r>
            <a:r>
              <a:rPr lang="bn-BD" sz="4400" dirty="0">
                <a:latin typeface="NikoshBAN" panose="02000000000000000000" pitchFamily="2" charset="0"/>
                <a:cs typeface="NikoshBAN" panose="02000000000000000000" pitchFamily="2" charset="0"/>
              </a:rPr>
              <a:t> দানশীল</a:t>
            </a:r>
            <a:endParaRPr lang="ar-SA" sz="4400" dirty="0">
              <a:solidFill>
                <a:schemeClr val="bg1"/>
              </a:solidFill>
              <a:latin typeface="NikoshBAN" panose="02000000000000000000" pitchFamily="2" charset="0"/>
            </a:endParaRPr>
          </a:p>
          <a:p>
            <a:r>
              <a:rPr lang="ar-SA" sz="4400" b="1" dirty="0">
                <a:latin typeface="Arabic Typesetting" panose="03020402040406030203" pitchFamily="66" charset="-78"/>
                <a:cs typeface="Arabic Typesetting" panose="03020402040406030203" pitchFamily="66" charset="-78"/>
              </a:rPr>
              <a:t>طيب القلب</a:t>
            </a:r>
            <a:r>
              <a:rPr lang="bn-BD" sz="4400" dirty="0">
                <a:solidFill>
                  <a:schemeClr val="bg1"/>
                </a:solidFill>
                <a:latin typeface="NikoshBAN" panose="02000000000000000000" pitchFamily="2" charset="0"/>
                <a:cs typeface="NikoshBAN" panose="02000000000000000000" pitchFamily="2" charset="0"/>
              </a:rPr>
              <a:t>–সুহৃদ</a:t>
            </a:r>
          </a:p>
          <a:p>
            <a:r>
              <a:rPr lang="ar-SA" sz="4000" b="1" dirty="0">
                <a:latin typeface="Arabic Typesetting" panose="03020402040406030203" pitchFamily="66" charset="-78"/>
                <a:cs typeface="Arabic Typesetting" panose="03020402040406030203" pitchFamily="66" charset="-78"/>
              </a:rPr>
              <a:t>اشتدت حاجته </a:t>
            </a:r>
            <a:r>
              <a:rPr lang="bn-BD" sz="4000" dirty="0">
                <a:solidFill>
                  <a:schemeClr val="bg1"/>
                </a:solidFill>
                <a:latin typeface="NikoshBAN" panose="02000000000000000000" pitchFamily="2" charset="0"/>
                <a:cs typeface="NikoshBAN" panose="02000000000000000000" pitchFamily="2" charset="0"/>
              </a:rPr>
              <a:t>–</a:t>
            </a:r>
            <a:r>
              <a:rPr lang="bn-BD" sz="4000" dirty="0">
                <a:latin typeface="NikoshBAN" panose="02000000000000000000" pitchFamily="2" charset="0"/>
                <a:cs typeface="NikoshBAN" panose="02000000000000000000" pitchFamily="2" charset="0"/>
              </a:rPr>
              <a:t>তার অভাববোধ বৃদ্ধি পেল</a:t>
            </a:r>
            <a:endParaRPr lang="ar-SA" sz="4000" dirty="0">
              <a:solidFill>
                <a:schemeClr val="bg1"/>
              </a:solidFill>
              <a:latin typeface="NikoshBAN" panose="02000000000000000000" pitchFamily="2" charset="0"/>
            </a:endParaRPr>
          </a:p>
          <a:p>
            <a:r>
              <a:rPr lang="ar-SA" sz="5400" b="1" dirty="0">
                <a:latin typeface="Arabic Typesetting" panose="03020402040406030203" pitchFamily="66" charset="-78"/>
                <a:cs typeface="Arabic Typesetting" panose="03020402040406030203" pitchFamily="66" charset="-78"/>
              </a:rPr>
              <a:t>لم يجد </a:t>
            </a:r>
            <a:r>
              <a:rPr lang="bn-BD" sz="5400" dirty="0">
                <a:solidFill>
                  <a:schemeClr val="bg1"/>
                </a:solidFill>
                <a:latin typeface="NikoshBAN" panose="02000000000000000000" pitchFamily="2" charset="0"/>
                <a:cs typeface="NikoshBAN" panose="02000000000000000000" pitchFamily="2" charset="0"/>
              </a:rPr>
              <a:t>–</a:t>
            </a:r>
            <a:r>
              <a:rPr lang="bn-BD" sz="4800" dirty="0">
                <a:latin typeface="NikoshBAN" panose="02000000000000000000" pitchFamily="2" charset="0"/>
                <a:cs typeface="NikoshBAN" panose="02000000000000000000" pitchFamily="2" charset="0"/>
              </a:rPr>
              <a:t>পেল না</a:t>
            </a:r>
            <a:endParaRPr lang="ar-SA" sz="4400" dirty="0">
              <a:solidFill>
                <a:schemeClr val="bg1"/>
              </a:solidFill>
              <a:latin typeface="NikoshBAN" panose="02000000000000000000" pitchFamily="2" charset="0"/>
            </a:endParaRPr>
          </a:p>
          <a:p>
            <a:r>
              <a:rPr lang="ar-SA" sz="4400" b="1" dirty="0">
                <a:latin typeface="Arabic Typesetting" panose="03020402040406030203" pitchFamily="66" charset="-78"/>
                <a:cs typeface="Arabic Typesetting" panose="03020402040406030203" pitchFamily="66" charset="-78"/>
              </a:rPr>
              <a:t>قام بنصرته</a:t>
            </a:r>
            <a:r>
              <a:rPr lang="bn-BD" sz="4400" dirty="0">
                <a:solidFill>
                  <a:schemeClr val="bg1"/>
                </a:solidFill>
                <a:latin typeface="NikoshBAN" panose="02000000000000000000" pitchFamily="2" charset="0"/>
                <a:cs typeface="NikoshBAN" panose="02000000000000000000" pitchFamily="2" charset="0"/>
              </a:rPr>
              <a:t>– </a:t>
            </a:r>
            <a:r>
              <a:rPr lang="bn-BD" sz="4400" dirty="0">
                <a:latin typeface="NikoshBAN" panose="02000000000000000000" pitchFamily="2" charset="0"/>
                <a:cs typeface="NikoshBAN" panose="02000000000000000000" pitchFamily="2" charset="0"/>
              </a:rPr>
              <a:t>তার সাহায্যে এগিয়ে আসবে</a:t>
            </a:r>
            <a:endParaRPr lang="ar-SA" sz="4400" dirty="0">
              <a:solidFill>
                <a:schemeClr val="bg1"/>
              </a:solidFill>
              <a:latin typeface="NikoshBAN" panose="02000000000000000000" pitchFamily="2" charset="0"/>
            </a:endParaRPr>
          </a:p>
          <a:p>
            <a:r>
              <a:rPr lang="ar-SA" sz="4400" b="1" dirty="0">
                <a:latin typeface="Arabic Typesetting" panose="03020402040406030203" pitchFamily="66" charset="-78"/>
                <a:cs typeface="Arabic Typesetting" panose="03020402040406030203" pitchFamily="66" charset="-78"/>
              </a:rPr>
              <a:t> الأصدقاء </a:t>
            </a:r>
            <a:r>
              <a:rPr lang="bn-BD" sz="4400" dirty="0">
                <a:solidFill>
                  <a:schemeClr val="bg1"/>
                </a:solidFill>
                <a:latin typeface="NikoshBAN" panose="02000000000000000000" pitchFamily="2" charset="0"/>
                <a:cs typeface="NikoshBAN" panose="02000000000000000000" pitchFamily="2" charset="0"/>
              </a:rPr>
              <a:t>–</a:t>
            </a:r>
            <a:r>
              <a:rPr lang="bn-BD" sz="4400" dirty="0">
                <a:latin typeface="NikoshBAN" panose="02000000000000000000" pitchFamily="2" charset="0"/>
                <a:cs typeface="NikoshBAN" panose="02000000000000000000" pitchFamily="2" charset="0"/>
              </a:rPr>
              <a:t> বন্ধুগণ</a:t>
            </a:r>
            <a:endParaRPr lang="ar-SA" sz="4400" dirty="0">
              <a:solidFill>
                <a:schemeClr val="bg1"/>
              </a:solidFill>
            </a:endParaRPr>
          </a:p>
        </p:txBody>
      </p:sp>
      <p:sp>
        <p:nvSpPr>
          <p:cNvPr id="5" name="TextBox 4">
            <a:extLst>
              <a:ext uri="{FF2B5EF4-FFF2-40B4-BE49-F238E27FC236}">
                <a16:creationId xmlns:a16="http://schemas.microsoft.com/office/drawing/2014/main" id="{958B46BA-6368-4DD0-B0E1-777151C50394}"/>
              </a:ext>
            </a:extLst>
          </p:cNvPr>
          <p:cNvSpPr txBox="1"/>
          <p:nvPr/>
        </p:nvSpPr>
        <p:spPr>
          <a:xfrm>
            <a:off x="4852182" y="0"/>
            <a:ext cx="4271889" cy="680186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ar-SA" sz="4400" b="1" dirty="0">
                <a:latin typeface="Arabic Typesetting" panose="03020402040406030203" pitchFamily="66" charset="-78"/>
                <a:cs typeface="Arabic Typesetting" panose="03020402040406030203" pitchFamily="66" charset="-78"/>
              </a:rPr>
              <a:t>المساعدة </a:t>
            </a:r>
            <a:r>
              <a:rPr lang="bn-BD" sz="4400" dirty="0">
                <a:solidFill>
                  <a:schemeClr val="bg1"/>
                </a:solidFill>
              </a:rPr>
              <a:t>–</a:t>
            </a:r>
            <a:r>
              <a:rPr lang="bn-BD" sz="4400" dirty="0">
                <a:latin typeface="NikoshBAN" panose="02000000000000000000" pitchFamily="2" charset="0"/>
                <a:cs typeface="NikoshBAN" panose="02000000000000000000" pitchFamily="2" charset="0"/>
              </a:rPr>
              <a:t>সাহায্য</a:t>
            </a:r>
          </a:p>
          <a:p>
            <a:r>
              <a:rPr lang="ar-SA" sz="4400" b="1" dirty="0">
                <a:latin typeface="Arabic Typesetting" panose="03020402040406030203" pitchFamily="66" charset="-78"/>
                <a:cs typeface="Arabic Typesetting" panose="03020402040406030203" pitchFamily="66" charset="-78"/>
              </a:rPr>
              <a:t>أريد </a:t>
            </a:r>
            <a:r>
              <a:rPr lang="bn-BD" sz="4400" dirty="0">
                <a:solidFill>
                  <a:schemeClr val="bg1"/>
                </a:solidFill>
                <a:latin typeface="NikoshBAN" panose="02000000000000000000" pitchFamily="2" charset="0"/>
                <a:cs typeface="NikoshBAN" panose="02000000000000000000" pitchFamily="2" charset="0"/>
              </a:rPr>
              <a:t>-আমি</a:t>
            </a:r>
            <a:r>
              <a:rPr lang="bn-BD" sz="4400" dirty="0">
                <a:latin typeface="NikoshBAN" panose="02000000000000000000" pitchFamily="2" charset="0"/>
                <a:cs typeface="NikoshBAN" panose="02000000000000000000" pitchFamily="2" charset="0"/>
              </a:rPr>
              <a:t> চাই</a:t>
            </a:r>
            <a:endParaRPr lang="ar-SA" sz="4400" dirty="0">
              <a:solidFill>
                <a:schemeClr val="bg1"/>
              </a:solidFill>
              <a:latin typeface="NikoshBAN" panose="02000000000000000000" pitchFamily="2" charset="0"/>
            </a:endParaRPr>
          </a:p>
          <a:p>
            <a:r>
              <a:rPr lang="ar-SA" sz="4400" b="1" dirty="0">
                <a:latin typeface="Arabic Typesetting" panose="03020402040406030203" pitchFamily="66" charset="-78"/>
                <a:cs typeface="Arabic Typesetting" panose="03020402040406030203" pitchFamily="66" charset="-78"/>
              </a:rPr>
              <a:t>جار</a:t>
            </a:r>
            <a:r>
              <a:rPr lang="bn-BD" sz="4400" dirty="0">
                <a:latin typeface="NikoshBAN" panose="02000000000000000000" pitchFamily="2" charset="0"/>
                <a:cs typeface="NikoshBAN" panose="02000000000000000000" pitchFamily="2" charset="0"/>
              </a:rPr>
              <a:t> –প্রতিবেশী</a:t>
            </a:r>
            <a:endParaRPr lang="ar-SA" sz="4400" dirty="0">
              <a:solidFill>
                <a:schemeClr val="bg1"/>
              </a:solidFill>
              <a:latin typeface="NikoshBAN" panose="02000000000000000000" pitchFamily="2" charset="0"/>
            </a:endParaRPr>
          </a:p>
          <a:p>
            <a:r>
              <a:rPr lang="ar-SA" sz="4400" b="1" dirty="0">
                <a:latin typeface="Arabic Typesetting" panose="03020402040406030203" pitchFamily="66" charset="-78"/>
                <a:cs typeface="Arabic Typesetting" panose="03020402040406030203" pitchFamily="66" charset="-78"/>
              </a:rPr>
              <a:t>النقود </a:t>
            </a:r>
            <a:r>
              <a:rPr lang="bn-BD" sz="4400" dirty="0">
                <a:solidFill>
                  <a:schemeClr val="bg1"/>
                </a:solidFill>
              </a:rPr>
              <a:t>-</a:t>
            </a:r>
            <a:r>
              <a:rPr lang="bn-BD" sz="4400" dirty="0">
                <a:solidFill>
                  <a:schemeClr val="bg1"/>
                </a:solidFill>
                <a:latin typeface="NikoshBAN" panose="02000000000000000000" pitchFamily="2" charset="0"/>
                <a:cs typeface="NikoshBAN" panose="02000000000000000000" pitchFamily="2" charset="0"/>
              </a:rPr>
              <a:t>অর্থ</a:t>
            </a:r>
            <a:endParaRPr lang="ar-SA" sz="4400" dirty="0">
              <a:solidFill>
                <a:schemeClr val="bg1"/>
              </a:solidFill>
              <a:latin typeface="NikoshBAN" panose="02000000000000000000" pitchFamily="2" charset="0"/>
            </a:endParaRPr>
          </a:p>
          <a:p>
            <a:r>
              <a:rPr lang="ar-SA" sz="4400" b="1" dirty="0">
                <a:latin typeface="Arabic Typesetting" panose="03020402040406030203" pitchFamily="66" charset="-78"/>
                <a:cs typeface="Arabic Typesetting" panose="03020402040406030203" pitchFamily="66" charset="-78"/>
              </a:rPr>
              <a:t>طلب</a:t>
            </a:r>
            <a:r>
              <a:rPr lang="bn-BD" sz="4400" dirty="0">
                <a:solidFill>
                  <a:schemeClr val="bg1"/>
                </a:solidFill>
                <a:latin typeface="NikoshBAN" panose="02000000000000000000" pitchFamily="2" charset="0"/>
                <a:cs typeface="NikoshBAN" panose="02000000000000000000" pitchFamily="2" charset="0"/>
              </a:rPr>
              <a:t>–</a:t>
            </a:r>
            <a:r>
              <a:rPr lang="bn-BD" sz="4400" dirty="0">
                <a:latin typeface="NikoshBAN" panose="02000000000000000000" pitchFamily="2" charset="0"/>
                <a:cs typeface="NikoshBAN" panose="02000000000000000000" pitchFamily="2" charset="0"/>
              </a:rPr>
              <a:t>তিনি চাইলেন</a:t>
            </a:r>
            <a:endParaRPr lang="ar-SA" sz="4400" dirty="0">
              <a:solidFill>
                <a:schemeClr val="bg1"/>
              </a:solidFill>
              <a:latin typeface="NikoshBAN" panose="02000000000000000000" pitchFamily="2" charset="0"/>
            </a:endParaRPr>
          </a:p>
          <a:p>
            <a:r>
              <a:rPr lang="ar-SA" sz="4000" b="1" dirty="0">
                <a:latin typeface="Arabic Typesetting" panose="03020402040406030203" pitchFamily="66" charset="-78"/>
                <a:cs typeface="Arabic Typesetting" panose="03020402040406030203" pitchFamily="66" charset="-78"/>
              </a:rPr>
              <a:t>قرر </a:t>
            </a:r>
            <a:r>
              <a:rPr lang="bn-BD" sz="4000" dirty="0">
                <a:solidFill>
                  <a:schemeClr val="bg1"/>
                </a:solidFill>
                <a:latin typeface="NikoshBAN" panose="02000000000000000000" pitchFamily="2" charset="0"/>
                <a:cs typeface="NikoshBAN" panose="02000000000000000000" pitchFamily="2" charset="0"/>
              </a:rPr>
              <a:t>–তিনি সিদ্ধান্ত নিলেন</a:t>
            </a:r>
            <a:endParaRPr lang="ar-SA" sz="4000" dirty="0">
              <a:solidFill>
                <a:schemeClr val="bg1"/>
              </a:solidFill>
              <a:latin typeface="NikoshBAN" panose="02000000000000000000" pitchFamily="2" charset="0"/>
            </a:endParaRPr>
          </a:p>
          <a:p>
            <a:r>
              <a:rPr lang="ar-SA" sz="4000" b="1" dirty="0">
                <a:latin typeface="Arabic Typesetting" panose="03020402040406030203" pitchFamily="66" charset="-78"/>
                <a:cs typeface="Arabic Typesetting" panose="03020402040406030203" pitchFamily="66" charset="-78"/>
              </a:rPr>
              <a:t>يبيع</a:t>
            </a:r>
            <a:r>
              <a:rPr lang="ar-SA" sz="4000" b="1" dirty="0">
                <a:solidFill>
                  <a:srgbClr val="FF0000"/>
                </a:solidFill>
                <a:latin typeface="Arabic Typesetting" panose="03020402040406030203" pitchFamily="66" charset="-78"/>
                <a:cs typeface="Arabic Typesetting" panose="03020402040406030203" pitchFamily="66" charset="-78"/>
              </a:rPr>
              <a:t> </a:t>
            </a:r>
            <a:r>
              <a:rPr lang="bn-BD" sz="4000" dirty="0">
                <a:solidFill>
                  <a:schemeClr val="bg1"/>
                </a:solidFill>
                <a:latin typeface="NikoshBAN" panose="02000000000000000000" pitchFamily="2" charset="0"/>
                <a:cs typeface="NikoshBAN" panose="02000000000000000000" pitchFamily="2" charset="0"/>
              </a:rPr>
              <a:t>–</a:t>
            </a:r>
            <a:r>
              <a:rPr lang="bn-BD" sz="4000" dirty="0">
                <a:latin typeface="Arabic Typesetting" panose="03020402040406030203" pitchFamily="66" charset="-78"/>
                <a:cs typeface="NikoshBAN" panose="02000000000000000000" pitchFamily="2" charset="0"/>
              </a:rPr>
              <a:t>তিনি বিক্রি করবেন</a:t>
            </a:r>
            <a:endParaRPr lang="bn-BD" sz="4000" dirty="0">
              <a:latin typeface="Arabic Typesetting" panose="03020402040406030203" pitchFamily="66" charset="-78"/>
              <a:cs typeface="Arabic Typesetting" panose="03020402040406030203" pitchFamily="66" charset="-78"/>
            </a:endParaRPr>
          </a:p>
          <a:p>
            <a:r>
              <a:rPr lang="ar-SA" sz="4400" b="1" dirty="0">
                <a:latin typeface="Arabic Typesetting" panose="03020402040406030203" pitchFamily="66" charset="-78"/>
                <a:cs typeface="Arabic Typesetting" panose="03020402040406030203" pitchFamily="66" charset="-78"/>
              </a:rPr>
              <a:t>جاء</a:t>
            </a:r>
            <a:r>
              <a:rPr lang="bn-BD" sz="4400" dirty="0">
                <a:solidFill>
                  <a:schemeClr val="bg1"/>
                </a:solidFill>
                <a:latin typeface="NikoshBAN" panose="02000000000000000000" pitchFamily="2" charset="0"/>
                <a:cs typeface="NikoshBAN" panose="02000000000000000000" pitchFamily="2" charset="0"/>
              </a:rPr>
              <a:t>-তিনি আসলেন</a:t>
            </a:r>
          </a:p>
          <a:p>
            <a:r>
              <a:rPr lang="ar-SA" sz="4400" b="1" dirty="0">
                <a:latin typeface="Arabic Typesetting" panose="03020402040406030203" pitchFamily="66" charset="-78"/>
                <a:cs typeface="Arabic Typesetting" panose="03020402040406030203" pitchFamily="66" charset="-78"/>
              </a:rPr>
              <a:t>ثمن</a:t>
            </a:r>
            <a:r>
              <a:rPr lang="bn-BD" sz="4400" dirty="0">
                <a:solidFill>
                  <a:schemeClr val="bg1"/>
                </a:solidFill>
                <a:latin typeface="NikoshBAN" panose="02000000000000000000" pitchFamily="2" charset="0"/>
                <a:cs typeface="NikoshBAN" panose="02000000000000000000" pitchFamily="2" charset="0"/>
              </a:rPr>
              <a:t>-</a:t>
            </a:r>
            <a:r>
              <a:rPr lang="bn-BD" sz="4400" dirty="0">
                <a:latin typeface="NikoshBAN" panose="02000000000000000000" pitchFamily="2" charset="0"/>
                <a:cs typeface="NikoshBAN" panose="02000000000000000000" pitchFamily="2" charset="0"/>
              </a:rPr>
              <a:t>দাম</a:t>
            </a:r>
          </a:p>
          <a:p>
            <a:r>
              <a:rPr lang="ar-SA" sz="4800" b="1" dirty="0">
                <a:latin typeface="Arabic Typesetting" panose="03020402040406030203" pitchFamily="66" charset="-78"/>
                <a:cs typeface="Arabic Typesetting" panose="03020402040406030203" pitchFamily="66" charset="-78"/>
              </a:rPr>
              <a:t>تريد </a:t>
            </a:r>
            <a:r>
              <a:rPr lang="bn-BD" sz="3200" dirty="0">
                <a:latin typeface="NikoshBAN" panose="02000000000000000000" pitchFamily="2" charset="0"/>
                <a:cs typeface="NikoshBAN" panose="02000000000000000000" pitchFamily="2" charset="0"/>
              </a:rPr>
              <a:t>– </a:t>
            </a:r>
            <a:r>
              <a:rPr lang="bn-BD" sz="4400" dirty="0">
                <a:latin typeface="NikoshBAN" panose="02000000000000000000" pitchFamily="2" charset="0"/>
                <a:cs typeface="NikoshBAN" panose="02000000000000000000" pitchFamily="2" charset="0"/>
              </a:rPr>
              <a:t>তুমি চাও</a:t>
            </a:r>
            <a:endParaRPr lang="ar-SA" sz="6000" dirty="0">
              <a:solidFill>
                <a:schemeClr val="bg1"/>
              </a:solidFill>
              <a:latin typeface="NikoshBAN" panose="02000000000000000000" pitchFamily="2" charset="0"/>
            </a:endParaRPr>
          </a:p>
        </p:txBody>
      </p:sp>
      <p:sp>
        <p:nvSpPr>
          <p:cNvPr id="3" name="TextBox 2">
            <a:extLst>
              <a:ext uri="{FF2B5EF4-FFF2-40B4-BE49-F238E27FC236}">
                <a16:creationId xmlns:a16="http://schemas.microsoft.com/office/drawing/2014/main" id="{44AF3B4D-261A-40AF-8D1C-15A664ED669A}"/>
              </a:ext>
            </a:extLst>
          </p:cNvPr>
          <p:cNvSpPr txBox="1"/>
          <p:nvPr/>
        </p:nvSpPr>
        <p:spPr>
          <a:xfrm>
            <a:off x="152400" y="16280"/>
            <a:ext cx="32004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5400" b="1" dirty="0">
                <a:solidFill>
                  <a:srgbClr val="FF0000"/>
                </a:solidFill>
                <a:latin typeface="Arabic Typesetting" panose="03020402040406030203" pitchFamily="66" charset="-78"/>
                <a:cs typeface="Arabic Typesetting" panose="03020402040406030203" pitchFamily="66" charset="-78"/>
              </a:rPr>
              <a:t>معني المفردات</a:t>
            </a:r>
            <a:endParaRPr lang="en-US" sz="5400" b="1"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953655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2D7BF7-A27C-4F9C-B0B8-840922044B3A}"/>
              </a:ext>
            </a:extLst>
          </p:cNvPr>
          <p:cNvSpPr txBox="1"/>
          <p:nvPr/>
        </p:nvSpPr>
        <p:spPr>
          <a:xfrm>
            <a:off x="1524000" y="3240517"/>
            <a:ext cx="6858000" cy="144655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ar-SA" sz="8800" dirty="0">
                <a:solidFill>
                  <a:srgbClr val="FF0000"/>
                </a:solidFill>
                <a:latin typeface="Arabic Typesetting" panose="03020402040406030203" pitchFamily="66" charset="-78"/>
                <a:cs typeface="Arabic Typesetting" panose="03020402040406030203" pitchFamily="66" charset="-78"/>
              </a:rPr>
              <a:t>اكتبوا </a:t>
            </a:r>
            <a:r>
              <a:rPr lang="ar-SA" sz="8800" b="1" dirty="0">
                <a:solidFill>
                  <a:srgbClr val="FF0000"/>
                </a:solidFill>
                <a:latin typeface="Arabic Typesetting" panose="03020402040406030203" pitchFamily="66" charset="-78"/>
                <a:cs typeface="Arabic Typesetting" panose="03020402040406030203" pitchFamily="66" charset="-78"/>
              </a:rPr>
              <a:t>العبارة </a:t>
            </a:r>
            <a:r>
              <a:rPr lang="ar-SA" sz="8800" dirty="0">
                <a:solidFill>
                  <a:srgbClr val="FF0000"/>
                </a:solidFill>
                <a:latin typeface="Arabic Typesetting" panose="03020402040406030203" pitchFamily="66" charset="-78"/>
                <a:cs typeface="Arabic Typesetting" panose="03020402040406030203" pitchFamily="66" charset="-78"/>
              </a:rPr>
              <a:t> علي كرستكم </a:t>
            </a:r>
            <a:r>
              <a:rPr lang="ar-SA" sz="6000" dirty="0"/>
              <a:t>.</a:t>
            </a:r>
            <a:endParaRPr lang="en-US" sz="6000" dirty="0"/>
          </a:p>
        </p:txBody>
      </p:sp>
      <p:sp>
        <p:nvSpPr>
          <p:cNvPr id="3" name="Oval 2">
            <a:extLst>
              <a:ext uri="{FF2B5EF4-FFF2-40B4-BE49-F238E27FC236}">
                <a16:creationId xmlns:a16="http://schemas.microsoft.com/office/drawing/2014/main" id="{9A150B67-B565-401C-8879-A70F72FD5015}"/>
              </a:ext>
            </a:extLst>
          </p:cNvPr>
          <p:cNvSpPr/>
          <p:nvPr/>
        </p:nvSpPr>
        <p:spPr>
          <a:xfrm>
            <a:off x="709247" y="190500"/>
            <a:ext cx="3581400" cy="160020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4800" dirty="0">
                <a:latin typeface="Arabic Typesetting" panose="03020402040406030203" pitchFamily="66" charset="-78"/>
                <a:cs typeface="Arabic Typesetting" panose="03020402040406030203" pitchFamily="66" charset="-78"/>
              </a:rPr>
              <a:t>العمل الانفرادي</a:t>
            </a:r>
            <a:endParaRPr lang="en-US" sz="4800" dirty="0">
              <a:latin typeface="Arabic Typesetting" panose="03020402040406030203" pitchFamily="66" charset="-78"/>
              <a:cs typeface="Arabic Typesetting" panose="03020402040406030203" pitchFamily="66" charset="-78"/>
            </a:endParaRPr>
          </a:p>
        </p:txBody>
      </p:sp>
      <p:pic>
        <p:nvPicPr>
          <p:cNvPr id="4" name="Picture 3">
            <a:extLst>
              <a:ext uri="{FF2B5EF4-FFF2-40B4-BE49-F238E27FC236}">
                <a16:creationId xmlns:a16="http://schemas.microsoft.com/office/drawing/2014/main" id="{951C869E-472E-49A0-AA4E-4B8C86B083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302668"/>
            <a:ext cx="2514600" cy="18307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33703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989</TotalTime>
  <Words>589</Words>
  <Application>Microsoft Office PowerPoint</Application>
  <PresentationFormat>On-screen Show (4:3)</PresentationFormat>
  <Paragraphs>111</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Arabic Typesetting</vt:lpstr>
      <vt:lpstr>Arial</vt:lpstr>
      <vt:lpstr>NikoshBAN</vt:lpstr>
      <vt:lpstr>Traditional Arabic</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285</cp:revision>
  <dcterms:created xsi:type="dcterms:W3CDTF">2006-08-16T00:00:00Z</dcterms:created>
  <dcterms:modified xsi:type="dcterms:W3CDTF">2021-01-12T01:27:06Z</dcterms:modified>
</cp:coreProperties>
</file>