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FCB398-0159-4742-BE52-A30D3BC591EB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5435F-6575-49B2-93A8-DC31DDB4B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97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bn-IN" dirty="0" smtClean="0"/>
              <a:t>পাঠ</a:t>
            </a:r>
            <a:r>
              <a:rPr lang="bn-IN" baseline="0" dirty="0" smtClean="0"/>
              <a:t> সংশ্লিষ্ট বিধায় মাউস এর ছবি দেওয়া হয়েছে কারন মাউসটির পাঠের সাথে মিল রয়েছে।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FE012-6DDC-45B7-A162-0B2EAA0C58E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55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4BB9C-2D53-4EBF-BA43-5FAB5578D62A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01E6-7EDE-4232-A0BE-FF1E51A38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4BB9C-2D53-4EBF-BA43-5FAB5578D62A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01E6-7EDE-4232-A0BE-FF1E51A38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81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4BB9C-2D53-4EBF-BA43-5FAB5578D62A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01E6-7EDE-4232-A0BE-FF1E51A38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295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4BB9C-2D53-4EBF-BA43-5FAB5578D62A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01E6-7EDE-4232-A0BE-FF1E51A38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315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4BB9C-2D53-4EBF-BA43-5FAB5578D62A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01E6-7EDE-4232-A0BE-FF1E51A38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00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4BB9C-2D53-4EBF-BA43-5FAB5578D62A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01E6-7EDE-4232-A0BE-FF1E51A38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209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4BB9C-2D53-4EBF-BA43-5FAB5578D62A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01E6-7EDE-4232-A0BE-FF1E51A38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591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4BB9C-2D53-4EBF-BA43-5FAB5578D62A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01E6-7EDE-4232-A0BE-FF1E51A38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976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4BB9C-2D53-4EBF-BA43-5FAB5578D62A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01E6-7EDE-4232-A0BE-FF1E51A38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538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4BB9C-2D53-4EBF-BA43-5FAB5578D62A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01E6-7EDE-4232-A0BE-FF1E51A38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273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4BB9C-2D53-4EBF-BA43-5FAB5578D62A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01E6-7EDE-4232-A0BE-FF1E51A38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73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4BB9C-2D53-4EBF-BA43-5FAB5578D62A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A01E6-7EDE-4232-A0BE-FF1E51A38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979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monirsarker79@gmail.com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75" y="863600"/>
            <a:ext cx="9954525" cy="2816903"/>
          </a:xfrm>
          <a:prstGeom prst="rect">
            <a:avLst/>
          </a:prstGeom>
          <a:noFill/>
        </p:spPr>
        <p:txBody>
          <a:bodyPr wrap="square" rtlCol="0">
            <a:prstTxWarp prst="textPlain">
              <a:avLst>
                <a:gd name="adj" fmla="val 49882"/>
              </a:avLst>
            </a:prstTxWarp>
            <a:spAutoFit/>
          </a:bodyPr>
          <a:lstStyle/>
          <a:p>
            <a:pPr algn="ctr"/>
            <a:r>
              <a:rPr lang="en-US" sz="13800" b="1" spc="50" dirty="0" err="1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NikoshBAN" pitchFamily="2" charset="0"/>
                <a:cs typeface="NikoshBAN" pitchFamily="2" charset="0"/>
              </a:rPr>
              <a:t>আজকের</a:t>
            </a:r>
            <a:r>
              <a:rPr lang="en-US" sz="13800" b="1" dirty="0" smtClean="0">
                <a:ln w="28575">
                  <a:solidFill>
                    <a:schemeClr val="tx1"/>
                  </a:solidFill>
                  <a:prstDash val="sysDot"/>
                  <a:miter lim="800000"/>
                </a:ln>
                <a:solidFill>
                  <a:srgbClr val="FFFF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bn-BD" sz="13800" b="1" dirty="0" smtClean="0">
                <a:ln w="28575">
                  <a:solidFill>
                    <a:schemeClr val="tx1"/>
                  </a:solidFill>
                  <a:prstDash val="sysDot"/>
                  <a:miter lim="800000"/>
                </a:ln>
                <a:solidFill>
                  <a:srgbClr val="FFFF0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NikoshBAN" pitchFamily="2" charset="0"/>
                <a:cs typeface="NikoshBAN" pitchFamily="2" charset="0"/>
              </a:rPr>
              <a:t>ব্যবহারিক</a:t>
            </a:r>
            <a:r>
              <a:rPr lang="bn-BD" sz="13800" b="1" dirty="0" smtClean="0">
                <a:ln w="28575">
                  <a:solidFill>
                    <a:schemeClr val="tx1"/>
                  </a:solidFill>
                  <a:prstDash val="sysDot"/>
                  <a:miter lim="800000"/>
                </a:ln>
                <a:solidFill>
                  <a:srgbClr val="FFFF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bn-BD" sz="13800" b="1" dirty="0" smtClean="0">
                <a:ln w="28575">
                  <a:solidFill>
                    <a:schemeClr val="tx1"/>
                  </a:solidFill>
                  <a:prstDash val="sysDot"/>
                  <a:miter lim="800000"/>
                </a:ln>
                <a:gradFill flip="none" rotWithShape="1">
                  <a:gsLst>
                    <a:gs pos="0">
                      <a:srgbClr val="002060"/>
                    </a:gs>
                    <a:gs pos="21001">
                      <a:srgbClr val="002060"/>
                    </a:gs>
                    <a:gs pos="35001">
                      <a:srgbClr val="7030A0"/>
                    </a:gs>
                    <a:gs pos="52000">
                      <a:srgbClr val="FFFF00"/>
                    </a:gs>
                    <a:gs pos="73000">
                      <a:srgbClr val="C00000"/>
                    </a:gs>
                    <a:gs pos="88000">
                      <a:srgbClr val="7030A0"/>
                    </a:gs>
                    <a:gs pos="100000">
                      <a:srgbClr val="002060"/>
                    </a:gs>
                  </a:gsLst>
                  <a:lin ang="5400000" scaled="0"/>
                  <a:tileRect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NikoshBAN" pitchFamily="2" charset="0"/>
                <a:cs typeface="NikoshBAN" pitchFamily="2" charset="0"/>
              </a:rPr>
              <a:t>ক্লাসে</a:t>
            </a:r>
            <a:r>
              <a:rPr lang="en-US" sz="13800" b="1" dirty="0" smtClean="0">
                <a:ln w="28575">
                  <a:solidFill>
                    <a:schemeClr val="tx1"/>
                  </a:solidFill>
                  <a:prstDash val="sysDot"/>
                  <a:miter lim="800000"/>
                </a:ln>
                <a:gradFill flip="none" rotWithShape="1">
                  <a:gsLst>
                    <a:gs pos="0">
                      <a:srgbClr val="002060"/>
                    </a:gs>
                    <a:gs pos="21001">
                      <a:srgbClr val="002060"/>
                    </a:gs>
                    <a:gs pos="35001">
                      <a:srgbClr val="7030A0"/>
                    </a:gs>
                    <a:gs pos="52000">
                      <a:srgbClr val="FFFF00"/>
                    </a:gs>
                    <a:gs pos="73000">
                      <a:srgbClr val="C00000"/>
                    </a:gs>
                    <a:gs pos="88000">
                      <a:srgbClr val="7030A0"/>
                    </a:gs>
                    <a:gs pos="100000">
                      <a:srgbClr val="002060"/>
                    </a:gs>
                  </a:gsLst>
                  <a:lin ang="5400000" scaled="0"/>
                  <a:tileRect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bn-BD" sz="13800" b="1" dirty="0" smtClean="0">
                <a:ln w="28575">
                  <a:solidFill>
                    <a:schemeClr val="tx1"/>
                  </a:solidFill>
                  <a:prstDash val="sysDot"/>
                  <a:miter lim="800000"/>
                </a:ln>
                <a:gradFill flip="none" rotWithShape="1">
                  <a:gsLst>
                    <a:gs pos="0">
                      <a:srgbClr val="002060"/>
                    </a:gs>
                    <a:gs pos="21001">
                      <a:srgbClr val="002060"/>
                    </a:gs>
                    <a:gs pos="35001">
                      <a:srgbClr val="7030A0"/>
                    </a:gs>
                    <a:gs pos="52000">
                      <a:srgbClr val="FFFF00"/>
                    </a:gs>
                    <a:gs pos="73000">
                      <a:srgbClr val="C00000"/>
                    </a:gs>
                    <a:gs pos="88000">
                      <a:srgbClr val="7030A0"/>
                    </a:gs>
                    <a:gs pos="100000">
                      <a:srgbClr val="002060"/>
                    </a:gs>
                  </a:gsLst>
                  <a:lin ang="5400000" scaled="0"/>
                  <a:tileRect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NikoshBAN" pitchFamily="2" charset="0"/>
                <a:cs typeface="NikoshBAN" pitchFamily="2" charset="0"/>
              </a:rPr>
              <a:t>সবাই</a:t>
            </a:r>
            <a:r>
              <a:rPr lang="en-US" sz="13800" b="1" dirty="0" err="1" smtClean="0">
                <a:ln w="28575">
                  <a:solidFill>
                    <a:schemeClr val="tx1"/>
                  </a:solidFill>
                  <a:prstDash val="sysDot"/>
                  <a:miter lim="800000"/>
                </a:ln>
                <a:gradFill flip="none" rotWithShape="1">
                  <a:gsLst>
                    <a:gs pos="0">
                      <a:srgbClr val="002060"/>
                    </a:gs>
                    <a:gs pos="21001">
                      <a:srgbClr val="002060"/>
                    </a:gs>
                    <a:gs pos="35001">
                      <a:srgbClr val="7030A0"/>
                    </a:gs>
                    <a:gs pos="52000">
                      <a:srgbClr val="FFFF00"/>
                    </a:gs>
                    <a:gs pos="73000">
                      <a:srgbClr val="C00000"/>
                    </a:gs>
                    <a:gs pos="88000">
                      <a:srgbClr val="7030A0"/>
                    </a:gs>
                    <a:gs pos="100000">
                      <a:srgbClr val="002060"/>
                    </a:gs>
                  </a:gsLst>
                  <a:lin ang="5400000" scaled="0"/>
                  <a:tileRect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NikoshBAN" pitchFamily="2" charset="0"/>
                <a:cs typeface="NikoshBAN" pitchFamily="2" charset="0"/>
              </a:rPr>
              <a:t>কে</a:t>
            </a:r>
            <a:r>
              <a:rPr lang="en-US" sz="13800" b="1" dirty="0" smtClean="0">
                <a:ln w="28575">
                  <a:solidFill>
                    <a:schemeClr val="tx1"/>
                  </a:solidFill>
                  <a:prstDash val="sysDot"/>
                  <a:miter lim="800000"/>
                </a:ln>
                <a:gradFill flip="none" rotWithShape="1">
                  <a:gsLst>
                    <a:gs pos="0">
                      <a:srgbClr val="002060"/>
                    </a:gs>
                    <a:gs pos="21001">
                      <a:srgbClr val="002060"/>
                    </a:gs>
                    <a:gs pos="35001">
                      <a:srgbClr val="7030A0"/>
                    </a:gs>
                    <a:gs pos="52000">
                      <a:srgbClr val="FFFF00"/>
                    </a:gs>
                    <a:gs pos="73000">
                      <a:srgbClr val="C00000"/>
                    </a:gs>
                    <a:gs pos="88000">
                      <a:srgbClr val="7030A0"/>
                    </a:gs>
                    <a:gs pos="100000">
                      <a:srgbClr val="002060"/>
                    </a:gs>
                  </a:gsLst>
                  <a:lin ang="5400000" scaled="0"/>
                  <a:tileRect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bn-BD" sz="23900" b="1" dirty="0" smtClean="0">
                <a:ln w="28575">
                  <a:solidFill>
                    <a:schemeClr val="tx1"/>
                  </a:solidFill>
                  <a:prstDash val="sysDot"/>
                  <a:miter lim="800000"/>
                </a:ln>
                <a:gradFill flip="none" rotWithShape="1">
                  <a:gsLst>
                    <a:gs pos="0">
                      <a:srgbClr val="002060"/>
                    </a:gs>
                    <a:gs pos="21001">
                      <a:srgbClr val="002060"/>
                    </a:gs>
                    <a:gs pos="35001">
                      <a:srgbClr val="7030A0"/>
                    </a:gs>
                    <a:gs pos="52000">
                      <a:srgbClr val="FFFF00"/>
                    </a:gs>
                    <a:gs pos="73000">
                      <a:srgbClr val="C00000"/>
                    </a:gs>
                    <a:gs pos="88000">
                      <a:srgbClr val="7030A0"/>
                    </a:gs>
                    <a:gs pos="100000">
                      <a:srgbClr val="002060"/>
                    </a:gs>
                  </a:gsLst>
                  <a:lin ang="5400000" scaled="0"/>
                  <a:tileRect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NikoshBAN" pitchFamily="2" charset="0"/>
                <a:cs typeface="NikoshBAN" pitchFamily="2" charset="0"/>
              </a:rPr>
              <a:t>স্বাগতম</a:t>
            </a:r>
            <a:endParaRPr lang="en-US" sz="2800" b="1" dirty="0">
              <a:ln w="28575">
                <a:solidFill>
                  <a:schemeClr val="tx1"/>
                </a:solidFill>
                <a:prstDash val="sysDot"/>
                <a:miter lim="800000"/>
              </a:ln>
              <a:gradFill flip="none" rotWithShape="1">
                <a:gsLst>
                  <a:gs pos="0">
                    <a:srgbClr val="002060"/>
                  </a:gs>
                  <a:gs pos="21001">
                    <a:srgbClr val="002060"/>
                  </a:gs>
                  <a:gs pos="35001">
                    <a:srgbClr val="7030A0"/>
                  </a:gs>
                  <a:gs pos="52000">
                    <a:srgbClr val="FFFF00"/>
                  </a:gs>
                  <a:gs pos="73000">
                    <a:srgbClr val="C00000"/>
                  </a:gs>
                  <a:gs pos="88000">
                    <a:srgbClr val="7030A0"/>
                  </a:gs>
                  <a:gs pos="100000">
                    <a:srgbClr val="002060"/>
                  </a:gs>
                </a:gsLst>
                <a:lin ang="5400000" scaled="0"/>
                <a:tileRect/>
              </a:gra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4" name="Picture 3" descr="com on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5435" y="3785552"/>
            <a:ext cx="2927877" cy="2857500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130629" y="130629"/>
            <a:ext cx="11930742" cy="6589485"/>
            <a:chOff x="130629" y="94345"/>
            <a:chExt cx="11930742" cy="6654797"/>
          </a:xfrm>
          <a:effectLst>
            <a:glow rad="101600">
              <a:schemeClr val="accent1">
                <a:satMod val="175000"/>
                <a:alpha val="40000"/>
              </a:schemeClr>
            </a:glow>
          </a:effectLst>
        </p:grpSpPr>
        <p:sp>
          <p:nvSpPr>
            <p:cNvPr id="8" name="Rectangle 7"/>
            <p:cNvSpPr/>
            <p:nvPr/>
          </p:nvSpPr>
          <p:spPr>
            <a:xfrm>
              <a:off x="130629" y="94345"/>
              <a:ext cx="11930742" cy="6654797"/>
            </a:xfrm>
            <a:prstGeom prst="rect">
              <a:avLst/>
            </a:prstGeom>
            <a:noFill/>
            <a:ln w="57150">
              <a:solidFill>
                <a:srgbClr val="0070C0"/>
              </a:solidFill>
            </a:ln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54001" y="195944"/>
              <a:ext cx="11676742" cy="6447108"/>
            </a:xfrm>
            <a:prstGeom prst="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695175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542" y="290287"/>
            <a:ext cx="11546113" cy="6383735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656877" y="1795481"/>
            <a:ext cx="650925" cy="4168365"/>
          </a:xfrm>
          <a:prstGeom prst="round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1421870" y="1802573"/>
            <a:ext cx="677497" cy="4175146"/>
          </a:xfrm>
          <a:prstGeom prst="round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2220307" y="1828800"/>
            <a:ext cx="689049" cy="4148032"/>
          </a:xfrm>
          <a:prstGeom prst="round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 rot="5400000">
            <a:off x="157914" y="3767544"/>
            <a:ext cx="3154158" cy="559558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Column</a:t>
            </a:r>
            <a:r>
              <a:rPr lang="bn-BD" sz="2800" b="1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/কলাম</a:t>
            </a:r>
            <a:endParaRPr lang="en-US" sz="2800" b="1" dirty="0">
              <a:solidFill>
                <a:schemeClr val="tx1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30629" y="130629"/>
            <a:ext cx="11930742" cy="6589485"/>
            <a:chOff x="130629" y="94345"/>
            <a:chExt cx="11930742" cy="6654797"/>
          </a:xfrm>
          <a:effectLst>
            <a:glow rad="101600">
              <a:schemeClr val="accent1">
                <a:satMod val="175000"/>
                <a:alpha val="40000"/>
              </a:schemeClr>
            </a:glow>
          </a:effectLst>
        </p:grpSpPr>
        <p:sp>
          <p:nvSpPr>
            <p:cNvPr id="12" name="Rectangle 11"/>
            <p:cNvSpPr/>
            <p:nvPr/>
          </p:nvSpPr>
          <p:spPr>
            <a:xfrm>
              <a:off x="130629" y="94345"/>
              <a:ext cx="11930742" cy="6654797"/>
            </a:xfrm>
            <a:prstGeom prst="rect">
              <a:avLst/>
            </a:prstGeom>
            <a:noFill/>
            <a:ln w="57150">
              <a:solidFill>
                <a:srgbClr val="0070C0"/>
              </a:solidFill>
            </a:ln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54001" y="195944"/>
              <a:ext cx="11676742" cy="6447108"/>
            </a:xfrm>
            <a:prstGeom prst="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3581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repeatCount="4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repeatCount="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repeatCount="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542" y="290287"/>
            <a:ext cx="11546113" cy="6383735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 rot="5400000">
            <a:off x="5933724" y="-3579415"/>
            <a:ext cx="294265" cy="1152559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rot="5400000">
            <a:off x="5931986" y="-3294557"/>
            <a:ext cx="297747" cy="1152559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ight Arrow 2"/>
          <p:cNvSpPr/>
          <p:nvPr/>
        </p:nvSpPr>
        <p:spPr>
          <a:xfrm>
            <a:off x="1969748" y="2479019"/>
            <a:ext cx="3766782" cy="72333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Row</a:t>
            </a:r>
            <a:r>
              <a:rPr lang="bn-BD" sz="2800" b="1" dirty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/ সারি</a:t>
            </a:r>
            <a:endParaRPr lang="en-US" sz="2800" b="1" dirty="0">
              <a:solidFill>
                <a:schemeClr val="tx1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30629" y="130629"/>
            <a:ext cx="11930742" cy="6589485"/>
            <a:chOff x="130629" y="94345"/>
            <a:chExt cx="11930742" cy="6654797"/>
          </a:xfrm>
          <a:effectLst>
            <a:glow rad="101600">
              <a:schemeClr val="accent1">
                <a:satMod val="175000"/>
                <a:alpha val="40000"/>
              </a:schemeClr>
            </a:glow>
          </a:effectLst>
        </p:grpSpPr>
        <p:sp>
          <p:nvSpPr>
            <p:cNvPr id="13" name="Rectangle 12"/>
            <p:cNvSpPr/>
            <p:nvPr/>
          </p:nvSpPr>
          <p:spPr>
            <a:xfrm>
              <a:off x="130629" y="94345"/>
              <a:ext cx="11930742" cy="6654797"/>
            </a:xfrm>
            <a:prstGeom prst="rect">
              <a:avLst/>
            </a:prstGeom>
            <a:noFill/>
            <a:ln w="57150">
              <a:solidFill>
                <a:srgbClr val="0070C0"/>
              </a:solidFill>
            </a:ln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54001" y="195944"/>
              <a:ext cx="11676742" cy="6447108"/>
            </a:xfrm>
            <a:prstGeom prst="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94309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Count="4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repeatCount="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542" y="290287"/>
            <a:ext cx="11546113" cy="6383735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4423112" y="3448367"/>
            <a:ext cx="1009935" cy="36848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Arrow 5"/>
          <p:cNvSpPr/>
          <p:nvPr/>
        </p:nvSpPr>
        <p:spPr>
          <a:xfrm>
            <a:off x="5773003" y="3235960"/>
            <a:ext cx="2088107" cy="818865"/>
          </a:xfrm>
          <a:prstGeom prst="leftArrow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Cell</a:t>
            </a:r>
            <a:r>
              <a:rPr lang="bn-BD" sz="2800" b="1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b="1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/</a:t>
            </a:r>
            <a:r>
              <a:rPr lang="bn-BD" sz="2800" b="1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BD" sz="3600" b="1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ঘর</a:t>
            </a:r>
            <a:endParaRPr lang="en-US" sz="2400" b="1" dirty="0">
              <a:solidFill>
                <a:schemeClr val="tx1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05158" y="1478005"/>
            <a:ext cx="1009935" cy="36848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30629" y="130629"/>
            <a:ext cx="11930742" cy="6589485"/>
            <a:chOff x="130629" y="94345"/>
            <a:chExt cx="11930742" cy="6654797"/>
          </a:xfrm>
          <a:effectLst>
            <a:glow rad="101600">
              <a:schemeClr val="accent1">
                <a:satMod val="175000"/>
                <a:alpha val="40000"/>
              </a:schemeClr>
            </a:glow>
          </a:effectLst>
        </p:grpSpPr>
        <p:sp>
          <p:nvSpPr>
            <p:cNvPr id="13" name="Rectangle 12"/>
            <p:cNvSpPr/>
            <p:nvPr/>
          </p:nvSpPr>
          <p:spPr>
            <a:xfrm>
              <a:off x="130629" y="94345"/>
              <a:ext cx="11930742" cy="6654797"/>
            </a:xfrm>
            <a:prstGeom prst="rect">
              <a:avLst/>
            </a:prstGeom>
            <a:noFill/>
            <a:ln w="57150">
              <a:solidFill>
                <a:srgbClr val="0070C0"/>
              </a:solidFill>
            </a:ln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54001" y="195944"/>
              <a:ext cx="11676742" cy="6447108"/>
            </a:xfrm>
            <a:prstGeom prst="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84917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repeatCount="4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repeatCount="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repeatCount="4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231231"/>
            <a:ext cx="11676743" cy="6383834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 rot="5400000">
            <a:off x="6874581" y="-3331825"/>
            <a:ext cx="283337" cy="982899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 rot="19244979">
            <a:off x="1776270" y="2374851"/>
            <a:ext cx="3188428" cy="706479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Formula 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endParaRPr lang="en-US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30629" y="130629"/>
            <a:ext cx="11930742" cy="6589485"/>
            <a:chOff x="130629" y="94345"/>
            <a:chExt cx="11930742" cy="6654797"/>
          </a:xfrm>
          <a:effectLst>
            <a:glow rad="101600">
              <a:schemeClr val="accent1">
                <a:satMod val="175000"/>
                <a:alpha val="40000"/>
              </a:schemeClr>
            </a:glow>
          </a:effectLst>
        </p:grpSpPr>
        <p:sp>
          <p:nvSpPr>
            <p:cNvPr id="11" name="Rectangle 10"/>
            <p:cNvSpPr/>
            <p:nvPr/>
          </p:nvSpPr>
          <p:spPr>
            <a:xfrm>
              <a:off x="130629" y="94345"/>
              <a:ext cx="11930742" cy="6654797"/>
            </a:xfrm>
            <a:prstGeom prst="rect">
              <a:avLst/>
            </a:prstGeom>
            <a:noFill/>
            <a:ln w="57150">
              <a:solidFill>
                <a:srgbClr val="0070C0"/>
              </a:solidFill>
            </a:ln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54001" y="195944"/>
              <a:ext cx="11676742" cy="6447108"/>
            </a:xfrm>
            <a:prstGeom prst="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176870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Count="4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repeatCount="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0761" y="2471815"/>
            <a:ext cx="11343221" cy="142048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ln w="22225">
                  <a:solidFill>
                    <a:srgbClr val="7030A0"/>
                  </a:solidFill>
                  <a:prstDash val="solid"/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Insert Row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Select The Row </a:t>
            </a:r>
            <a:r>
              <a:rPr lang="en-US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=&gt;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Home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=&gt;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Insert/Insert Sheet Rows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83334" y="1093566"/>
            <a:ext cx="11662126" cy="13581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4000" b="1" dirty="0" smtClean="0">
                <a:ln w="22225">
                  <a:solidFill>
                    <a:srgbClr val="7030A0"/>
                  </a:solidFill>
                  <a:prstDash val="solid"/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Insert Column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Select The Column </a:t>
            </a:r>
            <a:r>
              <a:rPr lang="en-US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=&gt;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Home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=&gt;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Insert/Insert Sheet Columns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86440" y="5203007"/>
            <a:ext cx="11831392" cy="1324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b="1" dirty="0" smtClean="0">
                <a:ln w="22225">
                  <a:solidFill>
                    <a:srgbClr val="7030A0"/>
                  </a:solidFill>
                  <a:prstDash val="solid"/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Delete Row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Select The Row </a:t>
            </a:r>
            <a:r>
              <a:rPr lang="en-US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=&gt;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Home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=&gt;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Delete/Delete Sheet Rows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5945" y="3937591"/>
            <a:ext cx="11877846" cy="138095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b="1" dirty="0" smtClean="0">
                <a:ln w="22225">
                  <a:solidFill>
                    <a:srgbClr val="7030A0"/>
                  </a:solidFill>
                  <a:prstDash val="solid"/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Delete Column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Select The Column </a:t>
            </a:r>
            <a:r>
              <a:rPr lang="en-US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=&gt;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Home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=&gt;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Delete/Delete Sheet Columns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30629" y="130629"/>
            <a:ext cx="11930742" cy="6589485"/>
            <a:chOff x="130629" y="94345"/>
            <a:chExt cx="11930742" cy="6654797"/>
          </a:xfrm>
          <a:effectLst>
            <a:glow rad="101600">
              <a:schemeClr val="accent1">
                <a:satMod val="175000"/>
                <a:alpha val="40000"/>
              </a:schemeClr>
            </a:glow>
          </a:effectLst>
        </p:grpSpPr>
        <p:sp>
          <p:nvSpPr>
            <p:cNvPr id="12" name="Rectangle 11"/>
            <p:cNvSpPr/>
            <p:nvPr/>
          </p:nvSpPr>
          <p:spPr>
            <a:xfrm>
              <a:off x="130629" y="94345"/>
              <a:ext cx="11930742" cy="6654797"/>
            </a:xfrm>
            <a:prstGeom prst="rect">
              <a:avLst/>
            </a:prstGeom>
            <a:noFill/>
            <a:ln w="57150">
              <a:solidFill>
                <a:srgbClr val="0070C0"/>
              </a:solidFill>
            </a:ln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54001" y="195944"/>
              <a:ext cx="11676742" cy="6447108"/>
            </a:xfrm>
            <a:prstGeom prst="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056068" y="443722"/>
            <a:ext cx="10341736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bn-BD" sz="3600" b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ওয়ার্কশিটে নতুন কলাম ও সারি নেওয়া এবং কলাম ও সারি বাদ দেওয়া </a:t>
            </a:r>
            <a:endParaRPr lang="en-US" sz="3600" b="1" dirty="0">
              <a:solidFill>
                <a:srgbClr val="00206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4748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833093"/>
            <a:ext cx="10797742" cy="1320800"/>
          </a:xfrm>
        </p:spPr>
        <p:txBody>
          <a:bodyPr/>
          <a:lstStyle/>
          <a:p>
            <a:pPr algn="ctr"/>
            <a:r>
              <a:rPr lang="en-US" b="1" dirty="0" smtClean="0">
                <a:ln w="22225">
                  <a:solidFill>
                    <a:srgbClr val="7030A0"/>
                  </a:solidFill>
                  <a:prstDash val="solid"/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Wrap Text</a:t>
            </a:r>
            <a:br>
              <a:rPr lang="en-US" b="1" dirty="0" smtClean="0">
                <a:ln w="22225">
                  <a:solidFill>
                    <a:srgbClr val="7030A0"/>
                  </a:solidFill>
                  <a:prstDash val="solid"/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Select The Cell/Cells </a:t>
            </a:r>
            <a:r>
              <a:rPr lang="en-US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=&gt;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Home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=&gt;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Wrap Text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52296" y="3515025"/>
            <a:ext cx="1144781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4400" b="1" dirty="0" smtClean="0">
                <a:ln w="22225">
                  <a:solidFill>
                    <a:srgbClr val="7030A0"/>
                  </a:solidFill>
                  <a:prstDash val="solid"/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Merge Cell</a:t>
            </a:r>
            <a:r>
              <a:rPr lang="en-US" b="1" dirty="0" smtClean="0">
                <a:ln w="22225">
                  <a:solidFill>
                    <a:srgbClr val="7030A0"/>
                  </a:solidFill>
                  <a:prstDash val="solid"/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ln w="22225">
                  <a:solidFill>
                    <a:srgbClr val="7030A0"/>
                  </a:solidFill>
                  <a:prstDash val="solid"/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Select More Than One Cell </a:t>
            </a:r>
            <a:r>
              <a:rPr lang="en-US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=&gt;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Home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=&gt;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Merge &amp; Centre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30629" y="130629"/>
            <a:ext cx="11930742" cy="6589485"/>
            <a:chOff x="130629" y="94345"/>
            <a:chExt cx="11930742" cy="6654797"/>
          </a:xfrm>
          <a:effectLst>
            <a:glow rad="101600">
              <a:schemeClr val="accent1">
                <a:satMod val="175000"/>
                <a:alpha val="40000"/>
              </a:schemeClr>
            </a:glow>
          </a:effectLst>
        </p:grpSpPr>
        <p:sp>
          <p:nvSpPr>
            <p:cNvPr id="9" name="Rectangle 8"/>
            <p:cNvSpPr/>
            <p:nvPr/>
          </p:nvSpPr>
          <p:spPr>
            <a:xfrm>
              <a:off x="130629" y="94345"/>
              <a:ext cx="11930742" cy="6654797"/>
            </a:xfrm>
            <a:prstGeom prst="rect">
              <a:avLst/>
            </a:prstGeom>
            <a:noFill/>
            <a:ln w="57150">
              <a:solidFill>
                <a:srgbClr val="0070C0"/>
              </a:solidFill>
            </a:ln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54001" y="195944"/>
              <a:ext cx="11676742" cy="6447108"/>
            </a:xfrm>
            <a:prstGeom prst="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921504" y="545260"/>
            <a:ext cx="10341736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bn-BD" sz="3600" b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ওয়ার্কশিটে </a:t>
            </a:r>
            <a:r>
              <a:rPr lang="en-US" sz="3600" b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Wrap Text </a:t>
            </a:r>
            <a:r>
              <a:rPr lang="bn-BD" sz="3600" b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ও </a:t>
            </a:r>
            <a:r>
              <a:rPr lang="en-US" sz="3600" b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Merge cell </a:t>
            </a:r>
            <a:r>
              <a:rPr lang="bn-BD" sz="3600" b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করা</a:t>
            </a:r>
            <a:endParaRPr lang="en-US" sz="3600" b="1" dirty="0">
              <a:solidFill>
                <a:srgbClr val="00206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3226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1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30629" y="130629"/>
            <a:ext cx="11930742" cy="6589485"/>
            <a:chOff x="130629" y="94345"/>
            <a:chExt cx="11930742" cy="6654797"/>
          </a:xfrm>
          <a:effectLst>
            <a:glow rad="101600">
              <a:schemeClr val="accent1">
                <a:satMod val="175000"/>
                <a:alpha val="40000"/>
              </a:schemeClr>
            </a:glow>
          </a:effectLst>
        </p:grpSpPr>
        <p:sp>
          <p:nvSpPr>
            <p:cNvPr id="6" name="Rectangle 5"/>
            <p:cNvSpPr/>
            <p:nvPr/>
          </p:nvSpPr>
          <p:spPr>
            <a:xfrm>
              <a:off x="130629" y="94345"/>
              <a:ext cx="11930742" cy="6654797"/>
            </a:xfrm>
            <a:prstGeom prst="rect">
              <a:avLst/>
            </a:prstGeom>
            <a:noFill/>
            <a:ln w="57150">
              <a:solidFill>
                <a:srgbClr val="0070C0"/>
              </a:solidFill>
            </a:ln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54001" y="195944"/>
              <a:ext cx="11676742" cy="6447108"/>
            </a:xfrm>
            <a:prstGeom prst="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ectangle 1"/>
          <p:cNvSpPr/>
          <p:nvPr/>
        </p:nvSpPr>
        <p:spPr>
          <a:xfrm>
            <a:off x="708338" y="2305318"/>
            <a:ext cx="10728101" cy="20477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4400" dirty="0" smtClean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এখন চলো প্রত্যেকে এম এস এক্সেল প্রোগ্রামে প্রবেশ করি এবং একটি নতুন ওয়ার্কশিটে পাঠে উপস্থাপিত কাজগুলো করি। </a:t>
            </a:r>
            <a:endParaRPr lang="en-US" sz="4400" dirty="0">
              <a:solidFill>
                <a:srgbClr val="00206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1611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28" y="237230"/>
            <a:ext cx="11763995" cy="6506834"/>
          </a:xfrm>
          <a:prstGeom prst="rect">
            <a:avLst/>
          </a:prstGeom>
        </p:spPr>
      </p:pic>
      <p:pic>
        <p:nvPicPr>
          <p:cNvPr id="5" name="Picture 4" descr="8734_originalmmm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4955608">
            <a:off x="5566104" y="1666366"/>
            <a:ext cx="5479245" cy="416422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rot="21062896">
            <a:off x="886157" y="1949340"/>
            <a:ext cx="5446293" cy="3082613"/>
          </a:xfrm>
          <a:prstGeom prst="rect">
            <a:avLst/>
          </a:prstGeom>
          <a:noFill/>
        </p:spPr>
        <p:txBody>
          <a:bodyPr wrap="square" rtlCol="0">
            <a:prstTxWarp prst="textWave2">
              <a:avLst>
                <a:gd name="adj1" fmla="val 12500"/>
                <a:gd name="adj2" fmla="val 784"/>
              </a:avLst>
            </a:prstTxWarp>
            <a:spAutoFit/>
          </a:bodyPr>
          <a:lstStyle/>
          <a:p>
            <a:pPr algn="ctr"/>
            <a:r>
              <a:rPr lang="bn-BD" sz="16600" b="1" dirty="0" smtClean="0">
                <a:ln w="13462">
                  <a:solidFill>
                    <a:srgbClr val="00B0F0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NikoshBAN" pitchFamily="2" charset="0"/>
                <a:cs typeface="NikoshBAN" pitchFamily="2" charset="0"/>
              </a:rPr>
              <a:t>ধন্যবাদ </a:t>
            </a:r>
            <a:endParaRPr lang="en-US" sz="16600" b="1" dirty="0">
              <a:ln w="13462">
                <a:solidFill>
                  <a:srgbClr val="00B0F0"/>
                </a:solidFill>
                <a:prstDash val="solid"/>
              </a:ln>
              <a:solidFill>
                <a:srgbClr val="002060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30629" y="130629"/>
            <a:ext cx="11930742" cy="6589485"/>
            <a:chOff x="130629" y="94345"/>
            <a:chExt cx="11930742" cy="6654797"/>
          </a:xfrm>
          <a:effectLst>
            <a:glow rad="101600">
              <a:schemeClr val="accent1">
                <a:satMod val="175000"/>
                <a:alpha val="40000"/>
              </a:schemeClr>
            </a:glow>
          </a:effectLst>
        </p:grpSpPr>
        <p:sp>
          <p:nvSpPr>
            <p:cNvPr id="11" name="Rectangle 10"/>
            <p:cNvSpPr/>
            <p:nvPr/>
          </p:nvSpPr>
          <p:spPr>
            <a:xfrm>
              <a:off x="130629" y="94345"/>
              <a:ext cx="11930742" cy="6654797"/>
            </a:xfrm>
            <a:prstGeom prst="rect">
              <a:avLst/>
            </a:prstGeom>
            <a:noFill/>
            <a:ln w="57150">
              <a:solidFill>
                <a:srgbClr val="0070C0"/>
              </a:solidFill>
            </a:ln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54001" y="195944"/>
              <a:ext cx="11676742" cy="6447108"/>
            </a:xfrm>
            <a:prstGeom prst="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607150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0639 0.04885 L 5E-6 -4.44444E-6 " pathEditMode="relative" rAng="0" ptsTypes="AA">
                                      <p:cBhvr>
                                        <p:cTn id="6" dur="7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6" y="-2454"/>
                                    </p:animMotion>
                                    <p:animRot by="1500000">
                                      <p:cBhvr>
                                        <p:cTn id="7" dur="37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37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375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375" fill="hold">
                                          <p:stCondLst>
                                            <p:cond delay="11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648610" y="2776705"/>
            <a:ext cx="6174197" cy="280076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bn-BD" sz="3600" b="1" dirty="0" smtClean="0">
                <a:ln w="12700">
                  <a:solidFill>
                    <a:schemeClr val="accent5"/>
                  </a:solidFill>
                  <a:prstDash val="solid"/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NikoshBAN" pitchFamily="2" charset="0"/>
                <a:cs typeface="NikoshBAN" pitchFamily="2" charset="0"/>
              </a:rPr>
              <a:t>বিষয়</a:t>
            </a:r>
            <a:r>
              <a:rPr lang="bn-BD" sz="3600" b="1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NikoshBAN" pitchFamily="2" charset="0"/>
                <a:cs typeface="NikoshBAN" pitchFamily="2" charset="0"/>
              </a:rPr>
              <a:t>ঃ </a:t>
            </a:r>
            <a:r>
              <a:rPr lang="bn-BD" sz="3600" b="1" dirty="0" smtClean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NikoshBAN" pitchFamily="2" charset="0"/>
                <a:cs typeface="NikoshBAN" pitchFamily="2" charset="0"/>
              </a:rPr>
              <a:t>তথ্য</a:t>
            </a:r>
            <a:r>
              <a:rPr lang="en-US" sz="3600" b="1" dirty="0" smtClean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NikoshBAN" pitchFamily="2" charset="0"/>
                <a:cs typeface="NikoshBAN" pitchFamily="2" charset="0"/>
              </a:rPr>
              <a:t> ও </a:t>
            </a:r>
            <a:r>
              <a:rPr lang="en-US" sz="3600" b="1" dirty="0" err="1" smtClean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NikoshBAN" pitchFamily="2" charset="0"/>
                <a:cs typeface="NikoshBAN" pitchFamily="2" charset="0"/>
              </a:rPr>
              <a:t>যোগাযোগ</a:t>
            </a:r>
            <a:r>
              <a:rPr lang="bn-BD" sz="3600" b="1" dirty="0" smtClean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NikoshBAN" pitchFamily="2" charset="0"/>
                <a:cs typeface="NikoshBAN" pitchFamily="2" charset="0"/>
              </a:rPr>
              <a:t> প্রযুক্তি</a:t>
            </a:r>
            <a:endParaRPr lang="en-US" sz="3600" b="1" dirty="0" smtClean="0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NikoshBAN" pitchFamily="2" charset="0"/>
              <a:cs typeface="NikoshBAN" pitchFamily="2" charset="0"/>
            </a:endParaRPr>
          </a:p>
          <a:p>
            <a:r>
              <a:rPr lang="bn-BD" sz="3600" b="1" dirty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NikoshBAN" pitchFamily="2" charset="0"/>
                <a:cs typeface="NikoshBAN" pitchFamily="2" charset="0"/>
              </a:rPr>
              <a:t>শ্রেণিঃ</a:t>
            </a:r>
            <a:r>
              <a:rPr lang="bn-BD" sz="3600" b="1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NikoshBAN" pitchFamily="2" charset="0"/>
                <a:cs typeface="NikoshBAN" pitchFamily="2" charset="0"/>
              </a:rPr>
              <a:t> নবম/দশম</a:t>
            </a:r>
          </a:p>
          <a:p>
            <a:r>
              <a:rPr lang="en-US" sz="3600" b="1" dirty="0" err="1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NikoshBAN" pitchFamily="2" charset="0"/>
                <a:cs typeface="NikoshBAN" pitchFamily="2" charset="0"/>
              </a:rPr>
              <a:t>অধ্যায়ঃ</a:t>
            </a:r>
            <a:r>
              <a:rPr lang="en-US" sz="3600" b="1" dirty="0" smtClean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NikoshBAN" pitchFamily="2" charset="0"/>
                <a:cs typeface="NikoshBAN" pitchFamily="2" charset="0"/>
              </a:rPr>
              <a:t> ৫ম (</a:t>
            </a:r>
            <a:r>
              <a:rPr lang="en-US" sz="3600" b="1" dirty="0" err="1" smtClean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NikoshBAN" pitchFamily="2" charset="0"/>
                <a:cs typeface="NikoshBAN" pitchFamily="2" charset="0"/>
              </a:rPr>
              <a:t>ব্যবহারিক</a:t>
            </a:r>
            <a:r>
              <a:rPr lang="en-US" sz="3600" b="1" dirty="0" smtClean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NikoshBAN" pitchFamily="2" charset="0"/>
                <a:cs typeface="NikoshBAN" pitchFamily="2" charset="0"/>
              </a:rPr>
              <a:t>)</a:t>
            </a:r>
            <a:r>
              <a:rPr lang="bn-BD" sz="3600" b="1" dirty="0" smtClean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NikoshBAN" pitchFamily="2" charset="0"/>
                <a:cs typeface="NikoshBAN" pitchFamily="2" charset="0"/>
              </a:rPr>
              <a:t> </a:t>
            </a:r>
          </a:p>
          <a:p>
            <a:r>
              <a:rPr lang="en-US" sz="3600" b="1" dirty="0" err="1" smtClean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NikoshBAN" pitchFamily="2" charset="0"/>
                <a:cs typeface="NikoshBAN" pitchFamily="2" charset="0"/>
              </a:rPr>
              <a:t>স্প্রেডশিট</a:t>
            </a:r>
            <a:r>
              <a:rPr lang="bn-BD" sz="3600" b="1" dirty="0" smtClean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NikoshBAN" pitchFamily="2" charset="0"/>
                <a:cs typeface="NikoshBAN" pitchFamily="2" charset="0"/>
              </a:rPr>
              <a:t> প্রোগ্রাম</a:t>
            </a:r>
            <a:r>
              <a:rPr lang="en-US" sz="3600" b="1" dirty="0" smtClean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bn-BD" sz="3600" b="1" dirty="0" smtClean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NikoshBAN" pitchFamily="2" charset="0"/>
                <a:cs typeface="NikoshBAN" pitchFamily="2" charset="0"/>
              </a:rPr>
              <a:t>(</a:t>
            </a:r>
            <a:r>
              <a:rPr lang="en-US" sz="2800" b="1" dirty="0" smtClean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NikoshBAN" pitchFamily="2" charset="0"/>
                <a:cs typeface="NikoshBAN" pitchFamily="2" charset="0"/>
              </a:rPr>
              <a:t>MS Excel</a:t>
            </a:r>
            <a:r>
              <a:rPr lang="en-US" sz="4000" b="1" dirty="0" smtClean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NikoshBAN" pitchFamily="2" charset="0"/>
                <a:cs typeface="NikoshBAN" pitchFamily="2" charset="0"/>
              </a:rPr>
              <a:t>)</a:t>
            </a:r>
          </a:p>
          <a:p>
            <a:endParaRPr lang="bn-BD" sz="2800" b="1" dirty="0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NikoshBAN" pitchFamily="2" charset="0"/>
              <a:cs typeface="NikoshBAN" pitchFamily="2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012945" y="1752600"/>
            <a:ext cx="315685" cy="4419600"/>
            <a:chOff x="5535614" y="1752600"/>
            <a:chExt cx="315685" cy="4419600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5698899" y="1752600"/>
              <a:ext cx="0" cy="4419600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851299" y="2667000"/>
              <a:ext cx="0" cy="2895600"/>
            </a:xfrm>
            <a:prstGeom prst="line">
              <a:avLst/>
            </a:prstGeom>
            <a:ln w="57150">
              <a:solidFill>
                <a:srgbClr val="0000CC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5535614" y="2514600"/>
              <a:ext cx="0" cy="2895600"/>
            </a:xfrm>
            <a:prstGeom prst="line">
              <a:avLst/>
            </a:prstGeom>
            <a:ln w="57150">
              <a:solidFill>
                <a:srgbClr val="0000CC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4" name="Title 1"/>
          <p:cNvSpPr txBox="1">
            <a:spLocks/>
          </p:cNvSpPr>
          <p:nvPr/>
        </p:nvSpPr>
        <p:spPr>
          <a:xfrm>
            <a:off x="2899873" y="418552"/>
            <a:ext cx="6330287" cy="721649"/>
          </a:xfrm>
          <a:prstGeom prst="rect">
            <a:avLst/>
          </a:prstGeom>
        </p:spPr>
        <p:txBody>
          <a:bodyPr vert="horz" lIns="91440" tIns="45720" rIns="91440" bIns="45720" numCol="1" rtlCol="0" anchor="ctr">
            <a:prstTxWarp prst="textPlain">
              <a:avLst/>
            </a:prstTxWarp>
            <a:noAutofit/>
          </a:bodyPr>
          <a:lstStyle/>
          <a:p>
            <a:pPr algn="ctr" defTabSz="914400">
              <a:spcBef>
                <a:spcPct val="0"/>
              </a:spcBef>
              <a:defRPr/>
            </a:pPr>
            <a:r>
              <a:rPr lang="bn-BD" sz="7200" dirty="0">
                <a:latin typeface="NikoshBAN" pitchFamily="2" charset="0"/>
                <a:ea typeface="+mj-ea"/>
                <a:cs typeface="NikoshBAN" pitchFamily="2" charset="0"/>
              </a:rPr>
              <a:t> </a:t>
            </a:r>
            <a:r>
              <a:rPr lang="bn-BD" sz="7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NikoshBAN" pitchFamily="2" charset="0"/>
                <a:ea typeface="+mj-ea"/>
                <a:cs typeface="NikoshBAN" pitchFamily="2" charset="0"/>
              </a:rPr>
              <a:t>পরিচিতি </a:t>
            </a:r>
            <a:endParaRPr lang="en-US" sz="7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NikoshBAN" pitchFamily="2" charset="0"/>
              <a:ea typeface="+mj-ea"/>
              <a:cs typeface="NikoshBAN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4526" y="3398564"/>
            <a:ext cx="434945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2800" b="1" dirty="0" smtClean="0">
                <a:solidFill>
                  <a:srgbClr val="002060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মোঃ মনিরুজ্জামান মিয়া </a:t>
            </a:r>
          </a:p>
          <a:p>
            <a:pPr algn="ctr"/>
            <a:r>
              <a:rPr lang="bn-BD" sz="2800" b="1" dirty="0" smtClean="0">
                <a:solidFill>
                  <a:srgbClr val="002060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সহকারি শিক্ষক (আই সি টি)</a:t>
            </a:r>
          </a:p>
          <a:p>
            <a:pPr algn="ctr"/>
            <a:r>
              <a:rPr lang="bn-BD" sz="2800" b="1" dirty="0" smtClean="0">
                <a:solidFill>
                  <a:srgbClr val="002060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আমবাগান উচ্চ বিদ্যালয়</a:t>
            </a:r>
            <a:endParaRPr lang="en-US" sz="2800" b="1" dirty="0" smtClean="0">
              <a:solidFill>
                <a:srgbClr val="002060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r>
              <a:rPr lang="bn-BD" sz="2800" b="1" dirty="0" smtClean="0">
                <a:solidFill>
                  <a:srgbClr val="002060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সাদুল্লাপুর, গাইবান্ধা।  </a:t>
            </a:r>
            <a:endParaRPr lang="en-US" sz="2800" b="1" dirty="0">
              <a:solidFill>
                <a:srgbClr val="002060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r>
              <a:rPr lang="en-US" sz="2800" dirty="0" smtClean="0">
                <a:ln w="0"/>
                <a:solidFill>
                  <a:srgbClr val="002060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monirsarker79@gmail.com</a:t>
            </a:r>
            <a:endParaRPr lang="en-US" sz="2800" dirty="0" smtClean="0">
              <a:ln w="0"/>
              <a:solidFill>
                <a:srgbClr val="002060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 smtClean="0">
                <a:solidFill>
                  <a:srgbClr val="002060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01728166116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0682" y="725964"/>
            <a:ext cx="2550143" cy="26726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13" name="Group 12"/>
          <p:cNvGrpSpPr/>
          <p:nvPr/>
        </p:nvGrpSpPr>
        <p:grpSpPr>
          <a:xfrm>
            <a:off x="130629" y="130629"/>
            <a:ext cx="11930742" cy="6589485"/>
            <a:chOff x="130629" y="94345"/>
            <a:chExt cx="11930742" cy="6654797"/>
          </a:xfrm>
          <a:effectLst>
            <a:glow rad="101600">
              <a:schemeClr val="accent1">
                <a:satMod val="175000"/>
                <a:alpha val="40000"/>
              </a:schemeClr>
            </a:glow>
          </a:effectLst>
        </p:grpSpPr>
        <p:sp>
          <p:nvSpPr>
            <p:cNvPr id="14" name="Rectangle 13"/>
            <p:cNvSpPr/>
            <p:nvPr/>
          </p:nvSpPr>
          <p:spPr>
            <a:xfrm>
              <a:off x="130629" y="94345"/>
              <a:ext cx="11930742" cy="6654797"/>
            </a:xfrm>
            <a:prstGeom prst="rect">
              <a:avLst/>
            </a:prstGeom>
            <a:noFill/>
            <a:ln w="57150">
              <a:solidFill>
                <a:srgbClr val="0070C0"/>
              </a:solidFill>
            </a:ln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54001" y="195944"/>
              <a:ext cx="11676742" cy="6447108"/>
            </a:xfrm>
            <a:prstGeom prst="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824477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xe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462" y="555629"/>
            <a:ext cx="2047741" cy="1927286"/>
          </a:xfrm>
          <a:prstGeom prst="rect">
            <a:avLst/>
          </a:prstGeom>
          <a:solidFill>
            <a:srgbClr val="FFFFFF">
              <a:shade val="85000"/>
            </a:srgbClr>
          </a:solidFill>
          <a:ln w="28575" cap="sq">
            <a:solidFill>
              <a:srgbClr val="7030A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pSp>
        <p:nvGrpSpPr>
          <p:cNvPr id="5" name="Group 4"/>
          <p:cNvGrpSpPr/>
          <p:nvPr/>
        </p:nvGrpSpPr>
        <p:grpSpPr>
          <a:xfrm>
            <a:off x="130629" y="130629"/>
            <a:ext cx="11930742" cy="6589485"/>
            <a:chOff x="130629" y="94345"/>
            <a:chExt cx="11930742" cy="6654797"/>
          </a:xfrm>
          <a:effectLst>
            <a:glow rad="101600">
              <a:schemeClr val="accent1">
                <a:satMod val="175000"/>
                <a:alpha val="40000"/>
              </a:schemeClr>
            </a:glow>
          </a:effectLst>
        </p:grpSpPr>
        <p:sp>
          <p:nvSpPr>
            <p:cNvPr id="6" name="Rectangle 5"/>
            <p:cNvSpPr/>
            <p:nvPr/>
          </p:nvSpPr>
          <p:spPr>
            <a:xfrm>
              <a:off x="130629" y="94345"/>
              <a:ext cx="11930742" cy="6654797"/>
            </a:xfrm>
            <a:prstGeom prst="rect">
              <a:avLst/>
            </a:prstGeom>
            <a:noFill/>
            <a:ln w="57150">
              <a:solidFill>
                <a:srgbClr val="0070C0"/>
              </a:solidFill>
            </a:ln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54001" y="195944"/>
              <a:ext cx="11676742" cy="6447108"/>
            </a:xfrm>
            <a:prstGeom prst="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itle 1"/>
          <p:cNvSpPr txBox="1">
            <a:spLocks/>
          </p:cNvSpPr>
          <p:nvPr/>
        </p:nvSpPr>
        <p:spPr>
          <a:xfrm>
            <a:off x="1017203" y="2898820"/>
            <a:ext cx="10150338" cy="1048655"/>
          </a:xfrm>
          <a:prstGeom prst="rect">
            <a:avLst/>
          </a:prstGeom>
          <a:ln w="28575">
            <a:solidFill>
              <a:srgbClr val="00206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bn-BD" sz="6500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মাইক্রোসফট এক্সেল (</a:t>
            </a:r>
            <a:r>
              <a:rPr lang="en-US" sz="6000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MS Excel</a:t>
            </a:r>
            <a:r>
              <a:rPr lang="en-US" sz="6500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)</a:t>
            </a:r>
            <a:endParaRPr lang="en-US" sz="6500" b="1" dirty="0">
              <a:ln>
                <a:solidFill>
                  <a:schemeClr val="tx1"/>
                </a:solidFill>
              </a:ln>
              <a:solidFill>
                <a:srgbClr val="7030A0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pic>
        <p:nvPicPr>
          <p:cNvPr id="9" name="Picture 8" descr="exel.png"/>
          <p:cNvPicPr>
            <a:picLocks noChangeAspect="1"/>
          </p:cNvPicPr>
          <p:nvPr/>
        </p:nvPicPr>
        <p:blipFill rotWithShape="1">
          <a:blip r:embed="rId2"/>
          <a:srcRect r="233"/>
          <a:stretch/>
        </p:blipFill>
        <p:spPr>
          <a:xfrm>
            <a:off x="9045759" y="555629"/>
            <a:ext cx="2042951" cy="1927286"/>
          </a:xfrm>
          <a:prstGeom prst="rect">
            <a:avLst/>
          </a:prstGeom>
          <a:solidFill>
            <a:srgbClr val="FFFFFF">
              <a:shade val="85000"/>
            </a:srgbClr>
          </a:solidFill>
          <a:ln w="28575" cap="sq">
            <a:solidFill>
              <a:srgbClr val="7030A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Picture 9" descr="exe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461" y="4344446"/>
            <a:ext cx="2047741" cy="1927286"/>
          </a:xfrm>
          <a:prstGeom prst="rect">
            <a:avLst/>
          </a:prstGeom>
          <a:solidFill>
            <a:srgbClr val="FFFFFF">
              <a:shade val="85000"/>
            </a:srgbClr>
          </a:solidFill>
          <a:ln w="28575" cap="sq">
            <a:solidFill>
              <a:srgbClr val="7030A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1" name="Picture 10" descr="exe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5759" y="4344446"/>
            <a:ext cx="2047741" cy="1927286"/>
          </a:xfrm>
          <a:prstGeom prst="rect">
            <a:avLst/>
          </a:prstGeom>
          <a:solidFill>
            <a:srgbClr val="FFFFFF">
              <a:shade val="85000"/>
            </a:srgbClr>
          </a:solidFill>
          <a:ln w="28575" cap="sq">
            <a:solidFill>
              <a:srgbClr val="7030A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797407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bn-BD" sz="4800" dirty="0" smtClean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এই পাঠ শেষে শিক্ষার্থীরা... </a:t>
            </a:r>
            <a:endParaRPr lang="en-US" sz="4800" dirty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30629" y="130629"/>
            <a:ext cx="11930742" cy="6589485"/>
            <a:chOff x="130629" y="94345"/>
            <a:chExt cx="11930742" cy="6654797"/>
          </a:xfrm>
          <a:effectLst>
            <a:glow rad="101600">
              <a:schemeClr val="accent1">
                <a:satMod val="175000"/>
                <a:alpha val="40000"/>
              </a:schemeClr>
            </a:glow>
          </a:effectLst>
        </p:grpSpPr>
        <p:sp>
          <p:nvSpPr>
            <p:cNvPr id="5" name="Rectangle 4"/>
            <p:cNvSpPr/>
            <p:nvPr/>
          </p:nvSpPr>
          <p:spPr>
            <a:xfrm>
              <a:off x="130629" y="94345"/>
              <a:ext cx="11930742" cy="6654797"/>
            </a:xfrm>
            <a:prstGeom prst="rect">
              <a:avLst/>
            </a:prstGeom>
            <a:noFill/>
            <a:ln w="57150">
              <a:solidFill>
                <a:srgbClr val="0070C0"/>
              </a:solidFill>
            </a:ln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54001" y="195944"/>
              <a:ext cx="11676742" cy="6447108"/>
            </a:xfrm>
            <a:prstGeom prst="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endParaRPr lang="en-U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373749" y="1917801"/>
            <a:ext cx="10047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Courier New" panose="02070309020205020404" pitchFamily="49" charset="0"/>
              <a:buChar char="o"/>
            </a:pPr>
            <a:r>
              <a:rPr lang="bn-BD" sz="3600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এম এস এক্সেল কী তা বলতে পারবে। </a:t>
            </a:r>
            <a:endParaRPr lang="en-US" sz="3600" dirty="0"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8346" y="3937934"/>
            <a:ext cx="11589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Courier New" panose="02070309020205020404" pitchFamily="49" charset="0"/>
              <a:buChar char="o"/>
            </a:pPr>
            <a:r>
              <a:rPr lang="bn-BD" sz="3600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এম এস এক্সেল ওয়ার্কশিট -এর বিভিন্ন অংশের পরিচিতি উল্লেখ করতে পারবে। </a:t>
            </a:r>
            <a:endParaRPr lang="en-US" sz="3600" dirty="0"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8347" y="2618341"/>
            <a:ext cx="109437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Courier New" panose="02070309020205020404" pitchFamily="49" charset="0"/>
              <a:buChar char="o"/>
            </a:pPr>
            <a:r>
              <a:rPr lang="bn-BD" sz="3600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এম এস এক্সেল প্রোগ্রাম ব্যবহারের সুবিধা বর্ণনা করতে পারবে। </a:t>
            </a:r>
            <a:endParaRPr lang="en-US" sz="3600" dirty="0"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3748" y="3314973"/>
            <a:ext cx="107732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Courier New" panose="02070309020205020404" pitchFamily="49" charset="0"/>
              <a:buChar char="o"/>
            </a:pPr>
            <a:r>
              <a:rPr lang="bn-BD" sz="3600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এম এস এক্সেল ওয়ার্কশিট ওপেন ও ডাটা ইনপুট করতে পারবে। </a:t>
            </a:r>
            <a:endParaRPr lang="en-US" sz="3600" dirty="0"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8346" y="4634566"/>
            <a:ext cx="113327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Courier New" panose="02070309020205020404" pitchFamily="49" charset="0"/>
              <a:buChar char="o"/>
            </a:pPr>
            <a:r>
              <a:rPr lang="bn-BD" sz="3600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ওয়ার্কশিটে নতুন কলাম ও সারি </a:t>
            </a:r>
            <a:r>
              <a:rPr lang="en-US" sz="3600" dirty="0" smtClean="0">
                <a:solidFill>
                  <a:srgbClr val="00206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Insert </a:t>
            </a:r>
            <a:r>
              <a:rPr lang="bn-BD" sz="3600" dirty="0" smtClean="0">
                <a:solidFill>
                  <a:srgbClr val="00206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ও</a:t>
            </a:r>
            <a:r>
              <a:rPr lang="en-US" sz="3600" dirty="0" smtClean="0">
                <a:solidFill>
                  <a:srgbClr val="00206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 Delete</a:t>
            </a:r>
            <a:r>
              <a:rPr lang="en-US" sz="3600" dirty="0">
                <a:solidFill>
                  <a:srgbClr val="00206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BD" sz="3600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এবং </a:t>
            </a:r>
            <a:r>
              <a:rPr lang="en-US" sz="3600" dirty="0" smtClean="0">
                <a:solidFill>
                  <a:srgbClr val="00206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Wrap</a:t>
            </a:r>
            <a:r>
              <a:rPr lang="bn-BD" sz="3600" dirty="0" smtClean="0">
                <a:solidFill>
                  <a:srgbClr val="00206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>
                <a:solidFill>
                  <a:srgbClr val="00206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Text </a:t>
            </a:r>
            <a:r>
              <a:rPr lang="bn-BD" sz="3600" dirty="0" smtClean="0">
                <a:solidFill>
                  <a:srgbClr val="00206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ও</a:t>
            </a:r>
            <a:r>
              <a:rPr lang="en-US" sz="3600" dirty="0" smtClean="0">
                <a:solidFill>
                  <a:srgbClr val="00206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 Merge Cell</a:t>
            </a:r>
            <a:r>
              <a:rPr lang="bn-BD" sz="3600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  করতে পারবে। </a:t>
            </a:r>
            <a:endParaRPr lang="en-US" sz="3600" dirty="0"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48346" y="1814286"/>
            <a:ext cx="11451768" cy="42236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668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0998" y="1582428"/>
            <a:ext cx="1142274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500" dirty="0" smtClean="0">
                <a:ln w="0"/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MS Excel </a:t>
            </a:r>
            <a:r>
              <a:rPr lang="bn-BD" sz="3500" dirty="0" smtClean="0">
                <a:ln w="0"/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বা মাইক্রোসফট এক্সেল হলো </a:t>
            </a:r>
            <a:r>
              <a:rPr lang="ar-SA" sz="3500" dirty="0" smtClean="0">
                <a:ln w="0"/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anose="02000000000000000000" pitchFamily="2" charset="0"/>
              </a:rPr>
              <a:t> </a:t>
            </a:r>
            <a:r>
              <a:rPr lang="bn-BD" sz="3500" dirty="0" smtClean="0">
                <a:ln w="0"/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মাইক্রোসফট কোম্পানি কর্তৃক তৈরিকৃত বহুল ব্যবহৃত একটি স্প্রেডসিট বা হিসাব-নিকাশের প্রোগাম। </a:t>
            </a:r>
            <a:endParaRPr lang="en-US" sz="3500" dirty="0">
              <a:ln w="0"/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flipH="1">
            <a:off x="254000" y="2857028"/>
            <a:ext cx="1167673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sz="3200" dirty="0" smtClean="0">
                <a:ln w="0"/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BD" sz="3200" dirty="0" smtClean="0">
                <a:ln w="0"/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কম্পিউটারে এক্সেল প্রোগ্রাম চালু হলে যে স্ক্রিনটি পাওয়া যায় তাকে স্প্রেডশীট বা 	ওয়ার্কশীট</a:t>
            </a:r>
            <a:r>
              <a:rPr lang="en-US" sz="3200" dirty="0" smtClean="0">
                <a:ln w="0"/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BD" sz="3200" dirty="0" smtClean="0">
                <a:ln w="0"/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বলে।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sz="3200" dirty="0" smtClean="0">
                <a:ln w="0"/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BD" sz="3200" dirty="0" smtClean="0">
                <a:ln w="0"/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একটি ওয়ার্কশীট কলাম (</a:t>
            </a:r>
            <a:r>
              <a:rPr lang="en-US" sz="3200" dirty="0">
                <a:ln w="0"/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C</a:t>
            </a:r>
            <a:r>
              <a:rPr lang="en-US" sz="3200" dirty="0" smtClean="0">
                <a:ln w="0"/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olumn</a:t>
            </a:r>
            <a:r>
              <a:rPr lang="bn-BD" sz="3200" dirty="0" smtClean="0">
                <a:ln w="0"/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)</a:t>
            </a:r>
            <a:r>
              <a:rPr lang="en-US" sz="3200" dirty="0" smtClean="0">
                <a:ln w="0"/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, </a:t>
            </a:r>
            <a:r>
              <a:rPr lang="bn-BD" sz="3200" dirty="0" smtClean="0">
                <a:ln w="0"/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সারি (</a:t>
            </a:r>
            <a:r>
              <a:rPr lang="en-US" sz="3200" dirty="0" smtClean="0">
                <a:ln w="0"/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Row</a:t>
            </a:r>
            <a:r>
              <a:rPr lang="bn-BD" sz="3200" dirty="0" smtClean="0">
                <a:ln w="0"/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)</a:t>
            </a:r>
            <a:r>
              <a:rPr lang="en-US" sz="3200" dirty="0" smtClean="0">
                <a:ln w="0"/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,</a:t>
            </a:r>
            <a:r>
              <a:rPr lang="bn-BD" sz="3200" dirty="0" smtClean="0">
                <a:ln w="0"/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 সেল (</a:t>
            </a:r>
            <a:r>
              <a:rPr lang="en-US" sz="3200" dirty="0" smtClean="0">
                <a:ln w="0"/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Cell</a:t>
            </a:r>
            <a:r>
              <a:rPr lang="bn-BD" sz="3200" dirty="0" smtClean="0">
                <a:ln w="0"/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) এর সমন্বয়ে গঠিত।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sz="3200" dirty="0" smtClean="0">
                <a:ln w="0"/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BD" sz="3200" dirty="0" smtClean="0">
                <a:ln w="0"/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ওয়ার্কশীটের </a:t>
            </a:r>
            <a:r>
              <a:rPr lang="en-US" sz="3200" dirty="0" smtClean="0">
                <a:ln w="0"/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A,B,C,D </a:t>
            </a:r>
            <a:r>
              <a:rPr lang="bn-BD" sz="3200" dirty="0" smtClean="0">
                <a:ln w="0"/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চিহ্নিত উপর থেকে নিচের দিকে চলে যাওয়া ঘরকে কলাম এবং</a:t>
            </a:r>
            <a:r>
              <a:rPr lang="en-US" sz="3200" dirty="0" smtClean="0">
                <a:ln w="0"/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dirty="0" smtClean="0">
                <a:ln w="0"/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1,2,3,4 </a:t>
            </a:r>
            <a:r>
              <a:rPr lang="bn-BD" sz="3200" dirty="0">
                <a:ln w="0"/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চিহ্নিত </a:t>
            </a:r>
            <a:r>
              <a:rPr lang="bn-BD" sz="3200" dirty="0" smtClean="0">
                <a:ln w="0"/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বাম </a:t>
            </a:r>
            <a:r>
              <a:rPr lang="bn-BD" sz="3200" dirty="0">
                <a:ln w="0"/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থেকে </a:t>
            </a:r>
            <a:r>
              <a:rPr lang="bn-BD" sz="3200" dirty="0" smtClean="0">
                <a:ln w="0"/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ডান </a:t>
            </a:r>
            <a:r>
              <a:rPr lang="bn-BD" sz="3200" dirty="0">
                <a:ln w="0"/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দিকে চলে যাওয়া ঘরকে </a:t>
            </a:r>
            <a:r>
              <a:rPr lang="bn-BD" sz="3200" dirty="0" smtClean="0">
                <a:ln w="0"/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রো বা সারি বলে।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sz="3200" dirty="0" smtClean="0">
                <a:ln w="0"/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BD" sz="3200" dirty="0" smtClean="0">
                <a:ln w="0"/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ওয়ার্কশীটের ছোট ছোট আয়তাকার ঘর গুলোকে সেল বলে। </a:t>
            </a:r>
            <a:endParaRPr lang="en-US" sz="3200" dirty="0">
              <a:ln w="0"/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30629" y="130629"/>
            <a:ext cx="11930742" cy="6589485"/>
            <a:chOff x="130629" y="94345"/>
            <a:chExt cx="11930742" cy="6654797"/>
          </a:xfrm>
          <a:effectLst>
            <a:glow rad="101600">
              <a:schemeClr val="accent1">
                <a:satMod val="175000"/>
                <a:alpha val="40000"/>
              </a:schemeClr>
            </a:glow>
          </a:effectLst>
        </p:grpSpPr>
        <p:sp>
          <p:nvSpPr>
            <p:cNvPr id="10" name="Rectangle 9"/>
            <p:cNvSpPr/>
            <p:nvPr/>
          </p:nvSpPr>
          <p:spPr>
            <a:xfrm>
              <a:off x="130629" y="94345"/>
              <a:ext cx="11930742" cy="6654797"/>
            </a:xfrm>
            <a:prstGeom prst="rect">
              <a:avLst/>
            </a:prstGeom>
            <a:noFill/>
            <a:ln w="57150">
              <a:solidFill>
                <a:srgbClr val="0070C0"/>
              </a:solidFill>
            </a:ln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54001" y="195944"/>
              <a:ext cx="11676742" cy="6447108"/>
            </a:xfrm>
            <a:prstGeom prst="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itle 1"/>
          <p:cNvSpPr txBox="1">
            <a:spLocks/>
          </p:cNvSpPr>
          <p:nvPr/>
        </p:nvSpPr>
        <p:spPr>
          <a:xfrm>
            <a:off x="1625055" y="502503"/>
            <a:ext cx="8596668" cy="974876"/>
          </a:xfrm>
          <a:prstGeom prst="rect">
            <a:avLst/>
          </a:prstGeom>
          <a:ln w="19050">
            <a:solidFill>
              <a:srgbClr val="00206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bn-BD" sz="6000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মাইক্রোসফট এক্সেল (</a:t>
            </a:r>
            <a:r>
              <a:rPr lang="en-US" sz="5400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MS Excel</a:t>
            </a:r>
            <a:r>
              <a:rPr lang="en-US" sz="6000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)</a:t>
            </a:r>
            <a:endParaRPr lang="en-US" sz="6000" b="1" dirty="0">
              <a:ln>
                <a:solidFill>
                  <a:schemeClr val="tx1"/>
                </a:solidFill>
              </a:ln>
              <a:solidFill>
                <a:srgbClr val="7030A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695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265" y="2458841"/>
            <a:ext cx="10568213" cy="2306342"/>
          </a:xfrm>
          <a:ln w="19050">
            <a:solidFill>
              <a:srgbClr val="002060"/>
            </a:solidFill>
          </a:ln>
        </p:spPr>
        <p:txBody>
          <a:bodyPr>
            <a:noAutofit/>
          </a:bodyPr>
          <a:lstStyle/>
          <a:p>
            <a:pPr algn="ctr"/>
            <a:r>
              <a:rPr lang="bn-BD" sz="4500" b="1" dirty="0" smtClean="0">
                <a:solidFill>
                  <a:schemeClr val="tx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একটি </a:t>
            </a:r>
            <a:r>
              <a:rPr lang="en-US" sz="4000" b="1" dirty="0" smtClean="0">
                <a:solidFill>
                  <a:schemeClr val="tx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MS Excel </a:t>
            </a:r>
            <a:r>
              <a:rPr lang="bn-BD" sz="4500" b="1" dirty="0" smtClean="0">
                <a:solidFill>
                  <a:schemeClr val="tx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ওয়ার্কশীটে ১৬,৬৮৪টি কলাম, </a:t>
            </a:r>
            <a:br>
              <a:rPr lang="bn-BD" sz="4500" b="1" dirty="0" smtClean="0">
                <a:solidFill>
                  <a:schemeClr val="tx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</a:br>
            <a:r>
              <a:rPr lang="bn-BD" sz="4500" b="1" dirty="0" smtClean="0">
                <a:solidFill>
                  <a:schemeClr val="tx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১০,৪৮,৫৭৬টি সারি ও</a:t>
            </a:r>
            <a:br>
              <a:rPr lang="bn-BD" sz="4500" b="1" dirty="0" smtClean="0">
                <a:solidFill>
                  <a:schemeClr val="tx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</a:br>
            <a:r>
              <a:rPr lang="ar-SA" sz="4500" b="1" dirty="0" smtClean="0">
                <a:solidFill>
                  <a:schemeClr val="tx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</a:rPr>
              <a:t>১৭</a:t>
            </a:r>
            <a:r>
              <a:rPr lang="bn-BD" sz="4500" b="1" dirty="0" smtClean="0">
                <a:solidFill>
                  <a:schemeClr val="tx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</a:rPr>
              <a:t>,</a:t>
            </a:r>
            <a:r>
              <a:rPr lang="ar-SA" sz="4500" b="1" dirty="0" smtClean="0">
                <a:solidFill>
                  <a:schemeClr val="tx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</a:rPr>
              <a:t>৪৯</a:t>
            </a:r>
            <a:r>
              <a:rPr lang="bn-BD" sz="4500" b="1" dirty="0">
                <a:solidFill>
                  <a:schemeClr val="tx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,</a:t>
            </a:r>
            <a:r>
              <a:rPr lang="ar-SA" sz="4500" b="1" dirty="0" smtClean="0">
                <a:solidFill>
                  <a:schemeClr val="tx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</a:rPr>
              <a:t>৪৪</a:t>
            </a:r>
            <a:r>
              <a:rPr lang="en-US" sz="4500" b="1" dirty="0">
                <a:solidFill>
                  <a:schemeClr val="tx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,</a:t>
            </a:r>
            <a:r>
              <a:rPr lang="ar-SA" sz="4500" b="1" dirty="0" smtClean="0">
                <a:solidFill>
                  <a:schemeClr val="tx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</a:rPr>
              <a:t>৪১</a:t>
            </a:r>
            <a:r>
              <a:rPr lang="bn-BD" sz="4500" b="1" dirty="0">
                <a:solidFill>
                  <a:schemeClr val="tx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,</a:t>
            </a:r>
            <a:r>
              <a:rPr lang="ar-SA" sz="4500" b="1" dirty="0" smtClean="0">
                <a:solidFill>
                  <a:schemeClr val="tx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</a:rPr>
              <a:t>৯৮৪</a:t>
            </a:r>
            <a:r>
              <a:rPr lang="bn-BD" sz="4500" b="1" dirty="0" smtClean="0">
                <a:solidFill>
                  <a:schemeClr val="tx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 টি সেল রয়েছে। </a:t>
            </a:r>
            <a:endParaRPr lang="en-US" sz="4500" b="1" dirty="0">
              <a:solidFill>
                <a:schemeClr val="tx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625055" y="618413"/>
            <a:ext cx="8596668" cy="100432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bn-BD" sz="6000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মাইক্রোসফট এক্সেল (</a:t>
            </a:r>
            <a:r>
              <a:rPr lang="en-US" sz="5400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MS Excel</a:t>
            </a:r>
            <a:r>
              <a:rPr lang="en-US" sz="6000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)</a:t>
            </a:r>
            <a:endParaRPr lang="en-US" sz="6000" b="1" dirty="0">
              <a:ln>
                <a:solidFill>
                  <a:schemeClr val="tx1"/>
                </a:solidFill>
              </a:ln>
              <a:solidFill>
                <a:srgbClr val="7030A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30629" y="130629"/>
            <a:ext cx="11930742" cy="6589485"/>
            <a:chOff x="130629" y="94345"/>
            <a:chExt cx="11930742" cy="6654797"/>
          </a:xfrm>
          <a:effectLst>
            <a:glow rad="101600">
              <a:schemeClr val="accent1">
                <a:satMod val="175000"/>
                <a:alpha val="40000"/>
              </a:schemeClr>
            </a:glow>
          </a:effectLst>
        </p:grpSpPr>
        <p:sp>
          <p:nvSpPr>
            <p:cNvPr id="10" name="Rectangle 9"/>
            <p:cNvSpPr/>
            <p:nvPr/>
          </p:nvSpPr>
          <p:spPr>
            <a:xfrm>
              <a:off x="130629" y="94345"/>
              <a:ext cx="11930742" cy="6654797"/>
            </a:xfrm>
            <a:prstGeom prst="rect">
              <a:avLst/>
            </a:prstGeom>
            <a:noFill/>
            <a:ln w="57150">
              <a:solidFill>
                <a:srgbClr val="0070C0"/>
              </a:solidFill>
            </a:ln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54001" y="195944"/>
              <a:ext cx="11676742" cy="6447108"/>
            </a:xfrm>
            <a:prstGeom prst="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5943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79463" y="1246894"/>
            <a:ext cx="10825818" cy="518603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 fontAlgn="base"/>
            <a:endParaRPr lang="en-US" sz="1100" dirty="0">
              <a:ln w="12700">
                <a:solidFill>
                  <a:srgbClr val="002060"/>
                </a:solidFill>
                <a:prstDash val="solid"/>
              </a:ln>
              <a:solidFill>
                <a:srgbClr val="7030A0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marL="457200" lvl="0" indent="-457200" algn="just" fontAlgn="base">
              <a:buFont typeface="Wingdings" panose="05000000000000000000" pitchFamily="2" charset="2"/>
              <a:buChar char="ü"/>
            </a:pPr>
            <a:r>
              <a:rPr lang="bn-BD" sz="3200" dirty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সকল প্রকার ব্যবসা বানিজ্যের হিসাব-নিকাশের যাবতীয় কার্যাবলী </a:t>
            </a:r>
            <a:r>
              <a:rPr lang="bn-BD" sz="3200" dirty="0" smtClean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এক্সেল প্রোগ্রামের মাধ্যমে </a:t>
            </a:r>
            <a:r>
              <a:rPr lang="bn-BD" sz="3200" dirty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করা যায়।</a:t>
            </a:r>
            <a:endParaRPr lang="en-US" sz="3200" dirty="0"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marL="457200" lvl="0" indent="-457200" algn="just" fontAlgn="base">
              <a:buFont typeface="Wingdings" panose="05000000000000000000" pitchFamily="2" charset="2"/>
              <a:buChar char="ü"/>
            </a:pPr>
            <a:r>
              <a:rPr lang="bn-BD" sz="3200" dirty="0" smtClean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সকল প্রকার </a:t>
            </a:r>
            <a:r>
              <a:rPr lang="bn-BD" sz="3200" dirty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হিসাবের তথ্যাবলী </a:t>
            </a:r>
            <a:r>
              <a:rPr lang="bn-BD" sz="3200" dirty="0" smtClean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সংরক্ষণ</a:t>
            </a:r>
            <a:r>
              <a:rPr lang="en-US" sz="3200" dirty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, </a:t>
            </a:r>
            <a:r>
              <a:rPr lang="bn-BD" sz="3200" dirty="0" smtClean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সম্পাদন</a:t>
            </a:r>
            <a:r>
              <a:rPr lang="bn-BD" sz="3200" dirty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BD" sz="3200" dirty="0" smtClean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ও</a:t>
            </a:r>
            <a:r>
              <a:rPr lang="en-US" sz="3200" dirty="0" smtClean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BD" sz="3200" dirty="0" smtClean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মান যাচাই </a:t>
            </a:r>
            <a:r>
              <a:rPr lang="bn-BD" sz="3200" dirty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করা যায়।</a:t>
            </a:r>
            <a:endParaRPr lang="en-US" sz="3200" dirty="0"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marL="457200" lvl="0" indent="-457200" algn="just" fontAlgn="base">
              <a:buFont typeface="Wingdings" panose="05000000000000000000" pitchFamily="2" charset="2"/>
              <a:buChar char="ü"/>
            </a:pPr>
            <a:r>
              <a:rPr lang="bn-BD" sz="3200" dirty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ডাটাবেস কার্যাবলী সম্পাদন করা যায়।</a:t>
            </a:r>
            <a:endParaRPr lang="en-US" sz="3200" dirty="0"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marL="457200" lvl="0" indent="-457200" algn="just" fontAlgn="base">
              <a:buFont typeface="Wingdings" panose="05000000000000000000" pitchFamily="2" charset="2"/>
              <a:buChar char="ü"/>
            </a:pPr>
            <a:r>
              <a:rPr lang="bn-BD" sz="3200" dirty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কোন তথ্য বা ডাটা উচ্চ বা নিম্নক্রম অনুসারে সাজানো যায়।</a:t>
            </a:r>
            <a:endParaRPr lang="en-US" sz="3200" dirty="0"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marL="457200" lvl="0" indent="-457200" algn="just" fontAlgn="base">
              <a:buFont typeface="Wingdings" panose="05000000000000000000" pitchFamily="2" charset="2"/>
              <a:buChar char="ü"/>
            </a:pPr>
            <a:r>
              <a:rPr lang="bn-BD" sz="3200" dirty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মার্কশীট</a:t>
            </a:r>
            <a:r>
              <a:rPr lang="en-US" sz="3200" dirty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, </a:t>
            </a:r>
            <a:r>
              <a:rPr lang="bn-BD" sz="3200" dirty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সেলারীশীট</a:t>
            </a:r>
            <a:r>
              <a:rPr lang="en-US" sz="3200" dirty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, </a:t>
            </a:r>
            <a:r>
              <a:rPr lang="bn-BD" sz="3200" dirty="0" smtClean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পরীক্ষার ফলাফলশীট, ক্যাশমেমো </a:t>
            </a:r>
            <a:r>
              <a:rPr lang="bn-BD" sz="3200" dirty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ইত্যাদি তৈরী করা যায়।</a:t>
            </a:r>
            <a:endParaRPr lang="en-US" sz="3200" dirty="0"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marL="457200" lvl="0" indent="-457200" algn="just" fontAlgn="base">
              <a:buFont typeface="Wingdings" panose="05000000000000000000" pitchFamily="2" charset="2"/>
              <a:buChar char="ü"/>
            </a:pPr>
            <a:r>
              <a:rPr lang="bn-BD" sz="3200" dirty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বাৎসরিক বাজেট </a:t>
            </a:r>
            <a:r>
              <a:rPr lang="bn-BD" sz="3200" dirty="0" smtClean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প্রনয়ন যায়।</a:t>
            </a:r>
            <a:endParaRPr lang="en-US" sz="3200" dirty="0"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marL="457200" lvl="0" indent="-457200" algn="just" fontAlgn="base">
              <a:buFont typeface="Wingdings" panose="05000000000000000000" pitchFamily="2" charset="2"/>
              <a:buChar char="ü"/>
            </a:pPr>
            <a:r>
              <a:rPr lang="bn-BD" sz="3200" dirty="0" smtClean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চার্ট ও কলাম ব্যবহারের মাধ্যমে তথ্য উপস্থাপনে সুবিধা।</a:t>
            </a:r>
          </a:p>
          <a:p>
            <a:pPr marL="457200" indent="-457200" algn="just" fontAlgn="base">
              <a:buFont typeface="Wingdings" panose="05000000000000000000" pitchFamily="2" charset="2"/>
              <a:buChar char="ü"/>
            </a:pPr>
            <a:r>
              <a:rPr lang="bn-BD" sz="3200" dirty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আয়-ব্যয়ের হিসাব</a:t>
            </a:r>
            <a:r>
              <a:rPr lang="en-US" sz="3200" dirty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, </a:t>
            </a:r>
            <a:r>
              <a:rPr lang="bn-BD" sz="3200" dirty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উৎপাদন </a:t>
            </a:r>
            <a:r>
              <a:rPr lang="bn-BD" sz="3200" dirty="0" smtClean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ব্যবস্থাপনার প্রতিবেদন তৈরিসহ বিভিন্ন ক্ষেত্রে এক্সেল ব্যবহার করা সম্ভব। </a:t>
            </a:r>
            <a:endParaRPr lang="en-US" sz="3200" dirty="0"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455" y="203201"/>
            <a:ext cx="111469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bn-BD" sz="6000" dirty="0">
                <a:ln w="12700">
                  <a:solidFill>
                    <a:srgbClr val="FFC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  <a:reflection blurRad="6350" stA="50000" endA="300" endPos="50000" dist="29997" dir="5400000" sy="-100000" algn="bl" rotWithShape="0"/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এমএস এক্সেল </a:t>
            </a:r>
            <a:r>
              <a:rPr lang="bn-BD" sz="6000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  <a:reflection blurRad="6350" stA="50000" endA="300" endPos="50000" dist="29997" dir="5400000" sy="-100000" algn="bl" rotWithShape="0"/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প্রোগ্রামের সুবিধাঃ </a:t>
            </a:r>
            <a:endParaRPr lang="bn-BD" sz="6000" dirty="0">
              <a:ln w="12700">
                <a:solidFill>
                  <a:srgbClr val="FFC000"/>
                </a:solidFill>
                <a:prstDash val="solid"/>
              </a:ln>
              <a:solidFill>
                <a:sysClr val="windowText" lastClr="00000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  <a:reflection blurRad="6350" stA="50000" endA="300" endPos="50000" dist="29997" dir="5400000" sy="-100000" algn="bl" rotWithShape="0"/>
              </a:effectLst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30629" y="130629"/>
            <a:ext cx="11930742" cy="6589485"/>
            <a:chOff x="130629" y="94345"/>
            <a:chExt cx="11930742" cy="6654797"/>
          </a:xfrm>
          <a:effectLst>
            <a:glow rad="101600">
              <a:schemeClr val="accent1">
                <a:satMod val="175000"/>
                <a:alpha val="40000"/>
              </a:schemeClr>
            </a:glow>
          </a:effectLst>
        </p:grpSpPr>
        <p:sp>
          <p:nvSpPr>
            <p:cNvPr id="13" name="Rectangle 12"/>
            <p:cNvSpPr/>
            <p:nvPr/>
          </p:nvSpPr>
          <p:spPr>
            <a:xfrm>
              <a:off x="130629" y="94345"/>
              <a:ext cx="11930742" cy="6654797"/>
            </a:xfrm>
            <a:prstGeom prst="rect">
              <a:avLst/>
            </a:prstGeom>
            <a:noFill/>
            <a:ln w="57150">
              <a:solidFill>
                <a:srgbClr val="0070C0"/>
              </a:solidFill>
            </a:ln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54001" y="195944"/>
              <a:ext cx="11676742" cy="6447108"/>
            </a:xfrm>
            <a:prstGeom prst="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29595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672"/>
          <a:stretch/>
        </p:blipFill>
        <p:spPr>
          <a:xfrm>
            <a:off x="331965" y="293425"/>
            <a:ext cx="11623473" cy="62302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79431" y="3632869"/>
            <a:ext cx="985233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n w="9525">
                  <a:solidFill>
                    <a:srgbClr val="C00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Start =&gt; All Programs =&gt; Microsoft Office -2003/2007/2010/2013/2015/201</a:t>
            </a:r>
            <a:r>
              <a:rPr lang="en-US" sz="4400" b="1" dirty="0">
                <a:ln w="9525">
                  <a:solidFill>
                    <a:srgbClr val="C00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4400" b="1" dirty="0" smtClean="0">
                <a:ln w="9525">
                  <a:solidFill>
                    <a:srgbClr val="C00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4400" b="1" dirty="0" smtClean="0">
                <a:ln w="9525">
                  <a:solidFill>
                    <a:srgbClr val="C00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sz="4400" b="1" dirty="0">
                <a:ln w="9525">
                  <a:solidFill>
                    <a:srgbClr val="C00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Microsoft </a:t>
            </a:r>
            <a:r>
              <a:rPr lang="en-US" sz="4400" b="1" dirty="0" smtClean="0">
                <a:ln w="9525">
                  <a:solidFill>
                    <a:srgbClr val="C00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Office Excel Worksheet. </a:t>
            </a:r>
            <a:endParaRPr lang="en-US" sz="4400" b="1" dirty="0">
              <a:ln w="9525">
                <a:solidFill>
                  <a:srgbClr val="C00000"/>
                </a:solidFill>
                <a:prstDash val="solid"/>
              </a:ln>
              <a:solidFill>
                <a:srgbClr val="FFFF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85143" y="1192188"/>
            <a:ext cx="8040914" cy="8309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ysClr val="windowText" lastClr="0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MS Excel </a:t>
            </a:r>
            <a:r>
              <a:rPr lang="bn-BD" sz="4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ysClr val="windowText" lastClr="0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প্রোগ্রাম </a:t>
            </a:r>
            <a:r>
              <a:rPr lang="en-US" sz="4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ysClr val="windowText" lastClr="0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Open  </a:t>
            </a:r>
            <a:r>
              <a:rPr lang="bn-BD" sz="4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ysClr val="windowText" lastClr="0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করা </a:t>
            </a:r>
            <a:endParaRPr lang="en-US" sz="4800" b="1" dirty="0">
              <a:ln w="22225">
                <a:solidFill>
                  <a:schemeClr val="accent2"/>
                </a:solidFill>
                <a:prstDash val="solid"/>
              </a:ln>
              <a:solidFill>
                <a:sysClr val="windowText" lastClr="00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30629" y="130629"/>
            <a:ext cx="11930742" cy="6589485"/>
            <a:chOff x="130629" y="94345"/>
            <a:chExt cx="11930742" cy="6654797"/>
          </a:xfrm>
          <a:effectLst>
            <a:glow rad="101600">
              <a:schemeClr val="accent1">
                <a:satMod val="175000"/>
                <a:alpha val="40000"/>
              </a:schemeClr>
            </a:glow>
          </a:effectLst>
        </p:grpSpPr>
        <p:sp>
          <p:nvSpPr>
            <p:cNvPr id="9" name="Rectangle 8"/>
            <p:cNvSpPr/>
            <p:nvPr/>
          </p:nvSpPr>
          <p:spPr>
            <a:xfrm>
              <a:off x="130629" y="94345"/>
              <a:ext cx="11930742" cy="6654797"/>
            </a:xfrm>
            <a:prstGeom prst="rect">
              <a:avLst/>
            </a:prstGeom>
            <a:noFill/>
            <a:ln w="57150">
              <a:solidFill>
                <a:srgbClr val="0070C0"/>
              </a:solidFill>
            </a:ln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54001" y="195944"/>
              <a:ext cx="11676742" cy="6447108"/>
            </a:xfrm>
            <a:prstGeom prst="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36053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857" y="348343"/>
            <a:ext cx="11466286" cy="6304499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1331563" y="2071536"/>
            <a:ext cx="9597694" cy="802293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5000" b="1" dirty="0" smtClean="0">
                <a:solidFill>
                  <a:schemeClr val="tx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Folder </a:t>
            </a:r>
            <a:r>
              <a:rPr lang="en-US" sz="5000" dirty="0">
                <a:solidFill>
                  <a:schemeClr val="tx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</a:rPr>
              <a:t>-</a:t>
            </a:r>
            <a:r>
              <a:rPr lang="bn-BD" sz="5000" b="1" dirty="0" smtClean="0">
                <a:solidFill>
                  <a:schemeClr val="tx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এ</a:t>
            </a:r>
            <a:r>
              <a:rPr lang="bn-BD" sz="5000" b="1" dirty="0" smtClean="0">
                <a:solidFill>
                  <a:schemeClr val="tx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</a:rPr>
              <a:t> </a:t>
            </a:r>
            <a:r>
              <a:rPr lang="en-US" sz="5000" b="1" dirty="0" smtClean="0">
                <a:solidFill>
                  <a:schemeClr val="tx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Excel File Open </a:t>
            </a:r>
            <a:endParaRPr lang="en-US" sz="5000" b="1" dirty="0">
              <a:solidFill>
                <a:schemeClr val="tx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30629" y="130629"/>
            <a:ext cx="11930742" cy="6589485"/>
            <a:chOff x="130629" y="94345"/>
            <a:chExt cx="11930742" cy="6654797"/>
          </a:xfrm>
          <a:effectLst>
            <a:glow rad="101600">
              <a:schemeClr val="accent1">
                <a:satMod val="175000"/>
                <a:alpha val="40000"/>
              </a:schemeClr>
            </a:glow>
          </a:effectLst>
        </p:grpSpPr>
        <p:sp>
          <p:nvSpPr>
            <p:cNvPr id="10" name="Rectangle 9"/>
            <p:cNvSpPr/>
            <p:nvPr/>
          </p:nvSpPr>
          <p:spPr>
            <a:xfrm>
              <a:off x="130629" y="94345"/>
              <a:ext cx="11930742" cy="6654797"/>
            </a:xfrm>
            <a:prstGeom prst="rect">
              <a:avLst/>
            </a:prstGeom>
            <a:noFill/>
            <a:ln w="57150">
              <a:solidFill>
                <a:srgbClr val="0070C0"/>
              </a:solidFill>
            </a:ln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54001" y="195944"/>
              <a:ext cx="11676742" cy="6447108"/>
            </a:xfrm>
            <a:prstGeom prst="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itle 1"/>
          <p:cNvSpPr txBox="1">
            <a:spLocks/>
          </p:cNvSpPr>
          <p:nvPr/>
        </p:nvSpPr>
        <p:spPr>
          <a:xfrm>
            <a:off x="930684" y="3293314"/>
            <a:ext cx="10399451" cy="2064219"/>
          </a:xfrm>
          <a:prstGeom prst="rect">
            <a:avLst/>
          </a:prstGeom>
          <a:ln w="28575">
            <a:solidFill>
              <a:srgbClr val="7030A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n-BD" dirty="0" smtClean="0">
                <a:ln w="0"/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ফোল্ডারের ফাঁকা স্থানে </a:t>
            </a:r>
            <a:r>
              <a:rPr lang="en-US" dirty="0" smtClean="0">
                <a:ln w="0"/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Right Button </a:t>
            </a:r>
            <a:r>
              <a:rPr lang="bn-BD" dirty="0" smtClean="0">
                <a:ln w="0"/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এ ক্লিক</a:t>
            </a:r>
            <a:r>
              <a:rPr lang="en-US" dirty="0" smtClean="0">
                <a:ln w="0"/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dirty="0" smtClean="0">
                <a:ln w="0"/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</a:rPr>
              <a:t>=&gt; </a:t>
            </a:r>
            <a:br>
              <a:rPr lang="en-US" dirty="0" smtClean="0">
                <a:ln w="0"/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</a:rPr>
            </a:br>
            <a:r>
              <a:rPr lang="en-US" dirty="0" smtClean="0">
                <a:ln w="0"/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New =&gt; 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n w="0"/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Microsoft Excel </a:t>
            </a:r>
            <a:r>
              <a:rPr lang="en-US" dirty="0" smtClean="0">
                <a:ln w="0"/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Worksheet</a:t>
            </a:r>
            <a:r>
              <a:rPr lang="bn-BD" dirty="0">
                <a:ln w="0"/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n w="0"/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=&gt; Enter </a:t>
            </a:r>
            <a:r>
              <a:rPr lang="bn-BD" dirty="0" smtClean="0">
                <a:ln w="0"/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এ দু’বার চাপ।  </a:t>
            </a:r>
            <a:r>
              <a:rPr lang="en-US" dirty="0" smtClean="0">
                <a:ln w="0"/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bn-BD" dirty="0" smtClean="0">
                <a:ln w="0"/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</a:rPr>
              <a:t> </a:t>
            </a:r>
            <a:endParaRPr lang="en-US" dirty="0">
              <a:ln w="0"/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54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363</Words>
  <Application>Microsoft Office PowerPoint</Application>
  <PresentationFormat>Widescreen</PresentationFormat>
  <Paragraphs>58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Calibri</vt:lpstr>
      <vt:lpstr>Calibri Light</vt:lpstr>
      <vt:lpstr>Courier New</vt:lpstr>
      <vt:lpstr>NikoshBAN</vt:lpstr>
      <vt:lpstr>Times New Roman</vt:lpstr>
      <vt:lpstr>Vrinda</vt:lpstr>
      <vt:lpstr>Wingdings</vt:lpstr>
      <vt:lpstr>Office Theme</vt:lpstr>
      <vt:lpstr>PowerPoint Presentation</vt:lpstr>
      <vt:lpstr>PowerPoint Presentation</vt:lpstr>
      <vt:lpstr>PowerPoint Presentation</vt:lpstr>
      <vt:lpstr>এই পাঠ শেষে শিক্ষার্থীরা... </vt:lpstr>
      <vt:lpstr>PowerPoint Presentation</vt:lpstr>
      <vt:lpstr>একটি MS Excel ওয়ার্কশীটে ১৬,৬৮৪টি কলাম,  ১০,৪৮,৫৭৬টি সারি ও ১৭,৪৯,৪৪,৪১,৯৮৪ টি সেল রয়েছে।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Insert Row Select The Row =&gt; Home =&gt; Insert/Insert Sheet Rows </vt:lpstr>
      <vt:lpstr>Wrap Text Select The Cell/Cells =&gt; Home =&gt; Wrap Text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DOEL</dc:creator>
  <cp:lastModifiedBy>DOEL</cp:lastModifiedBy>
  <cp:revision>3</cp:revision>
  <dcterms:created xsi:type="dcterms:W3CDTF">2021-01-12T15:23:55Z</dcterms:created>
  <dcterms:modified xsi:type="dcterms:W3CDTF">2021-01-12T15:25:06Z</dcterms:modified>
</cp:coreProperties>
</file>