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73" r:id="rId3"/>
    <p:sldId id="269" r:id="rId4"/>
    <p:sldId id="258" r:id="rId5"/>
    <p:sldId id="274" r:id="rId6"/>
    <p:sldId id="262" r:id="rId7"/>
    <p:sldId id="259" r:id="rId8"/>
    <p:sldId id="263" r:id="rId9"/>
    <p:sldId id="264" r:id="rId10"/>
    <p:sldId id="270" r:id="rId11"/>
    <p:sldId id="271" r:id="rId12"/>
    <p:sldId id="265" r:id="rId13"/>
    <p:sldId id="266" r:id="rId14"/>
    <p:sldId id="267" r:id="rId15"/>
  </p:sldIdLst>
  <p:sldSz cx="10333038" cy="7315200"/>
  <p:notesSz cx="6858000" cy="9144000"/>
  <p:defaultTextStyle>
    <a:defPPr>
      <a:defRPr lang="zh-CN"/>
    </a:defPPr>
    <a:lvl1pPr marL="0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154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308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462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616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771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925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9079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3233" algn="l" defTabSz="10083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6}" styleName="Medium Style 2 - Accent 6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70AD47">
              <a:tint val="20000"/>
            </a:srgbClr>
          </a:solidFill>
        </a:fill>
      </a:tcStyle>
    </a:wholeTbl>
    <a:band1H>
      <a:tcStyle>
        <a:tcBdr/>
        <a:fill>
          <a:solidFill>
            <a:srgbClr val="70AD47">
              <a:tint val="40000"/>
            </a:srgbClr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70AD47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110" y="-66"/>
      </p:cViewPr>
      <p:guideLst>
        <p:guide orient="horz" pos="2304"/>
        <p:guide pos="32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9788" y="766763"/>
            <a:ext cx="541972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415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830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1246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16616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20771" algn="l" defTabSz="10083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925" algn="l" defTabSz="10083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9079" algn="l" defTabSz="10083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3233" algn="l" defTabSz="10083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78" y="2272454"/>
            <a:ext cx="878308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956" y="4145280"/>
            <a:ext cx="723312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52" y="292948"/>
            <a:ext cx="232493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652" y="292948"/>
            <a:ext cx="680258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39" y="4700694"/>
            <a:ext cx="8783082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239" y="3100495"/>
            <a:ext cx="8783082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652" y="1706880"/>
            <a:ext cx="4563758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2628" y="1706880"/>
            <a:ext cx="4563758" cy="482769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652" y="1637454"/>
            <a:ext cx="45655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00" indent="0">
              <a:buNone/>
              <a:defRPr sz="2200" b="1"/>
            </a:lvl2pPr>
            <a:lvl3pPr marL="1008400" indent="0">
              <a:buNone/>
              <a:defRPr sz="2000" b="1"/>
            </a:lvl3pPr>
            <a:lvl4pPr marL="1512600" indent="0">
              <a:buNone/>
              <a:defRPr sz="1800" b="1"/>
            </a:lvl4pPr>
            <a:lvl5pPr marL="2016801" indent="0">
              <a:buNone/>
              <a:defRPr sz="1800" b="1"/>
            </a:lvl5pPr>
            <a:lvl6pPr marL="2521001" indent="0">
              <a:buNone/>
              <a:defRPr sz="1800" b="1"/>
            </a:lvl6pPr>
            <a:lvl7pPr marL="3025201" indent="0">
              <a:buNone/>
              <a:defRPr sz="1800" b="1"/>
            </a:lvl7pPr>
            <a:lvl8pPr marL="3529401" indent="0">
              <a:buNone/>
              <a:defRPr sz="1800" b="1"/>
            </a:lvl8pPr>
            <a:lvl9pPr marL="40336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52" y="2319867"/>
            <a:ext cx="45655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9041" y="1637454"/>
            <a:ext cx="4567346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200" indent="0">
              <a:buNone/>
              <a:defRPr sz="2200" b="1"/>
            </a:lvl2pPr>
            <a:lvl3pPr marL="1008400" indent="0">
              <a:buNone/>
              <a:defRPr sz="2000" b="1"/>
            </a:lvl3pPr>
            <a:lvl4pPr marL="1512600" indent="0">
              <a:buNone/>
              <a:defRPr sz="1800" b="1"/>
            </a:lvl4pPr>
            <a:lvl5pPr marL="2016801" indent="0">
              <a:buNone/>
              <a:defRPr sz="1800" b="1"/>
            </a:lvl5pPr>
            <a:lvl6pPr marL="2521001" indent="0">
              <a:buNone/>
              <a:defRPr sz="1800" b="1"/>
            </a:lvl6pPr>
            <a:lvl7pPr marL="3025201" indent="0">
              <a:buNone/>
              <a:defRPr sz="1800" b="1"/>
            </a:lvl7pPr>
            <a:lvl8pPr marL="3529401" indent="0">
              <a:buNone/>
              <a:defRPr sz="1800" b="1"/>
            </a:lvl8pPr>
            <a:lvl9pPr marL="40336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9041" y="2319867"/>
            <a:ext cx="4567346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3" y="291253"/>
            <a:ext cx="339949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31" y="291254"/>
            <a:ext cx="5776455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653" y="1530774"/>
            <a:ext cx="3399498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4200" indent="0">
              <a:buNone/>
              <a:defRPr sz="1300"/>
            </a:lvl2pPr>
            <a:lvl3pPr marL="1008400" indent="0">
              <a:buNone/>
              <a:defRPr sz="1100"/>
            </a:lvl3pPr>
            <a:lvl4pPr marL="1512600" indent="0">
              <a:buNone/>
              <a:defRPr sz="1000"/>
            </a:lvl4pPr>
            <a:lvl5pPr marL="2016801" indent="0">
              <a:buNone/>
              <a:defRPr sz="1000"/>
            </a:lvl5pPr>
            <a:lvl6pPr marL="2521001" indent="0">
              <a:buNone/>
              <a:defRPr sz="1000"/>
            </a:lvl6pPr>
            <a:lvl7pPr marL="3025201" indent="0">
              <a:buNone/>
              <a:defRPr sz="1000"/>
            </a:lvl7pPr>
            <a:lvl8pPr marL="3529401" indent="0">
              <a:buNone/>
              <a:defRPr sz="1000"/>
            </a:lvl8pPr>
            <a:lvl9pPr marL="40336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348" y="5120640"/>
            <a:ext cx="619982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5348" y="653627"/>
            <a:ext cx="619982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4200" indent="0">
              <a:buNone/>
              <a:defRPr sz="3100"/>
            </a:lvl2pPr>
            <a:lvl3pPr marL="1008400" indent="0">
              <a:buNone/>
              <a:defRPr sz="2600"/>
            </a:lvl3pPr>
            <a:lvl4pPr marL="1512600" indent="0">
              <a:buNone/>
              <a:defRPr sz="2200"/>
            </a:lvl4pPr>
            <a:lvl5pPr marL="2016801" indent="0">
              <a:buNone/>
              <a:defRPr sz="2200"/>
            </a:lvl5pPr>
            <a:lvl6pPr marL="2521001" indent="0">
              <a:buNone/>
              <a:defRPr sz="2200"/>
            </a:lvl6pPr>
            <a:lvl7pPr marL="3025201" indent="0">
              <a:buNone/>
              <a:defRPr sz="2200"/>
            </a:lvl7pPr>
            <a:lvl8pPr marL="3529401" indent="0">
              <a:buNone/>
              <a:defRPr sz="2200"/>
            </a:lvl8pPr>
            <a:lvl9pPr marL="40336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5348" y="5725161"/>
            <a:ext cx="6199823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4200" indent="0">
              <a:buNone/>
              <a:defRPr sz="1300"/>
            </a:lvl2pPr>
            <a:lvl3pPr marL="1008400" indent="0">
              <a:buNone/>
              <a:defRPr sz="1100"/>
            </a:lvl3pPr>
            <a:lvl4pPr marL="1512600" indent="0">
              <a:buNone/>
              <a:defRPr sz="1000"/>
            </a:lvl4pPr>
            <a:lvl5pPr marL="2016801" indent="0">
              <a:buNone/>
              <a:defRPr sz="1000"/>
            </a:lvl5pPr>
            <a:lvl6pPr marL="2521001" indent="0">
              <a:buNone/>
              <a:defRPr sz="1000"/>
            </a:lvl6pPr>
            <a:lvl7pPr marL="3025201" indent="0">
              <a:buNone/>
              <a:defRPr sz="1000"/>
            </a:lvl7pPr>
            <a:lvl8pPr marL="3529401" indent="0">
              <a:buNone/>
              <a:defRPr sz="1000"/>
            </a:lvl8pPr>
            <a:lvl9pPr marL="40336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652" y="292947"/>
            <a:ext cx="9299734" cy="1219200"/>
          </a:xfrm>
          <a:prstGeom prst="rect">
            <a:avLst/>
          </a:prstGeom>
        </p:spPr>
        <p:txBody>
          <a:bodyPr vert="horz" lIns="100840" tIns="50420" rIns="100840" bIns="504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652" y="1706880"/>
            <a:ext cx="9299734" cy="4827694"/>
          </a:xfrm>
          <a:prstGeom prst="rect">
            <a:avLst/>
          </a:prstGeom>
        </p:spPr>
        <p:txBody>
          <a:bodyPr vert="horz" lIns="100840" tIns="50420" rIns="100840" bIns="504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652" y="6780107"/>
            <a:ext cx="2411042" cy="389467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0455" y="6780107"/>
            <a:ext cx="3272129" cy="389467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5344" y="6780107"/>
            <a:ext cx="2411042" cy="389467"/>
          </a:xfrm>
          <a:prstGeom prst="rect">
            <a:avLst/>
          </a:prstGeom>
        </p:spPr>
        <p:txBody>
          <a:bodyPr vert="horz" lIns="100840" tIns="50420" rIns="100840" bIns="504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08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50" indent="-378150" algn="l" defTabSz="100840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defTabSz="100840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 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33038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047" y="818866"/>
            <a:ext cx="8516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“প্রাথমিক বিজ্ঞান” ক্লাসে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" y="2452333"/>
            <a:ext cx="4382295" cy="2856412"/>
          </a:xfrm>
          <a:prstGeom prst="rect">
            <a:avLst/>
          </a:prstGeom>
        </p:spPr>
      </p:pic>
      <p:pic>
        <p:nvPicPr>
          <p:cNvPr id="5" name="Picture 4" descr="ImageForArticle_723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611" y="2480204"/>
            <a:ext cx="4472730" cy="2884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367" y="5406284"/>
            <a:ext cx="3572279" cy="440371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2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227" y="5475952"/>
            <a:ext cx="4354638" cy="717370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প্যানেলের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845548" y="989294"/>
            <a:ext cx="3867509" cy="118436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6" rIns="100831" bIns="50416" rtlCol="0" anchor="ctr"/>
          <a:lstStyle/>
          <a:p>
            <a:pPr algn="ctr"/>
            <a:r>
              <a:rPr lang="en-US" sz="4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69039" y="975360"/>
            <a:ext cx="3867509" cy="118436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6" rIns="100831" bIns="50416" rtlCol="0" anchor="ctr"/>
          <a:lstStyle/>
          <a:p>
            <a:pPr algn="ctr"/>
            <a:r>
              <a:rPr lang="en-US" sz="4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048658"/>
          <p:cNvSpPr>
            <a:spLocks noGrp="1"/>
          </p:cNvSpPr>
          <p:nvPr>
            <p:ph type="title"/>
          </p:nvPr>
        </p:nvSpPr>
        <p:spPr>
          <a:xfrm>
            <a:off x="516652" y="167544"/>
            <a:ext cx="9196404" cy="668479"/>
          </a:xfrm>
        </p:spPr>
        <p:txBody>
          <a:bodyPr>
            <a:noAutofit/>
          </a:bodyPr>
          <a:lstStyle/>
          <a:p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?  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898" y="5824294"/>
            <a:ext cx="4118454" cy="1055924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</a:bodyPr>
          <a:lstStyle/>
          <a:p>
            <a:pPr algn="just"/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227" y="5684960"/>
            <a:ext cx="4354638" cy="1302145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</a:bodyPr>
          <a:lstStyle/>
          <a:p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845548" y="989294"/>
            <a:ext cx="3867509" cy="118436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6" rIns="100831" bIns="50416" rtlCol="0" anchor="ctr"/>
          <a:lstStyle/>
          <a:p>
            <a:pPr algn="ctr"/>
            <a:r>
              <a:rPr lang="en-US" sz="4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46179" y="975360"/>
            <a:ext cx="3867509" cy="118436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1" tIns="50416" rIns="100831" bIns="50416" rtlCol="0" anchor="ctr"/>
          <a:lstStyle/>
          <a:p>
            <a:pPr algn="ctr"/>
            <a:r>
              <a:rPr lang="en-US" sz="4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7" y="2212735"/>
            <a:ext cx="4251306" cy="3249282"/>
          </a:xfrm>
          <a:prstGeom prst="rect">
            <a:avLst/>
          </a:prstGeom>
        </p:spPr>
      </p:pic>
      <p:pic>
        <p:nvPicPr>
          <p:cNvPr id="11" name="Picture 10" descr="satellite-orbiting-earth-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690" y="2219378"/>
            <a:ext cx="4611118" cy="3228704"/>
          </a:xfrm>
          <a:prstGeom prst="rect">
            <a:avLst/>
          </a:prstGeom>
        </p:spPr>
      </p:pic>
      <p:sp>
        <p:nvSpPr>
          <p:cNvPr id="12" name="Title 1048658"/>
          <p:cNvSpPr>
            <a:spLocks noGrp="1"/>
          </p:cNvSpPr>
          <p:nvPr>
            <p:ph type="title"/>
          </p:nvPr>
        </p:nvSpPr>
        <p:spPr>
          <a:xfrm>
            <a:off x="516652" y="167544"/>
            <a:ext cx="9196404" cy="66847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?  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194303"/>
          <p:cNvGraphicFramePr>
            <a:graphicFrameLocks/>
          </p:cNvGraphicFramePr>
          <p:nvPr/>
        </p:nvGraphicFramePr>
        <p:xfrm>
          <a:off x="963949" y="1977822"/>
          <a:ext cx="8414049" cy="3873570"/>
        </p:xfrm>
        <a:graphic>
          <a:graphicData uri="http://schemas.openxmlformats.org/drawingml/2006/table">
            <a:tbl>
              <a:tblPr firstRow="1" bandRow="1">
                <a:tableStyleId>{93296810-A885-4BE3-A3E7-6D5BEEA58F36}</a:tableStyleId>
              </a:tblPr>
              <a:tblGrid>
                <a:gridCol w="3296626"/>
                <a:gridCol w="1650224"/>
                <a:gridCol w="3467199"/>
              </a:tblGrid>
              <a:tr h="689612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ক্ষেত্রসমূহ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r>
                        <a:rPr lang="en-US" alt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বৈজ্ঞানিক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জ্ঞান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09702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en-US" alt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রেলগাড়ী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তাপশক্তি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30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altLang="en-US" sz="3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3631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r>
                        <a:rPr lang="en-US" altLang="en-US" sz="30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322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b="1" i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endParaRPr lang="en-GB" altLang="en-US" sz="3000" b="1" i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8303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30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বাসাবাড়ি</a:t>
                      </a:r>
                      <a:endParaRPr lang="en-GB" altLang="en-US" sz="3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3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3330" marR="103330" marT="48768" marB="4876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9462" y="1025949"/>
            <a:ext cx="4236546" cy="917425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</a:bodyPr>
          <a:lstStyle/>
          <a:p>
            <a:pPr algn="ctr"/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3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ctrTitle"/>
          </p:nvPr>
        </p:nvSpPr>
        <p:spPr>
          <a:xfrm>
            <a:off x="1933754" y="2555822"/>
            <a:ext cx="7144559" cy="1568027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alt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 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702" y="543416"/>
            <a:ext cx="4749420" cy="1225201"/>
          </a:xfrm>
          <a:prstGeom prst="rect">
            <a:avLst/>
          </a:prstGeom>
          <a:noFill/>
          <a:ln>
            <a:noFill/>
          </a:ln>
        </p:spPr>
        <p:txBody>
          <a:bodyPr wrap="square" lIns="100831" tIns="50416" rIns="100831" bIns="504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3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300" spc="55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>
          <a:xfrm>
            <a:off x="2140416" y="1706882"/>
            <a:ext cx="6052209" cy="3643666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altLang="en-US" sz="127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altLang="en-US" sz="1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127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altLang="en-US" sz="127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12700" dirty="0">
                <a:latin typeface="NikoshBAN" pitchFamily="2" charset="0"/>
                <a:cs typeface="NikoshBAN" pitchFamily="2" charset="0"/>
              </a:rPr>
              <a:t> </a:t>
            </a:r>
            <a:endParaRPr lang="en-GB" sz="12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76198" y="118620"/>
            <a:ext cx="9827220" cy="6117470"/>
            <a:chOff x="220804" y="111204"/>
            <a:chExt cx="7856396" cy="3863097"/>
          </a:xfrm>
        </p:grpSpPr>
        <p:sp>
          <p:nvSpPr>
            <p:cNvPr id="16" name="TextBox 15"/>
            <p:cNvSpPr txBox="1"/>
            <p:nvPr/>
          </p:nvSpPr>
          <p:spPr>
            <a:xfrm>
              <a:off x="220804" y="2302212"/>
              <a:ext cx="2937164" cy="1672089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600" b="1" dirty="0" smtClean="0">
                  <a:latin typeface="NikoshBAN" pitchFamily="2" charset="0"/>
                  <a:cs typeface="NikoshBAN" pitchFamily="2" charset="0"/>
                </a:rPr>
                <a:t>01687422109</a:t>
              </a:r>
            </a:p>
            <a:p>
              <a:pPr algn="ctr"/>
              <a:r>
                <a:rPr lang="en-US" sz="2600" b="1" dirty="0" smtClean="0">
                  <a:latin typeface="NikoshBAN" pitchFamily="2" charset="0"/>
                  <a:cs typeface="NikoshBAN" pitchFamily="2" charset="0"/>
                </a:rPr>
                <a:t>nu01687@gmail.com </a:t>
              </a:r>
              <a:endParaRPr lang="en-US" sz="2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7242">
              <a:off x="721062" y="769397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65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100" b="1" dirty="0">
                <a:cs typeface="Ekushey Puja" pitchFamily="66"/>
              </a:endParaRPr>
            </a:p>
          </p:txBody>
        </p:sp>
      </p:grpSp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79" y="1524000"/>
            <a:ext cx="733830" cy="5791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40490" y="2057402"/>
            <a:ext cx="5162926" cy="4639930"/>
          </a:xfrm>
          <a:prstGeom prst="rect">
            <a:avLst/>
          </a:prstGeom>
          <a:noFill/>
        </p:spPr>
        <p:txBody>
          <a:bodyPr wrap="square" lIns="84015" tIns="42008" rIns="84015" bIns="42008" rtlCol="0">
            <a:spAutoFit/>
          </a:bodyPr>
          <a:lstStyle/>
          <a:p>
            <a:r>
              <a:rPr lang="en-US" sz="4500" b="1" dirty="0" err="1">
                <a:latin typeface="NikoshBAN"/>
                <a:cs typeface="NikoshBAN" pitchFamily="2" charset="0"/>
              </a:rPr>
              <a:t>শ্রেণিঃ</a:t>
            </a:r>
            <a:r>
              <a:rPr lang="en-US" sz="4500" b="1" dirty="0">
                <a:latin typeface="NikoshBAN"/>
                <a:cs typeface="NikoshBAN" pitchFamily="2" charset="0"/>
              </a:rPr>
              <a:t> </a:t>
            </a:r>
            <a:r>
              <a:rPr lang="en-US" sz="4500" b="1" dirty="0" err="1" smtClean="0">
                <a:latin typeface="NikoshBAN"/>
                <a:cs typeface="NikoshBAN" pitchFamily="2" charset="0"/>
              </a:rPr>
              <a:t>পঞ্চম</a:t>
            </a:r>
            <a:r>
              <a:rPr lang="en-US" sz="4500" b="1" dirty="0" smtClean="0">
                <a:latin typeface="NikoshBAN"/>
                <a:cs typeface="NikoshBAN" pitchFamily="2" charset="0"/>
              </a:rPr>
              <a:t> </a:t>
            </a:r>
            <a:endParaRPr lang="en-US" sz="4500" b="1" dirty="0">
              <a:latin typeface="NikoshBAN"/>
              <a:cs typeface="NikoshBAN" pitchFamily="2" charset="0"/>
            </a:endParaRPr>
          </a:p>
          <a:p>
            <a:r>
              <a:rPr lang="en-US" sz="3300" b="1" dirty="0" err="1">
                <a:latin typeface="NikoshBAN"/>
                <a:cs typeface="NikoshBAN" pitchFamily="2" charset="0"/>
              </a:rPr>
              <a:t>বিষয়ঃ</a:t>
            </a:r>
            <a:r>
              <a:rPr lang="en-US" sz="3300" b="1" dirty="0">
                <a:latin typeface="NikoshBAN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/>
                <a:cs typeface="NikoshBAN" pitchFamily="2" charset="0"/>
              </a:rPr>
              <a:t>প্রাথমিক</a:t>
            </a:r>
            <a:r>
              <a:rPr lang="en-US" sz="33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/>
                <a:cs typeface="NikoshBAN" pitchFamily="2" charset="0"/>
              </a:rPr>
              <a:t>বিজ্ঞান</a:t>
            </a:r>
            <a:r>
              <a:rPr lang="en-US" sz="3300" b="1" dirty="0" smtClean="0">
                <a:latin typeface="NikoshBAN"/>
                <a:cs typeface="NikoshBAN" pitchFamily="2" charset="0"/>
              </a:rPr>
              <a:t> </a:t>
            </a:r>
            <a:endParaRPr lang="en-US" sz="3300" b="1" dirty="0">
              <a:latin typeface="NikoshBAN"/>
              <a:cs typeface="NikoshBAN" pitchFamily="2" charset="0"/>
            </a:endParaRPr>
          </a:p>
          <a:p>
            <a:r>
              <a:rPr lang="en-US" sz="2600" b="1" dirty="0" err="1">
                <a:latin typeface="NikoshBAN"/>
                <a:cs typeface="NikoshBAN" pitchFamily="2" charset="0"/>
              </a:rPr>
              <a:t>অধ্যায়</a:t>
            </a:r>
            <a:r>
              <a:rPr lang="en-US" sz="2600" b="1" dirty="0">
                <a:latin typeface="NikoshBAN"/>
                <a:cs typeface="NikoshBAN" pitchFamily="2" charset="0"/>
              </a:rPr>
              <a:t>- 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০৯ </a:t>
            </a:r>
            <a:endParaRPr lang="en-US" sz="2600" b="1" dirty="0">
              <a:latin typeface="NikoshBAN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/>
                <a:cs typeface="NikoshBAN" pitchFamily="2" charset="0"/>
              </a:rPr>
              <a:t>পাঠের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/>
                <a:cs typeface="NikoshBAN" pitchFamily="2" charset="0"/>
              </a:rPr>
              <a:t>নামঃ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/>
                <a:cs typeface="NikoshBAN" pitchFamily="2" charset="0"/>
              </a:rPr>
              <a:t>আমাদের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/>
                <a:cs typeface="NikoshBAN" pitchFamily="2" charset="0"/>
              </a:rPr>
              <a:t>জীবনে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600" b="1" dirty="0" err="1" smtClean="0">
                <a:latin typeface="NikoshBAN"/>
                <a:cs typeface="NikoshBAN" pitchFamily="2" charset="0"/>
              </a:rPr>
              <a:t>প্রযুক্তি</a:t>
            </a:r>
            <a:endParaRPr lang="en-US" sz="2600" b="1" dirty="0" smtClean="0">
              <a:latin typeface="NikoshBAN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/>
                <a:cs typeface="NikoshBAN" pitchFamily="2" charset="0"/>
              </a:rPr>
              <a:t>পাঠ্যাংশঃ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(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বর্তমানে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আমরা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বিভিন্ন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..........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সহপাঠীদের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সাথে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আলোচনা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 </a:t>
            </a:r>
            <a:r>
              <a:rPr lang="en-GB" altLang="en-US" sz="2800" b="1" dirty="0" err="1" smtClean="0">
                <a:latin typeface="NikoshBAN"/>
                <a:cs typeface="NikoshBAN" pitchFamily="2" charset="0"/>
              </a:rPr>
              <a:t>করি</a:t>
            </a:r>
            <a:r>
              <a:rPr lang="en-US" altLang="en-US" sz="2800" b="1" dirty="0" smtClean="0">
                <a:latin typeface="NikoshBAN"/>
                <a:cs typeface="NikoshBAN" pitchFamily="2" charset="0"/>
              </a:rPr>
              <a:t>)</a:t>
            </a:r>
            <a:endParaRPr lang="en-US" sz="2600" b="1" dirty="0">
              <a:latin typeface="NikoshBAN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/>
                <a:cs typeface="NikoshBAN" pitchFamily="2" charset="0"/>
              </a:rPr>
              <a:t>সময়ঃ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600" b="1" dirty="0">
                <a:latin typeface="NikoshBAN"/>
                <a:cs typeface="NikoshBAN" pitchFamily="2" charset="0"/>
              </a:rPr>
              <a:t>৪০ </a:t>
            </a:r>
            <a:r>
              <a:rPr lang="en-US" sz="2600" b="1" dirty="0" err="1" smtClean="0">
                <a:latin typeface="NikoshBAN"/>
                <a:cs typeface="NikoshBAN" pitchFamily="2" charset="0"/>
              </a:rPr>
              <a:t>মিনিট</a:t>
            </a:r>
            <a:endParaRPr lang="en-US" sz="2600" b="1" dirty="0" smtClean="0">
              <a:latin typeface="NikoshBAN"/>
              <a:cs typeface="NikoshBAN" pitchFamily="2" charset="0"/>
            </a:endParaRPr>
          </a:p>
          <a:p>
            <a:r>
              <a:rPr lang="en-US" sz="2600" b="1" dirty="0" err="1" smtClean="0">
                <a:latin typeface="NikoshBAN"/>
                <a:cs typeface="NikoshBAN" pitchFamily="2" charset="0"/>
              </a:rPr>
              <a:t>তারিখঃ</a:t>
            </a:r>
            <a:r>
              <a:rPr lang="en-US" sz="2600" b="1" dirty="0" smtClean="0">
                <a:latin typeface="NikoshBAN"/>
                <a:cs typeface="NikoshBAN" pitchFamily="2" charset="0"/>
              </a:rPr>
              <a:t> </a:t>
            </a:r>
            <a:endParaRPr lang="en-US" sz="2600" b="1" dirty="0">
              <a:latin typeface="NikoshBAN"/>
              <a:cs typeface="NikoshBAN" pitchFamily="2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0119" y="300251"/>
            <a:ext cx="5076967" cy="723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9" y="1"/>
            <a:ext cx="9457898" cy="793883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সুপ্রিয়</a:t>
            </a:r>
            <a:r>
              <a:rPr lang="en-US" sz="3100" dirty="0" smtClean="0"/>
              <a:t> </a:t>
            </a:r>
            <a:r>
              <a:rPr lang="en-US" sz="3100" dirty="0" err="1" smtClean="0"/>
              <a:t>শিক্ষার্থী</a:t>
            </a:r>
            <a:r>
              <a:rPr lang="en-US" sz="3100" dirty="0" smtClean="0"/>
              <a:t> </a:t>
            </a:r>
            <a:r>
              <a:rPr lang="en-US" sz="3100" dirty="0" err="1" smtClean="0"/>
              <a:t>বন্ধুরা</a:t>
            </a:r>
            <a:r>
              <a:rPr lang="en-US" sz="3100" dirty="0" smtClean="0"/>
              <a:t>, </a:t>
            </a:r>
            <a:r>
              <a:rPr lang="en-US" sz="3100" dirty="0" err="1" smtClean="0"/>
              <a:t>ছবিতে</a:t>
            </a:r>
            <a:r>
              <a:rPr lang="en-US" sz="3100" dirty="0" smtClean="0"/>
              <a:t> </a:t>
            </a:r>
            <a:r>
              <a:rPr lang="en-US" sz="3100" dirty="0" err="1" smtClean="0"/>
              <a:t>কী</a:t>
            </a:r>
            <a:r>
              <a:rPr lang="en-US" sz="3100" dirty="0" smtClean="0"/>
              <a:t> </a:t>
            </a:r>
            <a:r>
              <a:rPr lang="en-US" sz="3100" dirty="0" err="1" smtClean="0"/>
              <a:t>দেখতে</a:t>
            </a:r>
            <a:r>
              <a:rPr lang="en-US" sz="3100" dirty="0" smtClean="0"/>
              <a:t> </a:t>
            </a:r>
            <a:r>
              <a:rPr lang="en-US" sz="3100" dirty="0" err="1" smtClean="0"/>
              <a:t>পারছো</a:t>
            </a:r>
            <a:r>
              <a:rPr lang="en-US" sz="3100" dirty="0" smtClean="0"/>
              <a:t>? </a:t>
            </a:r>
            <a:endParaRPr lang="en-US" sz="4000" dirty="0"/>
          </a:p>
        </p:txBody>
      </p:sp>
      <p:pic>
        <p:nvPicPr>
          <p:cNvPr id="4" name="Picture 3" descr="333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84" y="3924137"/>
            <a:ext cx="5339799" cy="2856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6" y="973747"/>
            <a:ext cx="5126610" cy="2657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413327" y="2354798"/>
            <a:ext cx="9225927" cy="2354798"/>
          </a:xfrm>
          <a:noFill/>
          <a:ln w="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GB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901" y="1337481"/>
            <a:ext cx="67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3958" y="2361062"/>
            <a:ext cx="653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61" y="3343701"/>
            <a:ext cx="874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৭.১.১ বিজ্ঞান কী তা ব্যাখা করতে পারবে 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৭.১.২ বৈজ্ঞানিক অনুসন্ধানের  কয়েকটি পদ্দতি উল্লেখ রতে পারবে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-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>
          <a:xfrm>
            <a:off x="413320" y="2008330"/>
            <a:ext cx="9299734" cy="2129985"/>
          </a:xfrm>
          <a:noFill/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প্রযুক্তি’র</a:t>
            </a: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0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GB" altLang="en-US" sz="6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6000" dirty="0">
                <a:latin typeface="NikoshBAN" pitchFamily="2" charset="0"/>
                <a:cs typeface="NikoshBAN" pitchFamily="2" charset="0"/>
              </a:rPr>
              <a:t>  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5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516652" y="292947"/>
            <a:ext cx="9214202" cy="152220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-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>
          <a:xfrm>
            <a:off x="1854132" y="2220608"/>
            <a:ext cx="7085151" cy="4418860"/>
          </a:xfr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rmAutofit fontScale="98214"/>
          </a:bodyPr>
          <a:lstStyle/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ডিশ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অ্যানটেনা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GB" alt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GB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প্যানেল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কুকার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রিকশা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048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48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48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048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7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486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486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700"/>
                            </p:stCondLst>
                            <p:childTnLst>
                              <p:par>
                                <p:cTn id="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0486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0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486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486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/>
      <p:bldP spid="10486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861493" y="1248291"/>
            <a:ext cx="8801123" cy="157679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q"/>
            </a:pPr>
            <a:r>
              <a:rPr lang="en-GB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? </a:t>
            </a:r>
            <a:br>
              <a:rPr lang="en-US" alt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alt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GB" alt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latin typeface="NikoshBAN" pitchFamily="2" charset="0"/>
                <a:cs typeface="NikoshBAN" pitchFamily="2" charset="0"/>
              </a:rPr>
            </a:b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Title 1048587"/>
          <p:cNvSpPr>
            <a:spLocks noGrp="1"/>
          </p:cNvSpPr>
          <p:nvPr>
            <p:ph type="title" idx="4294967295"/>
          </p:nvPr>
        </p:nvSpPr>
        <p:spPr>
          <a:xfrm>
            <a:off x="859809" y="3153487"/>
            <a:ext cx="8277225" cy="1412875"/>
          </a:xfrm>
          <a:prstGeom prst="rect">
            <a:avLst/>
          </a:prstGeom>
        </p:spPr>
        <p:txBody>
          <a:bodyPr vert="horz" lIns="100831" tIns="50416" rIns="100831" bIns="50416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Char char="q"/>
            </a:pP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? </a:t>
            </a:r>
            <a:br>
              <a:rPr lang="en-US" alt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altLang="en-US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GB" alt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GB" dirty="0" smtClean="0">
                <a:latin typeface="NikoshBAN" pitchFamily="2" charset="0"/>
                <a:cs typeface="NikoshBAN" pitchFamily="2" charset="0"/>
              </a:rPr>
            </a:b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5084" y="5640483"/>
            <a:ext cx="4086855" cy="778925"/>
          </a:xfrm>
          <a:prstGeom prst="rect">
            <a:avLst/>
          </a:prstGeom>
          <a:noFill/>
        </p:spPr>
        <p:txBody>
          <a:bodyPr wrap="square" lIns="100831" tIns="50416" rIns="100831" bIns="5041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5" dirty="0" err="1" smtClean="0">
                <a:ln w="11430"/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spc="55" dirty="0" smtClean="0">
                <a:ln w="11430"/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spc="55" dirty="0" err="1" smtClean="0">
                <a:ln w="11430"/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4400" b="1" spc="55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815" y="4599296"/>
            <a:ext cx="393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প্রযুক্তি-উদ্ভাবন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6" grpId="1"/>
      <p:bldP spid="1048588" grpId="0"/>
      <p:bldP spid="104858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>
          <a:xfrm>
            <a:off x="516652" y="292949"/>
            <a:ext cx="9196404" cy="66847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4000" b="1" dirty="0">
                <a:latin typeface="NikoshBAN" pitchFamily="2" charset="0"/>
                <a:cs typeface="NikoshBAN" pitchFamily="2" charset="0"/>
              </a:rPr>
              <a:t>?  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cie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72" y="884782"/>
            <a:ext cx="5092712" cy="315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54062807_science-communication_-iStockphoto_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760" y="4059775"/>
            <a:ext cx="4782720" cy="2922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8429897</TotalTime>
  <Words>245</Words>
  <Application>WPS Office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সুপ্রিয় শিক্ষার্থী বন্ধুরা, ছবিতে কী দেখতে পারছো? </vt:lpstr>
      <vt:lpstr>তোমরা দৈনন্দিন জীবনে কি কি প্রযুক্তি ব্যবহার কর?   </vt:lpstr>
      <vt:lpstr>Slide 5</vt:lpstr>
      <vt:lpstr>আজকের পাঠে আমরা-</vt:lpstr>
      <vt:lpstr>দৈনন্দিন জীবনে আমরা ব্যবহার করি এমন কয়েকটি প্রযুক্তি হল-   </vt:lpstr>
      <vt:lpstr> বিজ্ঞান কি?  উত্তরঃ বিজ্ঞান হল প্রকৃতি সম্পর্কে জ্ঞান।  </vt:lpstr>
      <vt:lpstr>প্রযুক্তির উদ্ভাবনে আমরা কিভাবে বিজ্ঞানকে ব্যবহার করি?    </vt:lpstr>
      <vt:lpstr>প্রযুক্তির উদ্ভাবনে আমরা কিভাবে বিজ্ঞানকে ব্যবহার করি?    </vt:lpstr>
      <vt:lpstr>প্রযুক্তির উদ্ভাবনে আমরা কিভাবে বিজ্ঞানকে ব্যবহার করি?    </vt:lpstr>
      <vt:lpstr>Slide 12</vt:lpstr>
      <vt:lpstr>শিক্ষাক্ষেত্রে ব্যবহার করা হয় এমন ৩ টি প্রযুক্তির নাম লিখ।  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পাঠে-</dc:title>
  <dc:creator>MRD-LX2</dc:creator>
  <cp:lastModifiedBy>USER</cp:lastModifiedBy>
  <cp:revision>45</cp:revision>
  <dcterms:created xsi:type="dcterms:W3CDTF">2015-05-10T21:30:45Z</dcterms:created>
  <dcterms:modified xsi:type="dcterms:W3CDTF">2021-01-12T17:55:34Z</dcterms:modified>
</cp:coreProperties>
</file>