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9" r:id="rId3"/>
    <p:sldId id="276" r:id="rId4"/>
    <p:sldId id="277" r:id="rId5"/>
    <p:sldId id="256" r:id="rId6"/>
    <p:sldId id="257" r:id="rId7"/>
    <p:sldId id="260" r:id="rId8"/>
    <p:sldId id="269" r:id="rId9"/>
    <p:sldId id="268" r:id="rId10"/>
    <p:sldId id="270" r:id="rId11"/>
    <p:sldId id="278" r:id="rId12"/>
    <p:sldId id="279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91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5A949-6C14-4845-8AD8-EA9DBEA87932}">
      <dsp:nvSpPr>
        <dsp:cNvPr id="0" name=""/>
        <dsp:cNvSpPr/>
      </dsp:nvSpPr>
      <dsp:spPr>
        <a:xfrm>
          <a:off x="2781011" y="702313"/>
          <a:ext cx="4680621" cy="468062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4A97-C82D-4BDB-AF5B-385BA1335EFC}">
      <dsp:nvSpPr>
        <dsp:cNvPr id="0" name=""/>
        <dsp:cNvSpPr/>
      </dsp:nvSpPr>
      <dsp:spPr>
        <a:xfrm>
          <a:off x="2781011" y="702313"/>
          <a:ext cx="4680621" cy="468062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1FBE2-C2CE-4085-AA95-0A8CFECD7C56}">
      <dsp:nvSpPr>
        <dsp:cNvPr id="0" name=""/>
        <dsp:cNvSpPr/>
      </dsp:nvSpPr>
      <dsp:spPr>
        <a:xfrm>
          <a:off x="2781011" y="702313"/>
          <a:ext cx="4680621" cy="468062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D674D-641C-4C9B-87C4-5B7571E58242}">
      <dsp:nvSpPr>
        <dsp:cNvPr id="0" name=""/>
        <dsp:cNvSpPr/>
      </dsp:nvSpPr>
      <dsp:spPr>
        <a:xfrm>
          <a:off x="2781011" y="702313"/>
          <a:ext cx="4680621" cy="468062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71528-D81D-49E2-8318-9A842560E67C}">
      <dsp:nvSpPr>
        <dsp:cNvPr id="0" name=""/>
        <dsp:cNvSpPr/>
      </dsp:nvSpPr>
      <dsp:spPr>
        <a:xfrm>
          <a:off x="4043544" y="1964845"/>
          <a:ext cx="2155556" cy="215555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100" kern="12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নগদান বই চার প্রকার</a:t>
          </a:r>
          <a:endParaRPr lang="en-US" sz="3100" kern="1200" dirty="0">
            <a:solidFill>
              <a:schemeClr val="accent4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9218" y="2280519"/>
        <a:ext cx="1524208" cy="1524208"/>
      </dsp:txXfrm>
    </dsp:sp>
    <dsp:sp modelId="{0BC8CF53-9CBF-4C96-B842-4910F270FC1D}">
      <dsp:nvSpPr>
        <dsp:cNvPr id="0" name=""/>
        <dsp:cNvSpPr/>
      </dsp:nvSpPr>
      <dsp:spPr>
        <a:xfrm>
          <a:off x="4366877" y="2188"/>
          <a:ext cx="1508889" cy="1508889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একঘরা নগদান বই</a:t>
          </a:r>
          <a:endParaRPr lang="en-US" sz="1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7849" y="223160"/>
        <a:ext cx="1066945" cy="1066945"/>
      </dsp:txXfrm>
    </dsp:sp>
    <dsp:sp modelId="{95509FC1-A9E3-442E-B9D9-D0F783D6A5C9}">
      <dsp:nvSpPr>
        <dsp:cNvPr id="0" name=""/>
        <dsp:cNvSpPr/>
      </dsp:nvSpPr>
      <dsp:spPr>
        <a:xfrm>
          <a:off x="6652868" y="2288179"/>
          <a:ext cx="1508889" cy="1508889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একঘরা নগদান বই</a:t>
          </a: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দু’ঘরা নগদান বই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3840" y="2509151"/>
        <a:ext cx="1066945" cy="1066945"/>
      </dsp:txXfrm>
    </dsp:sp>
    <dsp:sp modelId="{F9911635-B867-44BA-B503-2F1A498FBC9A}">
      <dsp:nvSpPr>
        <dsp:cNvPr id="0" name=""/>
        <dsp:cNvSpPr/>
      </dsp:nvSpPr>
      <dsp:spPr>
        <a:xfrm>
          <a:off x="4366877" y="4574170"/>
          <a:ext cx="1508889" cy="1508889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তিনঘরা নগদান বই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7849" y="4795142"/>
        <a:ext cx="1066945" cy="1066945"/>
      </dsp:txXfrm>
    </dsp:sp>
    <dsp:sp modelId="{10E67A7B-C1F9-4C1E-AE38-7565A99C4DAA}">
      <dsp:nvSpPr>
        <dsp:cNvPr id="0" name=""/>
        <dsp:cNvSpPr/>
      </dsp:nvSpPr>
      <dsp:spPr>
        <a:xfrm>
          <a:off x="2080886" y="2288179"/>
          <a:ext cx="1508889" cy="1508889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খুচরা নগদান বই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01858" y="2509151"/>
        <a:ext cx="1066945" cy="1066945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3616-BCD5-47EE-9609-4B2F6831BFE3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C9BA-A19C-4E81-BA2A-234E7663B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8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C9BA-A19C-4E81-BA2A-234E7663B1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8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0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65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11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84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49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26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1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35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0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759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134F-D092-4A04-8EC8-EC45C1663FD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92F0-EDDF-4387-B0A9-11FBAB66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4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CF18B5-6C01-4D8A-AA8B-68819D6C9B2D}"/>
              </a:ext>
            </a:extLst>
          </p:cNvPr>
          <p:cNvSpPr txBox="1"/>
          <p:nvPr/>
        </p:nvSpPr>
        <p:spPr>
          <a:xfrm>
            <a:off x="2542784" y="884418"/>
            <a:ext cx="439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/>
              </a:rPr>
              <a:t>আজকের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পাঠে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সবাইকে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স্বাগতম</a:t>
            </a:r>
            <a:endParaRPr lang="en-US" sz="2000" dirty="0">
              <a:latin typeface="NikoshB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918A93-F82A-4092-9D3E-DF8525198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64" y="1755140"/>
            <a:ext cx="4512448" cy="3223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3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73723"/>
            <a:ext cx="10515600" cy="5403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latin typeface="NikoshBAN" pitchFamily="2" charset="0"/>
                <a:cs typeface="NikoshBAN" pitchFamily="2" charset="0"/>
              </a:rPr>
              <a:t>মুলধন জাতীয় প্রদান/ব্যয়ঃ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ব্যবসায়ের দৈনন্দিন কার্য সম্পাদনের জন্য নিয়মিত যে সকল ব্যয় নিদিষ্ট সময় পর পর সংগঠিত হয়  এবং স্বল্প সময়ের মধ্যেই উপযোগিতা নিঃশেষ হয়ে যায়, তাকে মুনাফা জাতীয় প্রদান/ব্যয় বলা হয়। পন্য ক্রয়,ভাড়া পরিশোধ,বেতন পরিশোধ,মনিহারী দ্রব্যাদি ক্রয়, বিজ্ঞাপন খরচ,ইত্যাদি,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মুনাফা জাতীয় </a:t>
            </a:r>
            <a:r>
              <a:rPr lang="en-US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প্রদান ও ব্যয় একই অর্থবোধক মনে হলেও কিছুটা পার্থক্য বিদ্যমান।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চলতি,বিগত ও পরবর্তী হিসাব কাল মুনাফা জাতীয় প্রদান আর শুধু চলতি হিসাবকাল মুনাফা জাতীয় ব্যয়। </a:t>
            </a:r>
            <a:endParaRPr lang="en-US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5143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695" y="492369"/>
            <a:ext cx="8271803" cy="1252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মেশিনের কর্মক্ষমতা বাড়ানোর জন্য পাটর্স ক্রয় 10,000 টাকা এবং শ্রমিকের মজুরি 600 টাকা</a:t>
            </a:r>
            <a:endParaRPr lang="en-US" dirty="0">
              <a:solidFill>
                <a:srgbClr val="1F3D9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234" y="3214469"/>
            <a:ext cx="4881489" cy="654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মেশিনারি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10" y="2283655"/>
            <a:ext cx="4712677" cy="572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মূলধন জাতীয় ব্যয় 10,000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782" y="4278923"/>
            <a:ext cx="4836941" cy="572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আর্থিক অবস্থার বিবরণী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4364" y="2295377"/>
            <a:ext cx="5425440" cy="572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মূনাফা  </a:t>
            </a:r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জাতীয় ব্যয় </a:t>
            </a:r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600 </a:t>
            </a:r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290" y="3249635"/>
            <a:ext cx="5172221" cy="572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মেরামত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3742" y="4246096"/>
            <a:ext cx="5172221" cy="572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জাবিশদ </a:t>
            </a:r>
            <a:r>
              <a:rPr lang="en-US" dirty="0" smtClean="0">
                <a:solidFill>
                  <a:srgbClr val="1F3D91"/>
                </a:solidFill>
                <a:latin typeface="NikoshBAN" pitchFamily="2" charset="0"/>
                <a:cs typeface="NikoshBAN" pitchFamily="2" charset="0"/>
              </a:rPr>
              <a:t> বিশদ আয় বিবরণী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তীয়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প্রদান/ব্যয় বলা 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 rot="16200000">
            <a:off x="5493434" y="1132449"/>
            <a:ext cx="604912" cy="17162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372" y="1467293"/>
            <a:ext cx="87824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বিলম্বিত মুনাফা জাতীয় ব্যয়ঃ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মুনাফা জাতীয় হওয়া সত্ত্বে ও নিদিষ্ট হিসাব বছরে সীমাবদ্ধ না থেকে একাধিক বছরসমূহে  সুবিধা পাওয়া বলেই এই ব্যয়কে বিলম্বিত মুনাফা জাতীয় ব্যয় বলা হয়। যেমনঃ বিজ্ঞাপন ,ব্যবসায় স্থানান্তর ব্যয় ইত্যাদি।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9979" y="1446663"/>
            <a:ext cx="8532125" cy="3724096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ব্যয় কোনটি?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ক)সুদ প্রদান খ) ভাড়া প্রদান গ) মেশিন ক্রয় ঘ) পন্য ক্রয়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মুনাফা জাতীয় ব্যয়ের তিনটি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লিখ।</a:t>
            </a:r>
          </a:p>
          <a:p>
            <a:endParaRPr lang="bn-IN" sz="2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3191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8599" y="561912"/>
            <a:ext cx="8313165" cy="4154984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লেনদেন নগদান বহিতে আসে না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 সি/ডি শব্দের অর্থ কী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চেকের মাধ্যমে আসবাবপত্র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১২০০০ টাকা।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৷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জাতীয়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৷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402480">
            <a:off x="7825767" y="3190772"/>
            <a:ext cx="658322" cy="197428"/>
          </a:xfrm>
          <a:prstGeom prst="corner">
            <a:avLst>
              <a:gd name="adj1" fmla="val 50000"/>
              <a:gd name="adj2" fmla="val 37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3895" y="2152358"/>
            <a:ext cx="365760" cy="295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483" y="4147624"/>
            <a:ext cx="365760" cy="295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2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4106" y="750627"/>
            <a:ext cx="9690582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i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জনাব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ব্যবসায়ের লেনদেনগুলো নিম্নরুপঃ-</a:t>
            </a:r>
          </a:p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জনাব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নগদ ৫০০০০ টাকা এবং ৩০০০০ টাকার আসবাবপত্র নিয়ে ব্যবসা শুরু করেন।</a:t>
            </a:r>
          </a:p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নগদে যন্ত্রপাতি ক্রয় ৪০০০০ টাকা।</a:t>
            </a:r>
          </a:p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Y 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নিকট নগদে পণ্য বিক্রয় ৫০০০ টাকা।</a:t>
            </a:r>
          </a:p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 বেতন প্রদান ৫৫০০ টাকা।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মুলধন জাতীয় ব্যয় কত টাকা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৷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ব্যয় কত টাকা ?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৷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মুনাফা  জাতীয়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টাকা ?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37228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5" y="1825625"/>
            <a:ext cx="6482688" cy="4351338"/>
          </a:xfrm>
        </p:spPr>
      </p:pic>
      <p:sp>
        <p:nvSpPr>
          <p:cNvPr id="4" name="Rectangle 3"/>
          <p:cNvSpPr/>
          <p:nvPr/>
        </p:nvSpPr>
        <p:spPr>
          <a:xfrm>
            <a:off x="3362177" y="413805"/>
            <a:ext cx="5570807" cy="1446550"/>
          </a:xfrm>
          <a:prstGeom prst="rect">
            <a:avLst/>
          </a:prstGeom>
          <a:gradFill flip="none" rotWithShape="1">
            <a:gsLst>
              <a:gs pos="77000">
                <a:schemeClr val="accent1">
                  <a:lumMod val="5000"/>
                  <a:lumOff val="95000"/>
                </a:schemeClr>
              </a:gs>
              <a:gs pos="27312">
                <a:schemeClr val="accent6">
                  <a:lumMod val="60000"/>
                  <a:lumOff val="40000"/>
                </a:schemeClr>
              </a:gs>
              <a:gs pos="46000">
                <a:schemeClr val="accent1">
                  <a:lumMod val="20000"/>
                  <a:lumOff val="80000"/>
                </a:schemeClr>
              </a:gs>
              <a:gs pos="6000">
                <a:srgbClr val="FEFFFF"/>
              </a:gs>
              <a:gs pos="6000">
                <a:srgbClr val="FBFDFE"/>
              </a:gs>
              <a:gs pos="86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821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954" y="215693"/>
            <a:ext cx="10685139" cy="63728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37867" y="841570"/>
            <a:ext cx="4637182" cy="279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মাসুদুর রহমান</a:t>
            </a:r>
          </a:p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আইসিটি)</a:t>
            </a:r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আামিরাবাদ জি.কে.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 সদর,চাঁদপুর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0১৭৫২৫৬৯৮২১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1" name="Picture 10" descr="acdef6Md. Masudur Rah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66" y="841570"/>
            <a:ext cx="2865250" cy="2396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1218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27313" y="0"/>
            <a:ext cx="8766853" cy="62319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25.04.2019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IC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6227" y="899885"/>
            <a:ext cx="4804229" cy="25109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5EC161-FEAB-4E89-A500-FFB9F2009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39" y="1139484"/>
            <a:ext cx="9144000" cy="84406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/>
              </a:rPr>
              <a:t>মূলধন</a:t>
            </a:r>
            <a:r>
              <a:rPr lang="en-US" sz="3600" dirty="0">
                <a:latin typeface="NikoshBAN" panose="02000000000000000000"/>
              </a:rPr>
              <a:t> ও </a:t>
            </a:r>
            <a:r>
              <a:rPr lang="en-US" sz="3600" dirty="0" err="1">
                <a:latin typeface="NikoshBAN" panose="02000000000000000000"/>
              </a:rPr>
              <a:t>মুনাফা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জাতীয়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লেনদেন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028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851E179-457B-4ED2-B5F3-0DABEDACCC97}"/>
              </a:ext>
            </a:extLst>
          </p:cNvPr>
          <p:cNvGrpSpPr/>
          <p:nvPr/>
        </p:nvGrpSpPr>
        <p:grpSpPr>
          <a:xfrm>
            <a:off x="1034955" y="285356"/>
            <a:ext cx="10428461" cy="6174747"/>
            <a:chOff x="1034955" y="285356"/>
            <a:chExt cx="10428461" cy="6174747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BAD0A9F-4789-4399-8AF1-A546BD6BDEDD}"/>
                </a:ext>
              </a:extLst>
            </p:cNvPr>
            <p:cNvGrpSpPr/>
            <p:nvPr/>
          </p:nvGrpSpPr>
          <p:grpSpPr>
            <a:xfrm>
              <a:off x="1034955" y="285356"/>
              <a:ext cx="10347350" cy="6174747"/>
              <a:chOff x="1034955" y="413805"/>
              <a:chExt cx="10347350" cy="617474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34955" y="413805"/>
                <a:ext cx="10340454" cy="6174747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4" name="Minus Sign 3">
                <a:extLst>
                  <a:ext uri="{FF2B5EF4-FFF2-40B4-BE49-F238E27FC236}">
                    <a16:creationId xmlns="" xmlns:a16="http://schemas.microsoft.com/office/drawing/2014/main" id="{C91D3D1E-DF0E-4E7D-9CF2-94EFBF99EE29}"/>
                  </a:ext>
                </a:extLst>
              </p:cNvPr>
              <p:cNvSpPr/>
              <p:nvPr/>
            </p:nvSpPr>
            <p:spPr>
              <a:xfrm>
                <a:off x="1426893" y="4143117"/>
                <a:ext cx="3776196" cy="562708"/>
              </a:xfrm>
              <a:prstGeom prst="mathMinus">
                <a:avLst>
                  <a:gd name="adj1" fmla="val 335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5" name="Arrow: Down 4">
                <a:extLst>
                  <a:ext uri="{FF2B5EF4-FFF2-40B4-BE49-F238E27FC236}">
                    <a16:creationId xmlns="" xmlns:a16="http://schemas.microsoft.com/office/drawing/2014/main" id="{6FCA178E-BE17-47BD-AAD2-3ED0DA5EAF86}"/>
                  </a:ext>
                </a:extLst>
              </p:cNvPr>
              <p:cNvSpPr/>
              <p:nvPr/>
            </p:nvSpPr>
            <p:spPr>
              <a:xfrm>
                <a:off x="2875864" y="2557976"/>
                <a:ext cx="661181" cy="8159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1" name="Arrow: Down 10">
                <a:extLst>
                  <a:ext uri="{FF2B5EF4-FFF2-40B4-BE49-F238E27FC236}">
                    <a16:creationId xmlns="" xmlns:a16="http://schemas.microsoft.com/office/drawing/2014/main" id="{0624263D-76E2-4F05-995D-934BE1FEF37E}"/>
                  </a:ext>
                </a:extLst>
              </p:cNvPr>
              <p:cNvSpPr/>
              <p:nvPr/>
            </p:nvSpPr>
            <p:spPr>
              <a:xfrm>
                <a:off x="10364479" y="4281111"/>
                <a:ext cx="661181" cy="8159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2" name="Arrow: Down 11">
                <a:extLst>
                  <a:ext uri="{FF2B5EF4-FFF2-40B4-BE49-F238E27FC236}">
                    <a16:creationId xmlns="" xmlns:a16="http://schemas.microsoft.com/office/drawing/2014/main" id="{7A376158-5577-4C06-B11A-C1A044AAD3FC}"/>
                  </a:ext>
                </a:extLst>
              </p:cNvPr>
              <p:cNvSpPr/>
              <p:nvPr/>
            </p:nvSpPr>
            <p:spPr>
              <a:xfrm>
                <a:off x="4207901" y="4350525"/>
                <a:ext cx="661181" cy="8159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="" xmlns:a16="http://schemas.microsoft.com/office/drawing/2014/main" id="{60FD0F5D-4D3C-47E8-8D75-B902FBC09910}"/>
                  </a:ext>
                </a:extLst>
              </p:cNvPr>
              <p:cNvSpPr/>
              <p:nvPr/>
            </p:nvSpPr>
            <p:spPr>
              <a:xfrm>
                <a:off x="1757483" y="4350525"/>
                <a:ext cx="661181" cy="8159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4" name="Arrow: Down 13">
                <a:extLst>
                  <a:ext uri="{FF2B5EF4-FFF2-40B4-BE49-F238E27FC236}">
                    <a16:creationId xmlns="" xmlns:a16="http://schemas.microsoft.com/office/drawing/2014/main" id="{402D1F23-BD2F-4390-A3CA-BF2F59DC932C}"/>
                  </a:ext>
                </a:extLst>
              </p:cNvPr>
              <p:cNvSpPr/>
              <p:nvPr/>
            </p:nvSpPr>
            <p:spPr>
              <a:xfrm>
                <a:off x="9145365" y="2606041"/>
                <a:ext cx="661181" cy="8159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5" name="Minus Sign 14">
                <a:extLst>
                  <a:ext uri="{FF2B5EF4-FFF2-40B4-BE49-F238E27FC236}">
                    <a16:creationId xmlns="" xmlns:a16="http://schemas.microsoft.com/office/drawing/2014/main" id="{66F9F0F2-8D03-45F0-854F-11CE6E9E8DD9}"/>
                  </a:ext>
                </a:extLst>
              </p:cNvPr>
              <p:cNvSpPr/>
              <p:nvPr/>
            </p:nvSpPr>
            <p:spPr>
              <a:xfrm>
                <a:off x="1856935" y="2403231"/>
                <a:ext cx="9015047" cy="562708"/>
              </a:xfrm>
              <a:prstGeom prst="mathMinus">
                <a:avLst>
                  <a:gd name="adj1" fmla="val 485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6" name="Arrow: Down 15">
                <a:extLst>
                  <a:ext uri="{FF2B5EF4-FFF2-40B4-BE49-F238E27FC236}">
                    <a16:creationId xmlns="" xmlns:a16="http://schemas.microsoft.com/office/drawing/2014/main" id="{7F208AB2-BFCB-4124-9021-72E9E538B0A6}"/>
                  </a:ext>
                </a:extLst>
              </p:cNvPr>
              <p:cNvSpPr/>
              <p:nvPr/>
            </p:nvSpPr>
            <p:spPr>
              <a:xfrm>
                <a:off x="7961459" y="4281111"/>
                <a:ext cx="661181" cy="8159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  <p:sp>
            <p:nvSpPr>
              <p:cNvPr id="17" name="Minus Sign 16">
                <a:extLst>
                  <a:ext uri="{FF2B5EF4-FFF2-40B4-BE49-F238E27FC236}">
                    <a16:creationId xmlns="" xmlns:a16="http://schemas.microsoft.com/office/drawing/2014/main" id="{F16B0046-A25D-4BC7-A893-8757C895E258}"/>
                  </a:ext>
                </a:extLst>
              </p:cNvPr>
              <p:cNvSpPr/>
              <p:nvPr/>
            </p:nvSpPr>
            <p:spPr>
              <a:xfrm>
                <a:off x="7606109" y="4020677"/>
                <a:ext cx="3776196" cy="562708"/>
              </a:xfrm>
              <a:prstGeom prst="mathMinus">
                <a:avLst>
                  <a:gd name="adj1" fmla="val 335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806CB13-0CAF-4CEA-AFA0-592F3F682D54}"/>
                </a:ext>
              </a:extLst>
            </p:cNvPr>
            <p:cNvSpPr txBox="1"/>
            <p:nvPr/>
          </p:nvSpPr>
          <p:spPr>
            <a:xfrm>
              <a:off x="5174566" y="1967862"/>
              <a:ext cx="1437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/>
                </a:rPr>
                <a:t>লেনদেন</a:t>
              </a:r>
              <a:endParaRPr lang="en-US" sz="2400" dirty="0">
                <a:latin typeface="NikoshBAN" panose="0200000000000000000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86B1F1A-DFC7-43B2-BD28-3DB904F02C63}"/>
                </a:ext>
              </a:extLst>
            </p:cNvPr>
            <p:cNvSpPr txBox="1"/>
            <p:nvPr/>
          </p:nvSpPr>
          <p:spPr>
            <a:xfrm>
              <a:off x="2093788" y="3433283"/>
              <a:ext cx="2419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মূলধন</a:t>
              </a:r>
              <a:r>
                <a:rPr lang="en-US" sz="2800" dirty="0"/>
                <a:t> </a:t>
              </a:r>
              <a:r>
                <a:rPr lang="en-US" sz="2800" dirty="0" err="1"/>
                <a:t>জাতীয়</a:t>
              </a:r>
              <a:endParaRPr lang="en-US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79A268F-45C7-4CA9-A7BD-FF7AA6595BB7}"/>
                </a:ext>
              </a:extLst>
            </p:cNvPr>
            <p:cNvSpPr txBox="1"/>
            <p:nvPr/>
          </p:nvSpPr>
          <p:spPr>
            <a:xfrm>
              <a:off x="8279144" y="3433283"/>
              <a:ext cx="2943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/>
                </a:rPr>
                <a:t>মুনাফা</a:t>
              </a:r>
              <a:r>
                <a:rPr lang="en-US" sz="2800" dirty="0">
                  <a:latin typeface="NikoshBAN" panose="02000000000000000000"/>
                </a:rPr>
                <a:t> </a:t>
              </a:r>
              <a:r>
                <a:rPr lang="en-US" sz="2800" dirty="0" err="1">
                  <a:latin typeface="NikoshBAN" panose="02000000000000000000"/>
                </a:rPr>
                <a:t>জাতীয়</a:t>
              </a:r>
              <a:endParaRPr lang="en-US" sz="2800" dirty="0">
                <a:latin typeface="NikoshBAN" panose="0200000000000000000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0FCC977-79A2-4753-98B9-9B8DCCD3465C}"/>
                </a:ext>
              </a:extLst>
            </p:cNvPr>
            <p:cNvSpPr/>
            <p:nvPr/>
          </p:nvSpPr>
          <p:spPr>
            <a:xfrm>
              <a:off x="1981245" y="3391507"/>
              <a:ext cx="2450418" cy="5627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972A3F0-424B-49A9-93AE-D19BC6BA83B6}"/>
                </a:ext>
              </a:extLst>
            </p:cNvPr>
            <p:cNvSpPr/>
            <p:nvPr/>
          </p:nvSpPr>
          <p:spPr>
            <a:xfrm>
              <a:off x="8197376" y="3353487"/>
              <a:ext cx="2450418" cy="5627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EEE37F8-6BC6-445F-B720-54D316F46F98}"/>
                </a:ext>
              </a:extLst>
            </p:cNvPr>
            <p:cNvSpPr txBox="1"/>
            <p:nvPr/>
          </p:nvSpPr>
          <p:spPr>
            <a:xfrm>
              <a:off x="9566031" y="4993677"/>
              <a:ext cx="189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প্রদান</a:t>
              </a:r>
              <a:r>
                <a:rPr lang="en-US" sz="2800" dirty="0"/>
                <a:t>/</a:t>
              </a:r>
              <a:r>
                <a:rPr lang="en-US" sz="2800" dirty="0" err="1"/>
                <a:t>ব্যয়</a:t>
              </a:r>
              <a:endParaRPr lang="en-US" sz="28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3C605D2-D6D8-4427-BFF4-D4244A447485}"/>
                </a:ext>
              </a:extLst>
            </p:cNvPr>
            <p:cNvSpPr txBox="1"/>
            <p:nvPr/>
          </p:nvSpPr>
          <p:spPr>
            <a:xfrm>
              <a:off x="1208842" y="5131393"/>
              <a:ext cx="2419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প্রাপ্তি</a:t>
              </a:r>
              <a:r>
                <a:rPr lang="en-US" sz="2800" dirty="0"/>
                <a:t>/ </a:t>
              </a:r>
              <a:r>
                <a:rPr lang="en-US" sz="2800" dirty="0" err="1"/>
                <a:t>আয়</a:t>
              </a:r>
              <a:endParaRPr lang="en-US" sz="2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4B56F7-6306-4F78-98B3-D66C9A202E5C}"/>
                </a:ext>
              </a:extLst>
            </p:cNvPr>
            <p:cNvSpPr txBox="1"/>
            <p:nvPr/>
          </p:nvSpPr>
          <p:spPr>
            <a:xfrm>
              <a:off x="4145667" y="5283793"/>
              <a:ext cx="1028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ব্যয়</a:t>
              </a:r>
              <a:endParaRPr lang="en-US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0321304-2832-469F-B857-A50F71C6E156}"/>
                </a:ext>
              </a:extLst>
            </p:cNvPr>
            <p:cNvSpPr txBox="1"/>
            <p:nvPr/>
          </p:nvSpPr>
          <p:spPr>
            <a:xfrm>
              <a:off x="7427742" y="5072178"/>
              <a:ext cx="2011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প্রাপ্তি/ আয়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593673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14A0652-0910-4647-8688-09D2747AAE91}"/>
              </a:ext>
            </a:extLst>
          </p:cNvPr>
          <p:cNvSpPr/>
          <p:nvPr/>
        </p:nvSpPr>
        <p:spPr>
          <a:xfrm>
            <a:off x="675249" y="689317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380269-485F-493A-9CA2-127C4AAA07B2}"/>
              </a:ext>
            </a:extLst>
          </p:cNvPr>
          <p:cNvSpPr/>
          <p:nvPr/>
        </p:nvSpPr>
        <p:spPr>
          <a:xfrm>
            <a:off x="675247" y="4192173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C76CC3-7CDF-469D-89EE-955AA8543D31}"/>
              </a:ext>
            </a:extLst>
          </p:cNvPr>
          <p:cNvSpPr/>
          <p:nvPr/>
        </p:nvSpPr>
        <p:spPr>
          <a:xfrm>
            <a:off x="675248" y="2440745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92CFC4-5CB0-4BC1-B10E-D541D5A8C28F}"/>
              </a:ext>
            </a:extLst>
          </p:cNvPr>
          <p:cNvSpPr/>
          <p:nvPr/>
        </p:nvSpPr>
        <p:spPr>
          <a:xfrm>
            <a:off x="9469900" y="4412567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/>
              </a:rPr>
              <a:t>ব</a:t>
            </a:r>
            <a:r>
              <a:rPr lang="en-US" dirty="0" err="1">
                <a:solidFill>
                  <a:srgbClr val="92D050"/>
                </a:solidFill>
                <a:latin typeface="NikoshBAN" panose="02000000000000000000"/>
              </a:rPr>
              <a:t>ছোট</a:t>
            </a:r>
            <a:r>
              <a:rPr lang="en-US" dirty="0">
                <a:solidFill>
                  <a:srgbClr val="92D050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BAN" panose="02000000000000000000"/>
              </a:rPr>
              <a:t>অঙ্কের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A37AD6D-D1DA-4E4A-B10C-081B93099A2A}"/>
              </a:ext>
            </a:extLst>
          </p:cNvPr>
          <p:cNvSpPr/>
          <p:nvPr/>
        </p:nvSpPr>
        <p:spPr>
          <a:xfrm>
            <a:off x="9469901" y="2440745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/>
              </a:rPr>
              <a:t>অ</a:t>
            </a:r>
            <a:r>
              <a:rPr lang="en-US" dirty="0" err="1">
                <a:solidFill>
                  <a:srgbClr val="FFFF00"/>
                </a:solidFill>
                <a:latin typeface="NikoshBAN" panose="02000000000000000000"/>
              </a:rPr>
              <a:t>নিয়মিত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39C9B9D-F877-43E4-AD1F-F94A54945C56}"/>
              </a:ext>
            </a:extLst>
          </p:cNvPr>
          <p:cNvSpPr/>
          <p:nvPr/>
        </p:nvSpPr>
        <p:spPr>
          <a:xfrm>
            <a:off x="9469901" y="468923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paration 14">
            <a:extLst>
              <a:ext uri="{FF2B5EF4-FFF2-40B4-BE49-F238E27FC236}">
                <a16:creationId xmlns="" xmlns:a16="http://schemas.microsoft.com/office/drawing/2014/main" id="{9B2CFD74-79AA-48FE-B252-43A80B894FCF}"/>
              </a:ext>
            </a:extLst>
          </p:cNvPr>
          <p:cNvSpPr/>
          <p:nvPr/>
        </p:nvSpPr>
        <p:spPr>
          <a:xfrm>
            <a:off x="3634154" y="2463019"/>
            <a:ext cx="4923692" cy="965981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paration 15">
            <a:extLst>
              <a:ext uri="{FF2B5EF4-FFF2-40B4-BE49-F238E27FC236}">
                <a16:creationId xmlns="" xmlns:a16="http://schemas.microsoft.com/office/drawing/2014/main" id="{125203FF-83A5-4AD7-8265-6251F46258D6}"/>
              </a:ext>
            </a:extLst>
          </p:cNvPr>
          <p:cNvSpPr/>
          <p:nvPr/>
        </p:nvSpPr>
        <p:spPr>
          <a:xfrm>
            <a:off x="3634154" y="4471183"/>
            <a:ext cx="4923692" cy="965981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15538F3-5560-4818-8ADD-205ADBEF4B96}"/>
              </a:ext>
            </a:extLst>
          </p:cNvPr>
          <p:cNvSpPr/>
          <p:nvPr/>
        </p:nvSpPr>
        <p:spPr>
          <a:xfrm>
            <a:off x="675249" y="633046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  <a:latin typeface="NikoshBAN" panose="02000000000000000000"/>
              </a:rPr>
              <a:t>দীর্ঘ</a:t>
            </a:r>
            <a:r>
              <a:rPr lang="en-US" dirty="0">
                <a:solidFill>
                  <a:srgbClr val="FFC000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anose="02000000000000000000"/>
              </a:rPr>
              <a:t>মেয়াদী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B87BCF9-011E-4CCE-8ADC-8D678C8BE0C0}"/>
              </a:ext>
            </a:extLst>
          </p:cNvPr>
          <p:cNvSpPr/>
          <p:nvPr/>
        </p:nvSpPr>
        <p:spPr>
          <a:xfrm>
            <a:off x="675247" y="4135902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/>
              </a:rPr>
              <a:t>ব</a:t>
            </a:r>
            <a:r>
              <a:rPr lang="en-US" dirty="0" err="1">
                <a:solidFill>
                  <a:srgbClr val="92D050"/>
                </a:solidFill>
                <a:latin typeface="NikoshBAN" panose="02000000000000000000"/>
              </a:rPr>
              <a:t>বড়</a:t>
            </a:r>
            <a:r>
              <a:rPr lang="en-US" dirty="0">
                <a:solidFill>
                  <a:srgbClr val="92D050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BAN" panose="02000000000000000000"/>
              </a:rPr>
              <a:t>অঙ্কের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F5E9841-4B20-4ED4-9742-DF102F1C2E5D}"/>
              </a:ext>
            </a:extLst>
          </p:cNvPr>
          <p:cNvSpPr/>
          <p:nvPr/>
        </p:nvSpPr>
        <p:spPr>
          <a:xfrm>
            <a:off x="675247" y="2440745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/>
              </a:rPr>
              <a:t>অ</a:t>
            </a:r>
            <a:r>
              <a:rPr lang="en-US" dirty="0" err="1">
                <a:solidFill>
                  <a:srgbClr val="FFFF00"/>
                </a:solidFill>
                <a:latin typeface="NikoshBAN" panose="02000000000000000000"/>
              </a:rPr>
              <a:t>অনিয়মিত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17DFA24-342B-4E08-A117-82C0842C01D8}"/>
              </a:ext>
            </a:extLst>
          </p:cNvPr>
          <p:cNvSpPr/>
          <p:nvPr/>
        </p:nvSpPr>
        <p:spPr>
          <a:xfrm>
            <a:off x="9469901" y="356381"/>
            <a:ext cx="2363373" cy="129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  <a:latin typeface="NikoshBAN" panose="02000000000000000000"/>
              </a:rPr>
              <a:t>স্বল্প</a:t>
            </a:r>
            <a:r>
              <a:rPr lang="en-US" dirty="0">
                <a:solidFill>
                  <a:srgbClr val="FFC000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anose="02000000000000000000"/>
              </a:rPr>
              <a:t>মেয়াদী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523E708-1CC2-4B78-98FB-0D99CB4F831A}"/>
              </a:ext>
            </a:extLst>
          </p:cNvPr>
          <p:cNvGrpSpPr/>
          <p:nvPr/>
        </p:nvGrpSpPr>
        <p:grpSpPr>
          <a:xfrm>
            <a:off x="744414" y="474171"/>
            <a:ext cx="11340905" cy="5725553"/>
            <a:chOff x="675247" y="300110"/>
            <a:chExt cx="11158027" cy="5350414"/>
          </a:xfrm>
        </p:grpSpPr>
        <p:sp>
          <p:nvSpPr>
            <p:cNvPr id="4" name="Flowchart: Preparation 3">
              <a:extLst>
                <a:ext uri="{FF2B5EF4-FFF2-40B4-BE49-F238E27FC236}">
                  <a16:creationId xmlns="" xmlns:a16="http://schemas.microsoft.com/office/drawing/2014/main" id="{C3DA2E52-EE3E-4267-B969-A7648CBC8083}"/>
                </a:ext>
              </a:extLst>
            </p:cNvPr>
            <p:cNvSpPr/>
            <p:nvPr/>
          </p:nvSpPr>
          <p:spPr>
            <a:xfrm>
              <a:off x="3634154" y="1017564"/>
              <a:ext cx="4923692" cy="965981"/>
            </a:xfrm>
            <a:prstGeom prst="flowChartPrepara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2D050"/>
                  </a:solidFill>
                  <a:latin typeface="NikoshBAN" panose="02000000000000000000"/>
                </a:rPr>
                <a:t>লেনদেন </a:t>
              </a:r>
              <a:r>
                <a:rPr lang="en-US" b="1" dirty="0">
                  <a:solidFill>
                    <a:srgbClr val="92D050"/>
                  </a:solidFill>
                  <a:latin typeface="NikoshBAN" panose="02000000000000000000"/>
                </a:rPr>
                <a:t>হতে সুবিধা ভোগ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1" name="Flowchart: Preparation 20">
              <a:extLst>
                <a:ext uri="{FF2B5EF4-FFF2-40B4-BE49-F238E27FC236}">
                  <a16:creationId xmlns="" xmlns:a16="http://schemas.microsoft.com/office/drawing/2014/main" id="{7421B5B7-AAD8-4E6D-A15B-F4CC16E05DC4}"/>
                </a:ext>
              </a:extLst>
            </p:cNvPr>
            <p:cNvSpPr/>
            <p:nvPr/>
          </p:nvSpPr>
          <p:spPr>
            <a:xfrm>
              <a:off x="3634154" y="2406748"/>
              <a:ext cx="4923692" cy="965981"/>
            </a:xfrm>
            <a:prstGeom prst="flowChartPrepara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2D050"/>
                  </a:solidFill>
                  <a:latin typeface="NikoshBAN" panose="02000000000000000000"/>
                </a:rPr>
                <a:t>লেনদেনের </a:t>
              </a:r>
              <a:r>
                <a:rPr lang="en-US" b="1" dirty="0">
                  <a:solidFill>
                    <a:srgbClr val="92D050"/>
                  </a:solidFill>
                  <a:latin typeface="NikoshBAN" panose="02000000000000000000"/>
                </a:rPr>
                <a:t>পুনরাবৃত্তি/সংখ্যা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2" name="Flowchart: Preparation 21">
              <a:extLst>
                <a:ext uri="{FF2B5EF4-FFF2-40B4-BE49-F238E27FC236}">
                  <a16:creationId xmlns="" xmlns:a16="http://schemas.microsoft.com/office/drawing/2014/main" id="{06402592-4DB3-4B6B-8F52-16609226992A}"/>
                </a:ext>
              </a:extLst>
            </p:cNvPr>
            <p:cNvSpPr/>
            <p:nvPr/>
          </p:nvSpPr>
          <p:spPr>
            <a:xfrm>
              <a:off x="3634154" y="4412567"/>
              <a:ext cx="4923692" cy="965981"/>
            </a:xfrm>
            <a:prstGeom prst="flowChartPrepara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ব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লেনদেনের</a:t>
              </a:r>
              <a:r>
                <a:rPr lang="en-US" b="1" dirty="0">
                  <a:solidFill>
                    <a:srgbClr val="92D050"/>
                  </a:solidFill>
                  <a:latin typeface="NikoshBAN" panose="02000000000000000000"/>
                </a:rPr>
                <a:t> 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টাকার</a:t>
              </a:r>
              <a:r>
                <a:rPr lang="en-US" b="1" dirty="0">
                  <a:solidFill>
                    <a:srgbClr val="92D050"/>
                  </a:solidFill>
                  <a:latin typeface="NikoshBAN" panose="02000000000000000000"/>
                </a:rPr>
                <a:t> 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পরিমান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93EB41F-8FA8-47E7-84E7-2359D22E6A51}"/>
                </a:ext>
              </a:extLst>
            </p:cNvPr>
            <p:cNvSpPr/>
            <p:nvPr/>
          </p:nvSpPr>
          <p:spPr>
            <a:xfrm>
              <a:off x="9469900" y="4356296"/>
              <a:ext cx="2363373" cy="1294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ব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ছোট</a:t>
              </a:r>
              <a:r>
                <a:rPr lang="en-US" b="1" dirty="0">
                  <a:solidFill>
                    <a:srgbClr val="92D050"/>
                  </a:solidFill>
                  <a:latin typeface="NikoshBAN" panose="02000000000000000000"/>
                </a:rPr>
                <a:t> 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অঙ্কের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5273B65-85D1-476A-B339-18B6B9115B99}"/>
                </a:ext>
              </a:extLst>
            </p:cNvPr>
            <p:cNvSpPr/>
            <p:nvPr/>
          </p:nvSpPr>
          <p:spPr>
            <a:xfrm>
              <a:off x="9469901" y="2384474"/>
              <a:ext cx="2363373" cy="1294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অ</a:t>
              </a:r>
              <a:r>
                <a:rPr lang="en-US" b="1" dirty="0" err="1">
                  <a:solidFill>
                    <a:srgbClr val="FFFF00"/>
                  </a:solidFill>
                  <a:latin typeface="NikoshBAN" panose="02000000000000000000"/>
                </a:rPr>
                <a:t>নিয়মিত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9D1EC0B-A1E9-4A34-9550-7C409C8B1611}"/>
                </a:ext>
              </a:extLst>
            </p:cNvPr>
            <p:cNvSpPr/>
            <p:nvPr/>
          </p:nvSpPr>
          <p:spPr>
            <a:xfrm>
              <a:off x="675249" y="576775"/>
              <a:ext cx="2363373" cy="1294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FFC000"/>
                  </a:solidFill>
                  <a:latin typeface="NikoshBAN" panose="02000000000000000000"/>
                </a:rPr>
                <a:t>দীর্ঘ</a:t>
              </a:r>
              <a:r>
                <a:rPr lang="en-US" b="1" dirty="0">
                  <a:solidFill>
                    <a:srgbClr val="FFC000"/>
                  </a:solidFill>
                  <a:latin typeface="NikoshBAN" panose="02000000000000000000"/>
                </a:rPr>
                <a:t> </a:t>
              </a:r>
              <a:r>
                <a:rPr lang="en-US" b="1" dirty="0" err="1">
                  <a:solidFill>
                    <a:srgbClr val="FFC000"/>
                  </a:solidFill>
                  <a:latin typeface="NikoshBAN" panose="02000000000000000000"/>
                </a:rPr>
                <a:t>মেয়াদী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61D06DC-9E36-459B-B7A5-80B2E36126E7}"/>
                </a:ext>
              </a:extLst>
            </p:cNvPr>
            <p:cNvSpPr/>
            <p:nvPr/>
          </p:nvSpPr>
          <p:spPr>
            <a:xfrm>
              <a:off x="675247" y="4079631"/>
              <a:ext cx="2363373" cy="1294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ব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বড়</a:t>
              </a:r>
              <a:r>
                <a:rPr lang="en-US" b="1" dirty="0">
                  <a:solidFill>
                    <a:srgbClr val="92D050"/>
                  </a:solidFill>
                  <a:latin typeface="NikoshBAN" panose="02000000000000000000"/>
                </a:rPr>
                <a:t> </a:t>
              </a:r>
              <a:r>
                <a:rPr lang="en-US" b="1" dirty="0" err="1">
                  <a:solidFill>
                    <a:srgbClr val="92D050"/>
                  </a:solidFill>
                  <a:latin typeface="NikoshBAN" panose="02000000000000000000"/>
                </a:rPr>
                <a:t>অঙ্কের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34B8837-5642-4B7D-872C-D8441EA73E0D}"/>
                </a:ext>
              </a:extLst>
            </p:cNvPr>
            <p:cNvSpPr/>
            <p:nvPr/>
          </p:nvSpPr>
          <p:spPr>
            <a:xfrm>
              <a:off x="675247" y="2384474"/>
              <a:ext cx="2363373" cy="1294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অ</a:t>
              </a:r>
              <a:r>
                <a:rPr lang="en-US" b="1" dirty="0" err="1">
                  <a:solidFill>
                    <a:srgbClr val="FFFF00"/>
                  </a:solidFill>
                  <a:latin typeface="NikoshBAN" panose="02000000000000000000"/>
                </a:rPr>
                <a:t>অনিয়মিত</a:t>
              </a:r>
              <a:endParaRPr lang="en-US" b="1" dirty="0">
                <a:latin typeface="NikoshBAN" panose="0200000000000000000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1A9DF57A-9B4D-4F3F-A5C5-85429589CCDC}"/>
                </a:ext>
              </a:extLst>
            </p:cNvPr>
            <p:cNvSpPr/>
            <p:nvPr/>
          </p:nvSpPr>
          <p:spPr>
            <a:xfrm>
              <a:off x="9469901" y="300110"/>
              <a:ext cx="2363373" cy="1294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FFC000"/>
                  </a:solidFill>
                  <a:latin typeface="NikoshBAN" panose="02000000000000000000"/>
                </a:rPr>
                <a:t>স্বল্প</a:t>
              </a:r>
              <a:r>
                <a:rPr lang="en-US" b="1" dirty="0">
                  <a:solidFill>
                    <a:srgbClr val="FFC000"/>
                  </a:solidFill>
                  <a:latin typeface="NikoshBAN" panose="02000000000000000000"/>
                </a:rPr>
                <a:t> </a:t>
              </a:r>
              <a:r>
                <a:rPr lang="en-US" b="1" dirty="0" err="1">
                  <a:solidFill>
                    <a:srgbClr val="FFC000"/>
                  </a:solidFill>
                  <a:latin typeface="NikoshBAN" panose="02000000000000000000"/>
                </a:rPr>
                <a:t>মেয়াদী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E7F1B1C-087C-4CF2-91DB-0B72D5A24466}"/>
              </a:ext>
            </a:extLst>
          </p:cNvPr>
          <p:cNvSpPr txBox="1"/>
          <p:nvPr/>
        </p:nvSpPr>
        <p:spPr>
          <a:xfrm>
            <a:off x="675246" y="187487"/>
            <a:ext cx="23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মূলধন</a:t>
            </a:r>
            <a:r>
              <a:rPr lang="en-US" dirty="0"/>
              <a:t> </a:t>
            </a:r>
            <a:r>
              <a:rPr lang="en-US" dirty="0" err="1"/>
              <a:t>জাতীয়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EA0966-3B9A-4A62-9424-3EDF8FEAE816}"/>
              </a:ext>
            </a:extLst>
          </p:cNvPr>
          <p:cNvSpPr txBox="1"/>
          <p:nvPr/>
        </p:nvSpPr>
        <p:spPr>
          <a:xfrm>
            <a:off x="9683210" y="33464"/>
            <a:ext cx="215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মুনাফা</a:t>
            </a:r>
            <a:r>
              <a:rPr lang="en-US" dirty="0"/>
              <a:t> </a:t>
            </a:r>
            <a:r>
              <a:rPr lang="en-US" dirty="0" err="1"/>
              <a:t>জাতীয়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8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5030" y="669111"/>
            <a:ext cx="765828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6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6D49D0-CF48-4878-AF69-8F3B03CD8AFB}"/>
              </a:ext>
            </a:extLst>
          </p:cNvPr>
          <p:cNvSpPr txBox="1"/>
          <p:nvPr/>
        </p:nvSpPr>
        <p:spPr>
          <a:xfrm>
            <a:off x="1335030" y="2067951"/>
            <a:ext cx="96237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/>
              </a:rPr>
              <a:t>মূলধন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মুনাফা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জাতীয়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লেনদেনের</a:t>
            </a:r>
            <a:r>
              <a:rPr lang="en-US" sz="2400" dirty="0">
                <a:latin typeface="NikoshBAN" panose="02000000000000000000"/>
              </a:rPr>
              <a:t>  </a:t>
            </a:r>
            <a:r>
              <a:rPr lang="en-US" sz="2400" dirty="0" err="1">
                <a:latin typeface="NikoshBAN" panose="02000000000000000000"/>
              </a:rPr>
              <a:t>ধারনা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বর্ণনা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পারবো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/>
              </a:rPr>
              <a:t>মূলধন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মুনাফা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জাতীয়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লেনদেনের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পার্থক্য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নিরুপন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পারব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/>
              </a:rPr>
              <a:t>মূলধন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মুনাফা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জাতীয়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লেনদেনের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পার্থক্যকরনের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প্রয়োজনীয়তা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বুঝতে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পারব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/>
              </a:rPr>
              <a:t>লাভ-ক্ষতির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পরিমান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এবং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আর্থিক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বিবরণী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প্রস্তুতকালে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মূলধন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মুনাফা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জাতীয়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লেনদেন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সমূহ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যথাযথভাবে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প্রয়োগ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পারব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ikoshBAN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ikoshBAN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ikoshBAN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ikoshBAN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16352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9232" y="503077"/>
            <a:ext cx="9608695" cy="92333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4000">
                <a:schemeClr val="accent4">
                  <a:lumMod val="75000"/>
                </a:schemeClr>
              </a:gs>
              <a:gs pos="29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কর।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9980" y="1766332"/>
            <a:ext cx="2776205" cy="361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7573" y="1733107"/>
            <a:ext cx="2743200" cy="34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upload.wikimedia.org/wikipedia/commons/thumb/3/3a/London_Bus_route_328_hybrid_bus_A.jpg/1200px-London_Bus_route_328_hybrid_bus_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3786" y="1679944"/>
            <a:ext cx="3090159" cy="3540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758026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3723" y="731520"/>
            <a:ext cx="10580077" cy="5445443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মূলধন জাতীয় প্রাপ্তিঃ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যে সকল প্রাপ্তি অনিয়মিত, টাকার পরিমান বড় এবং এক বছরের অধিক সময় সুবিধা ভোগ করা যায়, তাই মূলধন জাতীয় প্রাপ্তি। মূলধণ,ব্যাংক হতে ঋন গ্রহন,স্থায়ী সম্পদ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মূলধন জাতীয় ব্যয়ঃ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যে সকল ব্যয় অনিয়মিত,টাকার পরিমান বড় এবং 1 বছরের অধিক সময় সুবিধা ভোগ করা যায় ঐ সকল ব্যয় মূলধন জাতীয় ব্যয়ঃ জমি , আসবাবপত্র,যন্ত্রপাতি,মোটনগাড়ি ইত্যাদি,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4060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499</Words>
  <Application>Microsoft Office PowerPoint</Application>
  <PresentationFormat>Custom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মূলধন ও মুনাফা জাতীয় লেনদেন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IC</cp:lastModifiedBy>
  <cp:revision>209</cp:revision>
  <dcterms:created xsi:type="dcterms:W3CDTF">2019-04-20T04:36:08Z</dcterms:created>
  <dcterms:modified xsi:type="dcterms:W3CDTF">2021-01-13T17:44:54Z</dcterms:modified>
</cp:coreProperties>
</file>