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EC5E70-CDFC-4E1B-A90B-D1FAA9FC0008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605693-12A4-4616-AE4C-6FA2BF4924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6586"/>
            <a:ext cx="8839200" cy="6453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819400"/>
            <a:ext cx="5486400" cy="1817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Welcome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3886200"/>
            <a:ext cx="3124200" cy="19812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inside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267200"/>
            <a:ext cx="40386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within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1" y="87086"/>
            <a:ext cx="6185418" cy="3463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1066800"/>
            <a:ext cx="381000" cy="3429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5825218"/>
            <a:ext cx="9144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3886200"/>
            <a:ext cx="3124200" cy="19812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kill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267200"/>
            <a:ext cx="4038600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zap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5479"/>
            <a:ext cx="7467188" cy="3472583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1811770"/>
            <a:ext cx="3124200" cy="26840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5825218"/>
            <a:ext cx="9144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685800" y="3886200"/>
            <a:ext cx="3124200" cy="19812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belly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267200"/>
            <a:ext cx="4038600" cy="1219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tummy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24" y="9524"/>
            <a:ext cx="5406940" cy="387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1947861"/>
            <a:ext cx="2057400" cy="25479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6" y="5825218"/>
            <a:ext cx="91440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57158" y="0"/>
            <a:ext cx="8572528" cy="1771656"/>
          </a:xfrm>
          <a:prstGeom prst="cloud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76200">
                  <a:solidFill>
                    <a:srgbClr val="002060"/>
                  </a:solidFill>
                </a:ln>
                <a:noFill/>
              </a:rPr>
              <a:t>Teacher’s   Reading</a:t>
            </a:r>
            <a:endParaRPr lang="en-US" sz="4800" dirty="0">
              <a:ln w="76200">
                <a:solidFill>
                  <a:srgbClr val="002060"/>
                </a:solidFill>
              </a:ln>
              <a:noFill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51" y="1905000"/>
            <a:ext cx="5393141" cy="433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8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3EFE84-2E70-4520-B438-56FC8863460D}"/>
              </a:ext>
            </a:extLst>
          </p:cNvPr>
          <p:cNvSpPr txBox="1"/>
          <p:nvPr/>
        </p:nvSpPr>
        <p:spPr>
          <a:xfrm>
            <a:off x="-244929" y="3581400"/>
            <a:ext cx="96012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farmer thinks, ”I want to be rich. I have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idea!”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farmer thinks all the eggs are inside the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3A8E9EC-37A1-4ABE-AB38-461AC6CE8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8164"/>
            <a:ext cx="7378689" cy="3303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39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75DF18-0987-48AC-9268-369DE8C7236C}"/>
              </a:ext>
            </a:extLst>
          </p:cNvPr>
          <p:cNvSpPr txBox="1"/>
          <p:nvPr/>
        </p:nvSpPr>
        <p:spPr>
          <a:xfrm>
            <a:off x="0" y="4026925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kills the goose. 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 its belly, but</a:t>
            </a:r>
          </a:p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eggs!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E03F0CE-DC62-429A-845F-1CFA9AD7A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0803"/>
            <a:ext cx="6541957" cy="3764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01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3BB1D35-584E-4571-ADF1-E45A9A3A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2" y="183643"/>
            <a:ext cx="6582062" cy="38616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114800"/>
            <a:ext cx="899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opens its belly, but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no eggs!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E0E5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9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52400"/>
            <a:ext cx="8763000" cy="5979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Open your book at page 59.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78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3824289" cy="5608957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4267200" y="838200"/>
            <a:ext cx="4648200" cy="4495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Student’s reading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95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6275294" cy="4177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67000" y="419100"/>
            <a:ext cx="38862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Group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10" y="2171182"/>
            <a:ext cx="2667001" cy="3215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47" y="172065"/>
            <a:ext cx="9087463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Bahnschrift SemiBold" pitchFamily="34" charset="0"/>
              </a:rPr>
              <a:t>     </a:t>
            </a:r>
            <a:r>
              <a:rPr lang="en-US" sz="6000" dirty="0" smtClean="0">
                <a:solidFill>
                  <a:schemeClr val="tx1"/>
                </a:solidFill>
                <a:latin typeface="Bahnschrift SemiBold" pitchFamily="34" charset="0"/>
              </a:rPr>
              <a:t>Teacher’s Introduction </a:t>
            </a:r>
            <a:endParaRPr lang="en-US" sz="6000" dirty="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8" y="2278625"/>
            <a:ext cx="6309852" cy="31085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00B0F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+mj-lt"/>
              </a:rPr>
              <a:t>Mst.Sharmin</a:t>
            </a:r>
            <a:r>
              <a:rPr lang="en-US" sz="4400" dirty="0" smtClean="0">
                <a:latin typeface="+mj-lt"/>
              </a:rPr>
              <a:t> </a:t>
            </a:r>
            <a:r>
              <a:rPr lang="en-US" sz="4400" dirty="0" err="1" smtClean="0">
                <a:latin typeface="+mj-lt"/>
              </a:rPr>
              <a:t>Akter</a:t>
            </a:r>
            <a:endParaRPr lang="en-US" sz="4400" dirty="0" smtClean="0">
              <a:latin typeface="+mj-lt"/>
            </a:endParaRPr>
          </a:p>
          <a:p>
            <a:r>
              <a:rPr lang="en-US" sz="3200" dirty="0" smtClean="0"/>
              <a:t>Assistant teacher</a:t>
            </a:r>
          </a:p>
          <a:p>
            <a:r>
              <a:rPr lang="en-US" sz="3200" dirty="0" err="1" smtClean="0"/>
              <a:t>Matoin</a:t>
            </a:r>
            <a:r>
              <a:rPr lang="en-US" sz="3200" dirty="0" smtClean="0"/>
              <a:t> Govt. Primary School</a:t>
            </a:r>
            <a:endParaRPr lang="en-US" sz="3200" dirty="0"/>
          </a:p>
          <a:p>
            <a:r>
              <a:rPr lang="en-US" sz="3200" dirty="0" err="1" smtClean="0"/>
              <a:t>Hajigonj</a:t>
            </a:r>
            <a:r>
              <a:rPr lang="en-US" sz="3200" dirty="0" smtClean="0"/>
              <a:t>, </a:t>
            </a:r>
            <a:r>
              <a:rPr lang="en-US" sz="3200" dirty="0" err="1" smtClean="0"/>
              <a:t>Chandpur</a:t>
            </a:r>
            <a:endParaRPr lang="en-US" sz="3200" dirty="0" smtClean="0"/>
          </a:p>
          <a:p>
            <a:r>
              <a:rPr lang="en-US" sz="2800" dirty="0" smtClean="0"/>
              <a:t>E-mail:</a:t>
            </a:r>
          </a:p>
          <a:p>
            <a:r>
              <a:rPr lang="en-US" sz="2800" dirty="0" smtClean="0"/>
              <a:t>mstsharminakter1985@gmail.com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5551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31324"/>
            <a:ext cx="6324600" cy="4737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392243"/>
            <a:ext cx="441960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Read in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8686800" cy="525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	Question’s</a:t>
            </a:r>
          </a:p>
          <a:p>
            <a:pPr marL="342900" indent="-342900">
              <a:buAutoNum type="arabicPeriod"/>
            </a:pPr>
            <a:r>
              <a:rPr lang="en-US" dirty="0" smtClean="0"/>
              <a:t>How was the farmer 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</a:t>
            </a:r>
            <a:r>
              <a:rPr lang="en-US" dirty="0" smtClean="0"/>
              <a:t>does the farmer think ?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does he do with the goose ? </a:t>
            </a:r>
          </a:p>
          <a:p>
            <a:pPr marL="342900" indent="-342900">
              <a:buAutoNum type="arabicPeriod"/>
            </a:pPr>
            <a:r>
              <a:rPr lang="en-US" dirty="0" smtClean="0"/>
              <a:t>What did he find after open it’s belly </a:t>
            </a:r>
            <a:r>
              <a:rPr lang="en-US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391400" cy="563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		Answer’s</a:t>
            </a:r>
          </a:p>
          <a:p>
            <a:r>
              <a:rPr lang="en-US" dirty="0" smtClean="0"/>
              <a:t>1.The farmer was </a:t>
            </a:r>
            <a:r>
              <a:rPr lang="en-US" dirty="0" smtClean="0"/>
              <a:t>greedy.</a:t>
            </a:r>
          </a:p>
          <a:p>
            <a:r>
              <a:rPr lang="en-US" dirty="0" smtClean="0"/>
              <a:t>2.The farmer thinks all the eggs are inside the goose.</a:t>
            </a:r>
            <a:endParaRPr lang="en-US" dirty="0" smtClean="0"/>
          </a:p>
          <a:p>
            <a:r>
              <a:rPr lang="en-US" dirty="0" smtClean="0"/>
              <a:t>3.He kills the goose.</a:t>
            </a:r>
            <a:endParaRPr lang="en-US" dirty="0" smtClean="0"/>
          </a:p>
          <a:p>
            <a:r>
              <a:rPr lang="en-US" dirty="0" smtClean="0"/>
              <a:t>4.After open its belly he found nothing.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33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One day one word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2819400"/>
            <a:ext cx="7239000" cy="9027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Rich-</a:t>
            </a:r>
            <a:r>
              <a:rPr lang="bn-IN" dirty="0" smtClean="0"/>
              <a:t>ধনী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0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14400" y="457200"/>
            <a:ext cx="7010400" cy="4800600"/>
            <a:chOff x="914400" y="457200"/>
            <a:chExt cx="7010400" cy="4800600"/>
          </a:xfrm>
        </p:grpSpPr>
        <p:sp>
          <p:nvSpPr>
            <p:cNvPr id="3" name="Rectangle 2"/>
            <p:cNvSpPr/>
            <p:nvPr/>
          </p:nvSpPr>
          <p:spPr>
            <a:xfrm>
              <a:off x="914400" y="3276600"/>
              <a:ext cx="7010400" cy="1981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Plain">
                <a:avLst/>
              </a:prstTxWarp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That’s all for today</a:t>
              </a:r>
              <a:r>
                <a:rPr lang="en-US" dirty="0" smtClean="0"/>
                <a:t>.</a:t>
              </a:r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57200"/>
              <a:ext cx="3333750" cy="3324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947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746611"/>
            <a:ext cx="7109910" cy="4545420"/>
            <a:chOff x="624443" y="746611"/>
            <a:chExt cx="7109910" cy="4545420"/>
          </a:xfrm>
        </p:grpSpPr>
        <p:sp>
          <p:nvSpPr>
            <p:cNvPr id="3" name="TextBox 2"/>
            <p:cNvSpPr txBox="1"/>
            <p:nvPr/>
          </p:nvSpPr>
          <p:spPr>
            <a:xfrm>
              <a:off x="624443" y="762000"/>
              <a:ext cx="518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6932" y="746611"/>
              <a:ext cx="6019800" cy="76944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>
              <a:solidFill>
                <a:schemeClr val="bg2">
                  <a:lumMod val="10000"/>
                </a:schemeClr>
              </a:solidFill>
            </a:ln>
            <a:scene3d>
              <a:camera prst="perspectiveBelow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 Black" pitchFamily="34" charset="0"/>
                </a:rPr>
                <a:t>   Lesson Identity</a:t>
              </a:r>
              <a:endParaRPr lang="en-US" sz="4400" dirty="0">
                <a:latin typeface="Arial Black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1752601"/>
              <a:ext cx="3886200" cy="353943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Class : Two</a:t>
              </a:r>
            </a:p>
            <a:p>
              <a:r>
                <a:rPr lang="en-US" sz="3200" dirty="0" smtClean="0"/>
                <a:t>Subject : English</a:t>
              </a:r>
            </a:p>
            <a:p>
              <a:r>
                <a:rPr lang="en-US" sz="3200" dirty="0" smtClean="0"/>
                <a:t>Lesson :4-6 (A)</a:t>
              </a:r>
            </a:p>
            <a:p>
              <a:r>
                <a:rPr lang="en-US" sz="3200" dirty="0" smtClean="0"/>
                <a:t>Unit:29</a:t>
              </a:r>
            </a:p>
            <a:p>
              <a:r>
                <a:rPr lang="en-US" sz="3200" dirty="0" smtClean="0"/>
                <a:t>Parts of the lesson : The………no eggs !</a:t>
              </a:r>
            </a:p>
            <a:p>
              <a:r>
                <a:rPr lang="en-US" sz="3200" dirty="0" smtClean="0"/>
                <a:t>Time : 40 min</a:t>
              </a:r>
              <a:endParaRPr lang="en-US" sz="3200" dirty="0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1243" y="1752601"/>
              <a:ext cx="2233110" cy="293885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162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603" y="442869"/>
            <a:ext cx="8382000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Black" pitchFamily="34" charset="0"/>
              </a:rPr>
              <a:t>     </a:t>
            </a:r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Learning Outcomes</a:t>
            </a:r>
            <a:endParaRPr lang="en-US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06" y="1295400"/>
            <a:ext cx="9050594" cy="4955203"/>
          </a:xfrm>
          <a:prstGeom prst="rect">
            <a:avLst/>
          </a:prstGeom>
          <a:noFill/>
          <a:ln w="571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Student’s will be able to-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Listening:1.1.1-become familiar with English 				sounds by listening to common 			</a:t>
            </a:r>
            <a:r>
              <a:rPr lang="en-US" sz="2800" b="1" dirty="0" smtClean="0">
                <a:solidFill>
                  <a:schemeClr val="tx1"/>
                </a:solidFill>
              </a:rPr>
              <a:t>	English </a:t>
            </a:r>
            <a:r>
              <a:rPr lang="en-US" sz="2800" b="1" dirty="0" smtClean="0">
                <a:solidFill>
                  <a:schemeClr val="tx1"/>
                </a:solidFill>
              </a:rPr>
              <a:t>word.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Speaking:1.1.2-say simple words and phrases 			with 	proper sounds 					</a:t>
            </a:r>
            <a:r>
              <a:rPr lang="en-US" sz="2800" b="1" dirty="0" smtClean="0">
                <a:solidFill>
                  <a:schemeClr val="tx1"/>
                </a:solidFill>
              </a:rPr>
              <a:t>	and </a:t>
            </a:r>
            <a:r>
              <a:rPr lang="en-US" sz="2800" b="1" dirty="0" smtClean="0">
                <a:solidFill>
                  <a:schemeClr val="tx1"/>
                </a:solidFill>
              </a:rPr>
              <a:t>stress.</a:t>
            </a:r>
          </a:p>
          <a:p>
            <a:endParaRPr lang="en-US" sz="2800" b="1" dirty="0" smtClean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458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Price Today: Gold hits fresh high of Rs 51,946, rises by Rs 475 |  Business News – India TV">
            <a:extLst>
              <a:ext uri="{FF2B5EF4-FFF2-40B4-BE49-F238E27FC236}">
                <a16:creationId xmlns:a16="http://schemas.microsoft.com/office/drawing/2014/main" xmlns="" id="{7D4B0034-C082-474C-B77B-838DBEE4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8580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3D5BF0-294D-4146-A60F-5B06DCB48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82" y="1357901"/>
            <a:ext cx="6865018" cy="4827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446D25-FE30-4788-8F62-206A5870A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98">
            <a:off x="6663694" y="4435292"/>
            <a:ext cx="962895" cy="125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762000"/>
            <a:ext cx="80772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Look at the picture.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1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1F3598-4F28-439C-83CB-A8436FE1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4647979" cy="3044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7696200" cy="1600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Todays lesson is </a:t>
            </a:r>
            <a:r>
              <a:rPr lang="en-US" b="1" dirty="0" smtClean="0">
                <a:solidFill>
                  <a:srgbClr val="002060"/>
                </a:solidFill>
              </a:rPr>
              <a:t>The golden goose.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3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96872" y="1998925"/>
            <a:ext cx="2619040" cy="242248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5400" dirty="0" smtClean="0"/>
              <a:t>New word</a:t>
            </a:r>
            <a:endParaRPr lang="en-US" sz="54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54892" y="1194364"/>
            <a:ext cx="383550" cy="563077"/>
            <a:chOff x="5049223" y="1295953"/>
            <a:chExt cx="266920" cy="563077"/>
          </a:xfrm>
          <a:scene3d>
            <a:camera prst="orthographicFront"/>
            <a:lightRig rig="flat" dir="t"/>
          </a:scene3d>
        </p:grpSpPr>
        <p:sp>
          <p:nvSpPr>
            <p:cNvPr id="4" name="Right Arrow 3"/>
            <p:cNvSpPr/>
            <p:nvPr/>
          </p:nvSpPr>
          <p:spPr>
            <a:xfrm rot="1821792">
              <a:off x="5049223" y="1295953"/>
              <a:ext cx="26692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Right Arrow 6"/>
            <p:cNvSpPr/>
            <p:nvPr/>
          </p:nvSpPr>
          <p:spPr>
            <a:xfrm rot="1821792">
              <a:off x="5054715" y="1388330"/>
              <a:ext cx="18684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15912" y="1394492"/>
            <a:ext cx="2693781" cy="1761439"/>
            <a:chOff x="5244410" y="1323081"/>
            <a:chExt cx="2756993" cy="1761439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5244410" y="1323081"/>
              <a:ext cx="2756993" cy="1761439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8"/>
            <p:cNvSpPr/>
            <p:nvPr/>
          </p:nvSpPr>
          <p:spPr>
            <a:xfrm>
              <a:off x="5447754" y="1681054"/>
              <a:ext cx="1949489" cy="12455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b="1" kern="1200" dirty="0" smtClean="0"/>
                <a:t>idea</a:t>
              </a:r>
              <a:endParaRPr lang="en-US" sz="4400" b="1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2393" y="3171952"/>
            <a:ext cx="563077" cy="322616"/>
            <a:chOff x="6209054" y="3317355"/>
            <a:chExt cx="563077" cy="322616"/>
          </a:xfrm>
          <a:scene3d>
            <a:camera prst="orthographicFront"/>
            <a:lightRig rig="flat" dir="t"/>
          </a:scene3d>
        </p:grpSpPr>
        <p:sp>
          <p:nvSpPr>
            <p:cNvPr id="10" name="Right Arrow 9"/>
            <p:cNvSpPr/>
            <p:nvPr/>
          </p:nvSpPr>
          <p:spPr>
            <a:xfrm rot="5200971">
              <a:off x="6329285" y="3197124"/>
              <a:ext cx="322616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ight Arrow 10"/>
            <p:cNvSpPr/>
            <p:nvPr/>
          </p:nvSpPr>
          <p:spPr>
            <a:xfrm rot="5200971">
              <a:off x="6374877" y="3261428"/>
              <a:ext cx="225831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2" name="Oval 11"/>
          <p:cNvSpPr/>
          <p:nvPr/>
        </p:nvSpPr>
        <p:spPr>
          <a:xfrm>
            <a:off x="6121793" y="3587219"/>
            <a:ext cx="2487900" cy="166837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973551"/>
              <a:satOff val="15924"/>
              <a:lumOff val="3451"/>
              <a:alphaOff val="0"/>
            </a:schemeClr>
          </a:fillRef>
          <a:effectRef idx="2">
            <a:schemeClr val="accent5">
              <a:hueOff val="-3973551"/>
              <a:satOff val="15924"/>
              <a:lumOff val="345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inside</a:t>
            </a:r>
            <a:endParaRPr lang="en-US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15912" y="4891078"/>
            <a:ext cx="445134" cy="563077"/>
            <a:chOff x="5406590" y="4840347"/>
            <a:chExt cx="87390" cy="563077"/>
          </a:xfrm>
          <a:scene3d>
            <a:camera prst="orthographicFront"/>
            <a:lightRig rig="flat" dir="t"/>
          </a:scene3d>
        </p:grpSpPr>
        <p:sp>
          <p:nvSpPr>
            <p:cNvPr id="14" name="Right Arrow 13"/>
            <p:cNvSpPr/>
            <p:nvPr/>
          </p:nvSpPr>
          <p:spPr>
            <a:xfrm rot="9349795">
              <a:off x="5406590" y="4840347"/>
              <a:ext cx="87390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973551"/>
                <a:satOff val="15924"/>
                <a:lumOff val="3451"/>
                <a:alphaOff val="0"/>
              </a:schemeClr>
            </a:fillRef>
            <a:effectRef idx="2">
              <a:schemeClr val="accent5">
                <a:hueOff val="-3973551"/>
                <a:satOff val="15924"/>
                <a:lumOff val="345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4"/>
            <p:cNvSpPr/>
            <p:nvPr/>
          </p:nvSpPr>
          <p:spPr>
            <a:xfrm rot="20149795">
              <a:off x="5431658" y="4947595"/>
              <a:ext cx="61173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16" name="Oval 15"/>
          <p:cNvSpPr/>
          <p:nvPr/>
        </p:nvSpPr>
        <p:spPr>
          <a:xfrm>
            <a:off x="2752009" y="4567451"/>
            <a:ext cx="3118165" cy="1715875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960326"/>
              <a:satOff val="23887"/>
              <a:lumOff val="5177"/>
              <a:alphaOff val="0"/>
            </a:schemeClr>
          </a:fillRef>
          <a:effectRef idx="2">
            <a:schemeClr val="accent5">
              <a:hueOff val="-5960326"/>
              <a:satOff val="23887"/>
              <a:lumOff val="5177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kill</a:t>
            </a:r>
            <a:endParaRPr lang="en-US" sz="4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495266" y="4285913"/>
            <a:ext cx="403583" cy="563077"/>
            <a:chOff x="2267567" y="4835151"/>
            <a:chExt cx="84977" cy="563077"/>
          </a:xfrm>
          <a:scene3d>
            <a:camera prst="orthographicFront"/>
            <a:lightRig rig="flat" dir="t"/>
          </a:scene3d>
        </p:grpSpPr>
        <p:sp>
          <p:nvSpPr>
            <p:cNvPr id="18" name="Right Arrow 17"/>
            <p:cNvSpPr/>
            <p:nvPr/>
          </p:nvSpPr>
          <p:spPr>
            <a:xfrm rot="12288055">
              <a:off x="2267567" y="4835151"/>
              <a:ext cx="849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18"/>
            <p:cNvSpPr/>
            <p:nvPr/>
          </p:nvSpPr>
          <p:spPr>
            <a:xfrm rot="23088055">
              <a:off x="2291884" y="4953113"/>
              <a:ext cx="5948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sp>
        <p:nvSpPr>
          <p:cNvPr id="20" name="Oval 19"/>
          <p:cNvSpPr/>
          <p:nvPr/>
        </p:nvSpPr>
        <p:spPr>
          <a:xfrm>
            <a:off x="807192" y="2545071"/>
            <a:ext cx="2317258" cy="1668377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947101"/>
              <a:satOff val="31849"/>
              <a:lumOff val="6902"/>
              <a:alphaOff val="0"/>
            </a:schemeClr>
          </a:fillRef>
          <a:effectRef idx="2">
            <a:schemeClr val="accent5">
              <a:hueOff val="-7947101"/>
              <a:satOff val="31849"/>
              <a:lumOff val="6902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4400" b="1" dirty="0" smtClean="0"/>
              <a:t>belly</a:t>
            </a:r>
            <a:endParaRPr lang="en-US" sz="44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551739" y="1887993"/>
            <a:ext cx="563077" cy="397723"/>
            <a:chOff x="1031668" y="3451316"/>
            <a:chExt cx="563077" cy="245077"/>
          </a:xfrm>
          <a:scene3d>
            <a:camera prst="orthographicFront"/>
            <a:lightRig rig="flat" dir="t"/>
          </a:scene3d>
        </p:grpSpPr>
        <p:sp>
          <p:nvSpPr>
            <p:cNvPr id="22" name="Right Arrow 21"/>
            <p:cNvSpPr/>
            <p:nvPr/>
          </p:nvSpPr>
          <p:spPr>
            <a:xfrm rot="16372743">
              <a:off x="1190668" y="3292316"/>
              <a:ext cx="245077" cy="563077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947101"/>
                <a:satOff val="31849"/>
                <a:lumOff val="6902"/>
                <a:alphaOff val="0"/>
              </a:schemeClr>
            </a:fillRef>
            <a:effectRef idx="2">
              <a:schemeClr val="accent5">
                <a:hueOff val="-7947101"/>
                <a:satOff val="31849"/>
                <a:lumOff val="690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22"/>
            <p:cNvSpPr/>
            <p:nvPr/>
          </p:nvSpPr>
          <p:spPr>
            <a:xfrm rot="16372743">
              <a:off x="1225583" y="3441646"/>
              <a:ext cx="171554" cy="33784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004681" y="266239"/>
            <a:ext cx="2734203" cy="1668377"/>
            <a:chOff x="0" y="1668030"/>
            <a:chExt cx="2734203" cy="1668377"/>
          </a:xfrm>
          <a:scene3d>
            <a:camera prst="orthographicFront"/>
            <a:lightRig rig="flat" dir="t"/>
          </a:scene3d>
        </p:grpSpPr>
        <p:sp>
          <p:nvSpPr>
            <p:cNvPr id="25" name="Oval 24"/>
            <p:cNvSpPr/>
            <p:nvPr/>
          </p:nvSpPr>
          <p:spPr>
            <a:xfrm>
              <a:off x="0" y="1668030"/>
              <a:ext cx="2734203" cy="166837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7200" dirty="0" smtClean="0"/>
                <a:t>rich</a:t>
              </a:r>
              <a:endParaRPr lang="en-US" sz="7200" dirty="0"/>
            </a:p>
          </p:txBody>
        </p:sp>
        <p:sp>
          <p:nvSpPr>
            <p:cNvPr id="26" name="Oval 24"/>
            <p:cNvSpPr/>
            <p:nvPr/>
          </p:nvSpPr>
          <p:spPr>
            <a:xfrm>
              <a:off x="400415" y="1912358"/>
              <a:ext cx="1933373" cy="117972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7710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0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ight Arrow 1"/>
          <p:cNvSpPr/>
          <p:nvPr/>
        </p:nvSpPr>
        <p:spPr>
          <a:xfrm>
            <a:off x="685800" y="3886200"/>
            <a:ext cx="3124200" cy="19812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rich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267200"/>
            <a:ext cx="4038600" cy="1219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wealthy</a:t>
            </a:r>
            <a:endParaRPr lang="en-US" sz="4400" b="1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1752600"/>
            <a:ext cx="16002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27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94746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685800" y="3886200"/>
            <a:ext cx="3124200" cy="1981200"/>
          </a:xfrm>
          <a:prstGeom prst="rightArrow">
            <a:avLst/>
          </a:prstGeom>
          <a:ln w="57150" cap="rnd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idea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4267200"/>
            <a:ext cx="4038600" cy="121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 cap="rnd">
            <a:solidFill>
              <a:schemeClr val="bg1">
                <a:lumMod val="50000"/>
              </a:schemeClr>
            </a:solidFill>
            <a:prstDash val="lgDash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concept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6736"/>
            <a:ext cx="5638800" cy="357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2438400" y="1886356"/>
            <a:ext cx="1143000" cy="27844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</TotalTime>
  <Words>172</Words>
  <Application>Microsoft Office PowerPoint</Application>
  <PresentationFormat>On-screen Show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</cp:revision>
  <dcterms:created xsi:type="dcterms:W3CDTF">2020-12-15T15:33:15Z</dcterms:created>
  <dcterms:modified xsi:type="dcterms:W3CDTF">2021-01-04T15:47:43Z</dcterms:modified>
</cp:coreProperties>
</file>