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5" r:id="rId2"/>
    <p:sldId id="284" r:id="rId3"/>
    <p:sldId id="311" r:id="rId4"/>
    <p:sldId id="290" r:id="rId5"/>
    <p:sldId id="309" r:id="rId6"/>
    <p:sldId id="314" r:id="rId7"/>
    <p:sldId id="315" r:id="rId8"/>
    <p:sldId id="294" r:id="rId9"/>
    <p:sldId id="291" r:id="rId10"/>
    <p:sldId id="296" r:id="rId11"/>
    <p:sldId id="305" r:id="rId12"/>
    <p:sldId id="266" r:id="rId13"/>
    <p:sldId id="267" r:id="rId14"/>
    <p:sldId id="268" r:id="rId15"/>
    <p:sldId id="269" r:id="rId16"/>
    <p:sldId id="270" r:id="rId17"/>
    <p:sldId id="272" r:id="rId18"/>
    <p:sldId id="299" r:id="rId19"/>
    <p:sldId id="301" r:id="rId20"/>
    <p:sldId id="303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60"/>
  </p:normalViewPr>
  <p:slideViewPr>
    <p:cSldViewPr>
      <p:cViewPr>
        <p:scale>
          <a:sx n="90" d="100"/>
          <a:sy n="90" d="100"/>
        </p:scale>
        <p:origin x="-762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6.wmf"/><Relationship Id="rId1" Type="http://schemas.openxmlformats.org/officeDocument/2006/relationships/image" Target="../media/image18.wmf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wmf"/><Relationship Id="rId1" Type="http://schemas.openxmlformats.org/officeDocument/2006/relationships/image" Target="../media/image7.jpe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7.jpeg"/><Relationship Id="rId6" Type="http://schemas.openxmlformats.org/officeDocument/2006/relationships/image" Target="../media/image6.wmf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wmf"/><Relationship Id="rId1" Type="http://schemas.openxmlformats.org/officeDocument/2006/relationships/image" Target="../media/image27.jpeg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4176-123B-4637-B118-4D0202A02AE0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18E53-0635-44A3-8D8F-DB4C7B74B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ose-gif-2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096000" cy="6186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        </a:t>
            </a: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bn-BD" sz="5400" dirty="0" smtClean="0">
              <a:solidFill>
                <a:srgbClr val="00B050"/>
              </a:solidFill>
            </a:endParaRPr>
          </a:p>
          <a:p>
            <a:endParaRPr lang="bn-BD" sz="5400" dirty="0" smtClean="0">
              <a:solidFill>
                <a:srgbClr val="00B050"/>
              </a:solidFill>
            </a:endParaRPr>
          </a:p>
          <a:p>
            <a:r>
              <a:rPr lang="bn-BD" sz="5400" dirty="0" smtClean="0">
                <a:solidFill>
                  <a:srgbClr val="00B050"/>
                </a:solidFill>
              </a:rPr>
              <a:t>    </a:t>
            </a:r>
            <a:r>
              <a:rPr lang="bn-BD" sz="7200" dirty="0" smtClean="0">
                <a:solidFill>
                  <a:srgbClr val="00B050"/>
                </a:solidFill>
              </a:rPr>
              <a:t>বর্গ</a:t>
            </a:r>
          </a:p>
          <a:p>
            <a:endParaRPr lang="bn-BD" sz="5400" dirty="0" smtClean="0">
              <a:solidFill>
                <a:srgbClr val="00B050"/>
              </a:solidFill>
            </a:endParaRPr>
          </a:p>
          <a:p>
            <a:endParaRPr lang="bn-BD" sz="5400" dirty="0" smtClean="0">
              <a:solidFill>
                <a:srgbClr val="00B050"/>
              </a:solidFill>
            </a:endParaRPr>
          </a:p>
          <a:p>
            <a:endParaRPr lang="en-U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>
            <a:extLst>
              <a:ext uri="{FF2B5EF4-FFF2-40B4-BE49-F238E27FC236}">
                <a16:creationId xmlns="" xmlns:a16="http://schemas.microsoft.com/office/drawing/2014/main" id="{7AC6B3C7-60E0-44B5-8DC1-D5E94C86BA2B}"/>
              </a:ext>
            </a:extLst>
          </p:cNvPr>
          <p:cNvSpPr/>
          <p:nvPr/>
        </p:nvSpPr>
        <p:spPr>
          <a:xfrm>
            <a:off x="3064213" y="136188"/>
            <a:ext cx="3735421" cy="1750979"/>
          </a:xfrm>
          <a:prstGeom prst="double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04A1CA-8FEA-4A2C-8CCA-A2D3BA8AF37B}"/>
              </a:ext>
            </a:extLst>
          </p:cNvPr>
          <p:cNvSpPr txBox="1"/>
          <p:nvPr/>
        </p:nvSpPr>
        <p:spPr>
          <a:xfrm>
            <a:off x="1828800" y="2133601"/>
            <a:ext cx="6172200" cy="4462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১।বীজগণিতীয় সূত্র প্রয়োগ করে দি্বপদী ও ত্রিপদী রাশির বর্গ,সরলীকরণ,মান নির্ণয় করতে পারবে।</a:t>
            </a:r>
          </a:p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২।বীজগণিতীয় রাশিমালার উৎপাদকে বিশ্লেষণ করতে পারবে।</a:t>
            </a:r>
          </a:p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বীজগণিতীয় রাশিমালার ল.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সা.গু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গ.সা.গু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৪।গণিতের বিভিন্ন শাখায় বর্গের প্রয়োগ করতে পারবে।</a:t>
            </a:r>
          </a:p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বাস্তব সমস্যা সমাধানে বর্গ এর সূত্রাবলি প্রয়োগ করতে পারবে।</a:t>
            </a:r>
          </a:p>
          <a:p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bn-IN" dirty="0" smtClean="0"/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2425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914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সূত্রাবলিঃ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64050" y="3352800"/>
          <a:ext cx="215900" cy="152400"/>
        </p:xfrm>
        <a:graphic>
          <a:graphicData uri="http://schemas.openxmlformats.org/presentationml/2006/ole">
            <p:oleObj spid="_x0000_s28676" name="Equation" r:id="rId3" imgW="215640" imgH="1522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677" name="Equation" r:id="rId4" imgW="1141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21200" y="3352800"/>
          <a:ext cx="101600" cy="152400"/>
        </p:xfrm>
        <a:graphic>
          <a:graphicData uri="http://schemas.openxmlformats.org/presentationml/2006/ole">
            <p:oleObj spid="_x0000_s28678" name="Equation" r:id="rId5" imgW="101520" imgH="1522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95400" y="914400"/>
          <a:ext cx="5715001" cy="3487119"/>
        </p:xfrm>
        <a:graphic>
          <a:graphicData uri="http://schemas.openxmlformats.org/presentationml/2006/ole">
            <p:oleObj spid="_x0000_s28680" name="Equation" r:id="rId6" imgW="1498320" imgH="6984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681" name="Equation" r:id="rId7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অনুসিদ্ধান্ত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914400"/>
          <a:ext cx="6858001" cy="5558575"/>
        </p:xfrm>
        <a:graphic>
          <a:graphicData uri="http://schemas.openxmlformats.org/presentationml/2006/ole">
            <p:oleObj spid="_x0000_s29698" name="Equation" r:id="rId3" imgW="1892160" imgH="1828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699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১।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65999" y="685800"/>
          <a:ext cx="1377201" cy="1083075"/>
        </p:xfrm>
        <a:graphic>
          <a:graphicData uri="http://schemas.openxmlformats.org/presentationml/2006/ole">
            <p:oleObj spid="_x0000_s30722" name="Equation" r:id="rId3" imgW="596880" imgH="39348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4200" y="914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bn-BD" sz="2800" dirty="0" smtClean="0">
                <a:solidFill>
                  <a:srgbClr val="0070C0"/>
                </a:solidFill>
              </a:rPr>
              <a:t>,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91000" y="685801"/>
          <a:ext cx="1828800" cy="969672"/>
        </p:xfrm>
        <a:graphic>
          <a:graphicData uri="http://schemas.openxmlformats.org/presentationml/2006/ole">
            <p:oleObj spid="_x0000_s30723" name="Equation" r:id="rId4" imgW="53316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990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মান নির্ণয় কর। </a:t>
            </a:r>
            <a:endParaRPr lang="bn-BD" sz="2800" dirty="0" smtClean="0">
              <a:solidFill>
                <a:srgbClr val="00B050"/>
              </a:solidFill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0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প্রশ্নাবলিঃ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3622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২।</a:t>
            </a:r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95400" y="2133600"/>
          <a:ext cx="3886200" cy="1295400"/>
        </p:xfrm>
        <a:graphic>
          <a:graphicData uri="http://schemas.openxmlformats.org/presentationml/2006/ole">
            <p:oleObj spid="_x0000_s30724" name="Equation" r:id="rId5" imgW="1218960" imgH="431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76600" y="2819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/>
              <a:t>  </a:t>
            </a:r>
            <a:r>
              <a:rPr lang="bn-BD" sz="3200" dirty="0" smtClean="0">
                <a:latin typeface="Times New Roman" pitchFamily="18" charset="0"/>
              </a:rPr>
              <a:t>ab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286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হলে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25" name="Equation" r:id="rId6" imgW="114120" imgH="21564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26" name="Equation" r:id="rId7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1818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সমাধানঃ   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       দেওয়া আছে,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1905000"/>
          <a:ext cx="4495800" cy="3569998"/>
        </p:xfrm>
        <a:graphic>
          <a:graphicData uri="http://schemas.openxmlformats.org/presentationml/2006/ole">
            <p:oleObj spid="_x0000_s31746" name="Equation" r:id="rId3" imgW="1714320" imgH="137160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0" y="557718"/>
          <a:ext cx="1752600" cy="966281"/>
        </p:xfrm>
        <a:graphic>
          <a:graphicData uri="http://schemas.openxmlformats.org/presentationml/2006/ole">
            <p:oleObj spid="_x0000_s31747" name="Equation" r:id="rId4" imgW="596880" imgH="3934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1828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এখন,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1348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২।  </a:t>
            </a:r>
            <a:r>
              <a:rPr lang="en-US" dirty="0" err="1" smtClean="0">
                <a:solidFill>
                  <a:srgbClr val="FF0000"/>
                </a:solidFill>
              </a:rPr>
              <a:t>সমাধান</a:t>
            </a:r>
            <a:r>
              <a:rPr lang="bn-BD" dirty="0" smtClean="0">
                <a:solidFill>
                  <a:srgbClr val="FF0000"/>
                </a:solidFill>
              </a:rPr>
              <a:t>ঃ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দেওয়া আছে,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0" y="1219200"/>
          <a:ext cx="4730750" cy="3429000"/>
        </p:xfrm>
        <a:graphic>
          <a:graphicData uri="http://schemas.openxmlformats.org/presentationml/2006/ole">
            <p:oleObj spid="_x0000_s32770" name="Equation" r:id="rId3" imgW="1892160" imgH="13716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676400"/>
            <a:ext cx="94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সুতরাং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819400" y="545689"/>
          <a:ext cx="3352800" cy="5515897"/>
        </p:xfrm>
        <a:graphic>
          <a:graphicData uri="http://schemas.openxmlformats.org/presentationml/2006/ole">
            <p:oleObj spid="_x0000_s34818" name="Equation" r:id="rId3" imgW="1574640" imgH="2590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2390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bn-BD" sz="2000" dirty="0" smtClean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1752600"/>
          <a:ext cx="1928813" cy="381000"/>
        </p:xfrm>
        <a:graphic>
          <a:graphicData uri="http://schemas.openxmlformats.org/presentationml/2006/ole">
            <p:oleObj spid="_x0000_s60418" name="Equation" r:id="rId3" imgW="1028520" imgH="203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17526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হলে</a:t>
            </a:r>
          </a:p>
          <a:p>
            <a:endParaRPr lang="bn-BD" dirty="0" smtClean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95750" y="1752600"/>
          <a:ext cx="1238249" cy="381000"/>
        </p:xfrm>
        <a:graphic>
          <a:graphicData uri="http://schemas.openxmlformats.org/presentationml/2006/ole">
            <p:oleObj spid="_x0000_s60419" name="Equation" r:id="rId4" imgW="482400" imgH="2030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182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305800" cy="501675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r>
              <a:rPr lang="bn-BD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,</a:t>
            </a:r>
            <a:r>
              <a:rPr lang="bn-BD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হলে প্রমাণ কর যে,</a:t>
            </a:r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bn-B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২।                                  ,হলে</a:t>
            </a:r>
          </a:p>
          <a:p>
            <a:endParaRPr lang="bn-BD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solidFill>
                <a:srgbClr val="FF0000"/>
              </a:solidFill>
            </a:endParaRPr>
          </a:p>
          <a:p>
            <a:endParaRPr lang="bn-BD" sz="4800" dirty="0" smtClean="0">
              <a:solidFill>
                <a:srgbClr val="FF0000"/>
              </a:solidFill>
            </a:endParaRPr>
          </a:p>
          <a:p>
            <a:endParaRPr lang="bn-BD" sz="4800" dirty="0" smtClean="0">
              <a:solidFill>
                <a:srgbClr val="FF0000"/>
              </a:solidFill>
            </a:endParaRPr>
          </a:p>
          <a:p>
            <a:r>
              <a:rPr lang="bn-BD" sz="4800" dirty="0" smtClean="0">
                <a:solidFill>
                  <a:srgbClr val="FF0000"/>
                </a:solidFill>
              </a:rPr>
              <a:t>স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9600" y="2209800"/>
          <a:ext cx="973394" cy="457200"/>
        </p:xfrm>
        <a:graphic>
          <a:graphicData uri="http://schemas.openxmlformats.org/presentationml/2006/ole">
            <p:oleObj spid="_x0000_s61442" name="Equation" r:id="rId3" imgW="609480" imgH="39348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7999" y="2133600"/>
          <a:ext cx="1252151" cy="609600"/>
        </p:xfrm>
        <a:graphic>
          <a:graphicData uri="http://schemas.openxmlformats.org/presentationml/2006/ole">
            <p:oleObj spid="_x0000_s61443" name="Equation" r:id="rId4" imgW="965160" imgH="469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2667000"/>
          <a:ext cx="2419350" cy="420757"/>
        </p:xfrm>
        <a:graphic>
          <a:graphicData uri="http://schemas.openxmlformats.org/presentationml/2006/ole">
            <p:oleObj spid="_x0000_s61444" name="Equation" r:id="rId5" imgW="1168200" imgH="203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76675" y="2667000"/>
          <a:ext cx="1111250" cy="355600"/>
        </p:xfrm>
        <a:graphic>
          <a:graphicData uri="http://schemas.openxmlformats.org/presentationml/2006/ole">
            <p:oleObj spid="_x0000_s61445" name="Equation" r:id="rId6" imgW="634680" imgH="203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2667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এর মান নির্ণয়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ownloads\Rose GIFs - Get the best GIF on GIPHY_files\200_0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50" y="2476500"/>
            <a:ext cx="3009900" cy="1905000"/>
          </a:xfrm>
          <a:prstGeom prst="rect">
            <a:avLst/>
          </a:prstGeom>
          <a:noFill/>
        </p:spPr>
      </p:pic>
      <p:pic>
        <p:nvPicPr>
          <p:cNvPr id="31747" name="Picture 3" descr="C:\Users\user\Downloads\Rose GIFs - Get the best GIF on GIPHY_files\200_0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848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G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4648200" cy="5408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4495800"/>
            <a:ext cx="1752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ধন্যবাদ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eachers photo\minhaj s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00"/>
            <a:ext cx="2858224" cy="2590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" y="2590800"/>
            <a:ext cx="52578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মিনহাজ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বি,এসসি(সম্মান),এম-এসসি,বি এড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  </a:t>
            </a:r>
            <a:endParaRPr lang="en-US" sz="2400" dirty="0" smtClean="0">
              <a:solidFill>
                <a:srgbClr val="0070C0"/>
              </a:solidFill>
              <a:latin typeface="Lucida Sans Unicode" pitchFamily="34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          </a:t>
            </a:r>
            <a:r>
              <a:rPr lang="en-US" sz="2400" dirty="0" err="1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শীতলপুর</a:t>
            </a:r>
            <a:r>
              <a:rPr lang="en-US" sz="2400" dirty="0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গাউছিয়া</a:t>
            </a:r>
            <a:r>
              <a:rPr lang="en-US" sz="2400" dirty="0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ইসলামিয়া</a:t>
            </a:r>
            <a:r>
              <a:rPr lang="en-US" sz="2400" dirty="0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দাখিল</a:t>
            </a:r>
            <a:endParaRPr lang="bn-BD" sz="2400" dirty="0" smtClean="0">
              <a:solidFill>
                <a:srgbClr val="0070C0"/>
              </a:solidFill>
              <a:latin typeface="Lucida Sans Unicode" pitchFamily="34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মাদ্রাসা</a:t>
            </a:r>
            <a:r>
              <a:rPr lang="en-US" sz="2400" dirty="0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,</a:t>
            </a:r>
            <a:endParaRPr lang="bn-BD" sz="2400" dirty="0" smtClean="0">
              <a:solidFill>
                <a:srgbClr val="0070C0"/>
              </a:solidFill>
              <a:latin typeface="Lucida Sans Unicode" pitchFamily="34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সীতাকুণ্ড,চট্টগ্রাম</a:t>
            </a:r>
            <a:r>
              <a:rPr lang="bn-BD" sz="2400" dirty="0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rgbClr val="0070C0"/>
                </a:solidFill>
                <a:latin typeface="Lucida Sans Unicode" pitchFamily="34" charset="0"/>
                <a:cs typeface="NikoshBAN" pitchFamily="2" charset="0"/>
              </a:rPr>
              <a:t>।</a:t>
            </a:r>
            <a:endParaRPr lang="en-US" sz="2400" u="sng" dirty="0" smtClean="0">
              <a:solidFill>
                <a:srgbClr val="0070C0"/>
              </a:solidFill>
              <a:latin typeface="Lucida Sans Unicode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85800"/>
            <a:ext cx="160020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558E4F-7A33-4983-AFB6-1FCF8ADAE2FD}"/>
              </a:ext>
            </a:extLst>
          </p:cNvPr>
          <p:cNvSpPr txBox="1"/>
          <p:nvPr/>
        </p:nvSpPr>
        <p:spPr>
          <a:xfrm flipH="1">
            <a:off x="5315682" y="856034"/>
            <a:ext cx="3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/>
              <a:t>   </a:t>
            </a:r>
            <a:endParaRPr lang="en-US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DB76CF-D1D3-4295-98CC-9FADBD9B29B6}"/>
              </a:ext>
            </a:extLst>
          </p:cNvPr>
          <p:cNvSpPr txBox="1"/>
          <p:nvPr/>
        </p:nvSpPr>
        <p:spPr>
          <a:xfrm>
            <a:off x="1357009" y="1945532"/>
            <a:ext cx="6843409" cy="467820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en-US" dirty="0"/>
              <a:t>                                              </a:t>
            </a:r>
            <a:r>
              <a:rPr lang="bn-IN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bn-BD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bn-IN" sz="6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বিষয়ঃগণিত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8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BD" sz="48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/০1/২০21</a:t>
            </a:r>
            <a:endParaRPr lang="bn-IN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xmlns="" id="{1864DBBE-14F4-4126-8187-9EDB5C126CC1}"/>
              </a:ext>
            </a:extLst>
          </p:cNvPr>
          <p:cNvSpPr/>
          <p:nvPr/>
        </p:nvSpPr>
        <p:spPr>
          <a:xfrm>
            <a:off x="2174133" y="175098"/>
            <a:ext cx="5034064" cy="1653702"/>
          </a:xfrm>
          <a:prstGeom prst="ca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60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5715000" cy="4154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মানসিক প্রস্তুতি</a:t>
            </a:r>
          </a:p>
          <a:p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Kazi Minhaz\kazi minh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2057400"/>
            <a:ext cx="32766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Kazi Minhaz\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29158"/>
            <a:ext cx="4648200" cy="415244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45243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পূর্ব জ্ঞান  যাচাই</a:t>
            </a:r>
            <a:endParaRPr lang="en-US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1।ছ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 </a:t>
            </a:r>
            <a:r>
              <a:rPr lang="en-US" sz="2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আকৃতির?</a:t>
            </a:r>
          </a:p>
          <a:p>
            <a:pPr algn="just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২।a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৩।a+b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=  কত?</a:t>
            </a:r>
          </a:p>
          <a:p>
            <a:pPr algn="just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৫।                    কত?  </a:t>
            </a:r>
          </a:p>
          <a:p>
            <a:pPr algn="just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৬।অনুসিদ্ধান্ত কাকে বলে? </a:t>
            </a:r>
          </a:p>
          <a:p>
            <a:pPr algn="just"/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endParaRPr lang="bn-BD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3794" name="Equation" r:id="rId3" imgW="11412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3346" y="2094522"/>
          <a:ext cx="705854" cy="343878"/>
        </p:xfrm>
        <a:graphic>
          <a:graphicData uri="http://schemas.openxmlformats.org/presentationml/2006/ole">
            <p:oleObj spid="_x0000_s33795" name="Equation" r:id="rId4" imgW="495000" imgH="241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3799" name="Equation" r:id="rId5" imgW="114120" imgH="215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33800" name="Equation" r:id="rId6" imgW="11412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3802" name="Equation" r:id="rId7" imgW="114120" imgH="215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8200" y="2492188"/>
          <a:ext cx="762000" cy="268942"/>
        </p:xfrm>
        <a:graphic>
          <a:graphicData uri="http://schemas.openxmlformats.org/presentationml/2006/ole">
            <p:oleObj spid="_x0000_s33803" name="Equation" r:id="rId8" imgW="634680" imgH="241200" progId="Equation.3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9906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উত্তর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5299" name="Equation" r:id="rId4" imgW="114120" imgH="215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5301" name="Equation" r:id="rId5" imgW="114120" imgH="2156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1447800"/>
            <a:ext cx="4953000" cy="21544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১।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 দুইটি বর্গাকৃতি</a:t>
            </a:r>
            <a:r>
              <a:rPr lang="bn-BD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bn-BD" dirty="0" smtClean="0">
                <a:solidFill>
                  <a:srgbClr val="00B050"/>
                </a:solidFill>
              </a:rPr>
              <a:t>২।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</a:t>
            </a:r>
            <a:r>
              <a:rPr lang="bn-BD" dirty="0" smtClean="0">
                <a:solidFill>
                  <a:srgbClr val="00B050"/>
                </a:solidFill>
              </a:rPr>
              <a:t>       </a:t>
            </a:r>
          </a:p>
          <a:p>
            <a:r>
              <a:rPr lang="bn-BD" dirty="0" smtClean="0">
                <a:solidFill>
                  <a:srgbClr val="00B050"/>
                </a:solidFill>
              </a:rPr>
              <a:t>৪।      </a:t>
            </a:r>
            <a:r>
              <a:rPr lang="en-US" dirty="0" err="1" smtClean="0">
                <a:solidFill>
                  <a:srgbClr val="00B050"/>
                </a:solidFill>
              </a:rPr>
              <a:t>এর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বর্গ</a:t>
            </a:r>
            <a:r>
              <a:rPr lang="en-US" dirty="0" smtClean="0">
                <a:solidFill>
                  <a:srgbClr val="00B050"/>
                </a:solidFill>
              </a:rPr>
              <a:t>=</a:t>
            </a:r>
            <a:r>
              <a:rPr lang="bn-BD" dirty="0" smtClean="0">
                <a:solidFill>
                  <a:srgbClr val="00B050"/>
                </a:solidFill>
              </a:rPr>
              <a:t>=               </a:t>
            </a:r>
          </a:p>
          <a:p>
            <a:r>
              <a:rPr lang="bn-BD" dirty="0" smtClean="0">
                <a:solidFill>
                  <a:srgbClr val="00B050"/>
                </a:solidFill>
              </a:rPr>
              <a:t>৫।</a:t>
            </a:r>
            <a:r>
              <a:rPr lang="en-US" dirty="0" smtClean="0">
                <a:solidFill>
                  <a:srgbClr val="00B050"/>
                </a:solidFill>
              </a:rPr>
              <a:t>                   =      </a:t>
            </a:r>
            <a:r>
              <a:rPr lang="bn-BD" dirty="0" smtClean="0">
                <a:solidFill>
                  <a:srgbClr val="00B050"/>
                </a:solidFill>
              </a:rPr>
              <a:t>              </a:t>
            </a:r>
          </a:p>
          <a:p>
            <a:r>
              <a:rPr lang="bn-BD" dirty="0" smtClean="0">
                <a:solidFill>
                  <a:srgbClr val="00B050"/>
                </a:solidFill>
              </a:rPr>
              <a:t>৬।</a:t>
            </a:r>
            <a:r>
              <a:rPr lang="en-US" dirty="0" smtClean="0">
                <a:solidFill>
                  <a:srgbClr val="00B050"/>
                </a:solidFill>
              </a:rPr>
              <a:t>                                   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06500" y="2309813"/>
          <a:ext cx="938213" cy="409575"/>
        </p:xfrm>
        <a:graphic>
          <a:graphicData uri="http://schemas.openxmlformats.org/presentationml/2006/ole">
            <p:oleObj spid="_x0000_s55306" name="Equation" r:id="rId6" imgW="558720" imgH="2156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895600" y="2209800"/>
          <a:ext cx="914399" cy="486508"/>
        </p:xfrm>
        <a:graphic>
          <a:graphicData uri="http://schemas.openxmlformats.org/presentationml/2006/ole">
            <p:oleObj spid="_x0000_s55307" name="Equation" r:id="rId7" imgW="495000" imgH="2412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219200" y="2667001"/>
          <a:ext cx="838200" cy="386821"/>
        </p:xfrm>
        <a:graphic>
          <a:graphicData uri="http://schemas.openxmlformats.org/presentationml/2006/ole">
            <p:oleObj spid="_x0000_s55308" name="Equation" r:id="rId8" imgW="495000" imgH="2412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743200" y="2667000"/>
          <a:ext cx="1752604" cy="381000"/>
        </p:xfrm>
        <a:graphic>
          <a:graphicData uri="http://schemas.openxmlformats.org/presentationml/2006/ole">
            <p:oleObj spid="_x0000_s55310" name="Equation" r:id="rId9" imgW="863280" imgH="20304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057400" y="1828800"/>
          <a:ext cx="333234" cy="248074"/>
        </p:xfrm>
        <a:graphic>
          <a:graphicData uri="http://schemas.openxmlformats.org/presentationml/2006/ole">
            <p:oleObj spid="_x0000_s55312" name="Equation" r:id="rId10" imgW="190440" imgH="20304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295399" y="3048000"/>
          <a:ext cx="2815389" cy="457200"/>
        </p:xfrm>
        <a:graphic>
          <a:graphicData uri="http://schemas.openxmlformats.org/presentationml/2006/ole">
            <p:oleObj spid="_x0000_s55313" name="Equation" r:id="rId11" imgW="1485720" imgH="2412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5314" name="Equation" r:id="rId12" imgW="114120" imgH="21564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5315" name="Equation" r:id="rId13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785</TotalTime>
  <Words>256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Equity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90</cp:revision>
  <dcterms:created xsi:type="dcterms:W3CDTF">2006-08-16T00:00:00Z</dcterms:created>
  <dcterms:modified xsi:type="dcterms:W3CDTF">2021-01-13T09:04:10Z</dcterms:modified>
</cp:coreProperties>
</file>