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61" r:id="rId3"/>
    <p:sldId id="297" r:id="rId4"/>
    <p:sldId id="266" r:id="rId5"/>
    <p:sldId id="293" r:id="rId6"/>
    <p:sldId id="306" r:id="rId7"/>
    <p:sldId id="291" r:id="rId8"/>
    <p:sldId id="301" r:id="rId9"/>
    <p:sldId id="302" r:id="rId10"/>
    <p:sldId id="303" r:id="rId11"/>
    <p:sldId id="304" r:id="rId12"/>
    <p:sldId id="305" r:id="rId13"/>
    <p:sldId id="276" r:id="rId14"/>
    <p:sldId id="277"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p:scale>
          <a:sx n="68" d="100"/>
          <a:sy n="68" d="100"/>
        </p:scale>
        <p:origin x="-90" y="-16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F5C2-EB31-4720-80BD-794C58AE1138}" type="datetimeFigureOut">
              <a:rPr lang="en-US" smtClean="0"/>
              <a:pPr/>
              <a:t>13-Jan-21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41FF-756F-48A3-ADF3-7164A263F97A}" type="slidenum">
              <a:rPr lang="en-US" smtClean="0"/>
              <a:pPr/>
              <a:t>‹#›</a:t>
            </a:fld>
            <a:endParaRPr lang="en-US"/>
          </a:p>
        </p:txBody>
      </p:sp>
    </p:spTree>
    <p:extLst>
      <p:ext uri="{BB962C8B-B14F-4D97-AF65-F5344CB8AC3E}">
        <p14:creationId xmlns="" xmlns:p14="http://schemas.microsoft.com/office/powerpoint/2010/main" val="1102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C48DA-6E1E-4CFC-BDE3-F0B105A424EF}"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56064192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6E15C-FAFD-4E13-9AA1-3D860B151E8A}"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9345150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049D7-C009-42B8-9CF8-A0D7098A5593}"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816966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7AB7E1-A4F5-4E2E-9590-31A0A692F024}"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8710097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04DC55-97BB-4444-BF9B-44371C4D1CF1}" type="datetime1">
              <a:rPr lang="en-US" smtClean="0"/>
              <a:pPr/>
              <a:t>13-Jan-21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3506809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F60C2-23C3-4C75-AE66-508EF31D9389}"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152162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86533-484F-4991-8AD8-FA8F3134B969}" type="datetime1">
              <a:rPr lang="en-US" smtClean="0"/>
              <a:pPr/>
              <a:t>13-Jan-21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145263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BEA4B-CA8B-4CFC-BB2A-4EBF764719C7}" type="datetime1">
              <a:rPr lang="en-US" smtClean="0"/>
              <a:pPr/>
              <a:t>13-Jan-21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48440835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5A48C-C960-4C4A-8189-687D9EE3384C}" type="datetime1">
              <a:rPr lang="en-US" smtClean="0"/>
              <a:pPr/>
              <a:t>13-Jan-21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3806620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23B54-D84C-486A-8285-61357F59A3E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9471347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042D0-F202-493A-B111-E5C6AC398490}" type="datetime1">
              <a:rPr lang="en-US" smtClean="0"/>
              <a:pPr/>
              <a:t>13-Jan-21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31558294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4C5D9-AF5F-41C9-96EB-D74F8C5CC542}" type="datetime1">
              <a:rPr lang="en-US" smtClean="0"/>
              <a:pPr/>
              <a:t>13-Jan-21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8267-56C3-4E84-AAAF-875CE9A1DF48}" type="slidenum">
              <a:rPr lang="en-US" smtClean="0"/>
              <a:pPr/>
              <a:t>‹#›</a:t>
            </a:fld>
            <a:endParaRPr lang="en-US"/>
          </a:p>
        </p:txBody>
      </p:sp>
    </p:spTree>
    <p:extLst>
      <p:ext uri="{BB962C8B-B14F-4D97-AF65-F5344CB8AC3E}">
        <p14:creationId xmlns="" xmlns:p14="http://schemas.microsoft.com/office/powerpoint/2010/main" val="15629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2874" y="1645919"/>
            <a:ext cx="10114671" cy="4965895"/>
          </a:xfrm>
          <a:prstGeom prst="rect">
            <a:avLst/>
          </a:prstGeom>
        </p:spPr>
      </p:pic>
      <p:sp>
        <p:nvSpPr>
          <p:cNvPr id="16" name="TextBox 15"/>
          <p:cNvSpPr txBox="1"/>
          <p:nvPr/>
        </p:nvSpPr>
        <p:spPr>
          <a:xfrm>
            <a:off x="1462704" y="2390168"/>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সবাইকে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8" name="TextBox 17"/>
          <p:cNvSpPr txBox="1"/>
          <p:nvPr/>
        </p:nvSpPr>
        <p:spPr>
          <a:xfrm>
            <a:off x="8191752" y="3128386"/>
            <a:ext cx="3048000" cy="584775"/>
          </a:xfrm>
          <a:prstGeom prst="rect">
            <a:avLst/>
          </a:prstGeom>
          <a:noFill/>
        </p:spPr>
        <p:txBody>
          <a:bodyPr wrap="square" rtlCol="0">
            <a:prstTxWarp prst="textPlain">
              <a:avLst/>
            </a:prstTxWarp>
            <a:spAutoFit/>
          </a:bodyPr>
          <a:lstStyle/>
          <a:p>
            <a:r>
              <a:rPr lang="bn-IN"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শুভেচ্ছা  </a:t>
            </a:r>
            <a:r>
              <a:rPr lang="bn-BD" sz="3200" b="1" dirty="0" smtClean="0">
                <a:ln>
                  <a:solidFill>
                    <a:schemeClr val="accent6">
                      <a:lumMod val="75000"/>
                    </a:schemeClr>
                  </a:solidFill>
                </a:ln>
                <a:solidFill>
                  <a:srgbClr val="00B050"/>
                </a:solidFill>
                <a:latin typeface="NikoshBAN" panose="02000000000000000000" pitchFamily="2" charset="0"/>
                <a:cs typeface="NikoshBAN" panose="02000000000000000000" pitchFamily="2" charset="0"/>
              </a:rPr>
              <a:t> </a:t>
            </a:r>
            <a:endParaRPr lang="en-GB" sz="3200" b="1" dirty="0">
              <a:ln>
                <a:solidFill>
                  <a:schemeClr val="accent6">
                    <a:lumMod val="75000"/>
                  </a:schemeClr>
                </a:solidFill>
              </a:ln>
              <a:solidFill>
                <a:srgbClr val="00B050"/>
              </a:solidFill>
              <a:latin typeface="NikoshBAN" panose="02000000000000000000" pitchFamily="2" charset="0"/>
              <a:cs typeface="NikoshBAN" panose="02000000000000000000" pitchFamily="2" charset="0"/>
            </a:endParaRPr>
          </a:p>
        </p:txBody>
      </p:sp>
      <p:sp>
        <p:nvSpPr>
          <p:cNvPr id="19" name="Rectangle 18"/>
          <p:cNvSpPr/>
          <p:nvPr/>
        </p:nvSpPr>
        <p:spPr>
          <a:xfrm>
            <a:off x="2448376" y="161499"/>
            <a:ext cx="7311617" cy="1200329"/>
          </a:xfrm>
          <a:prstGeom prst="rect">
            <a:avLst/>
          </a:prstGeom>
        </p:spPr>
        <p:txBody>
          <a:bodyPr wrap="none">
            <a:spAutoFit/>
          </a:bodyPr>
          <a:lstStyle/>
          <a:p>
            <a:pPr algn="ctr" rtl="1"/>
            <a:r>
              <a:rPr lang="ar-SA" sz="7200" dirty="0" smtClean="0">
                <a:solidFill>
                  <a:srgbClr val="002060"/>
                </a:solidFill>
              </a:rPr>
              <a:t>السلام عليكم ورحمة الله </a:t>
            </a:r>
            <a:endParaRPr lang="en-US" sz="7200" dirty="0">
              <a:solidFill>
                <a:srgbClr val="002060"/>
              </a:solidFill>
            </a:endParaRPr>
          </a:p>
        </p:txBody>
      </p:sp>
      <p:sp>
        <p:nvSpPr>
          <p:cNvPr id="20" name="Rectangle 19"/>
          <p:cNvSpPr/>
          <p:nvPr/>
        </p:nvSpPr>
        <p:spPr>
          <a:xfrm>
            <a:off x="2166426" y="974412"/>
            <a:ext cx="8356210" cy="1569660"/>
          </a:xfrm>
          <a:prstGeom prst="rect">
            <a:avLst/>
          </a:prstGeom>
        </p:spPr>
        <p:txBody>
          <a:bodyPr wrap="square">
            <a:spAutoFit/>
          </a:bodyPr>
          <a:lstStyle/>
          <a:p>
            <a:r>
              <a:rPr lang="ar-SA" sz="9600" b="1" kern="10" dirty="0" smtClean="0">
                <a:ln w="9525">
                  <a:round/>
                  <a:headEnd/>
                  <a:tailEnd/>
                </a:ln>
                <a:solidFill>
                  <a:srgbClr val="FF0000"/>
                </a:solidFill>
                <a:latin typeface="Arial"/>
              </a:rPr>
              <a:t>اهلا و سهلا</a:t>
            </a:r>
            <a:r>
              <a:rPr lang="en-US" sz="9600" b="1" kern="10" dirty="0" smtClean="0">
                <a:ln w="9525">
                  <a:round/>
                  <a:headEnd/>
                  <a:tailEnd/>
                </a:ln>
                <a:solidFill>
                  <a:srgbClr val="FF0000"/>
                </a:solidFill>
                <a:latin typeface="Arial"/>
              </a:rPr>
              <a:t> </a:t>
            </a:r>
            <a:r>
              <a:rPr lang="bn-IN" sz="9600" b="1" kern="10" dirty="0" smtClean="0">
                <a:ln w="9525">
                  <a:round/>
                  <a:headEnd/>
                  <a:tailEnd/>
                </a:ln>
                <a:solidFill>
                  <a:srgbClr val="FF0000"/>
                </a:solidFill>
                <a:latin typeface="NikoshBAN" pitchFamily="2" charset="0"/>
                <a:cs typeface="NikoshBAN" pitchFamily="2" charset="0"/>
              </a:rPr>
              <a:t>স্বাগতম</a:t>
            </a:r>
            <a:r>
              <a:rPr lang="bn-IN" sz="9600" b="1" kern="10" dirty="0" smtClean="0">
                <a:ln w="9525">
                  <a:round/>
                  <a:headEnd/>
                  <a:tailEnd/>
                </a:ln>
                <a:solidFill>
                  <a:srgbClr val="FF0000"/>
                </a:solidFill>
                <a:latin typeface="Arial"/>
              </a:rPr>
              <a:t> </a:t>
            </a:r>
            <a:endParaRPr lang="en-US" sz="9600" b="1" dirty="0"/>
          </a:p>
        </p:txBody>
      </p:sp>
      <p:sp>
        <p:nvSpPr>
          <p:cNvPr id="7" name="Frame 6"/>
          <p:cNvSpPr/>
          <p:nvPr/>
        </p:nvSpPr>
        <p:spPr>
          <a:xfrm>
            <a:off x="0" y="1"/>
            <a:ext cx="12192000" cy="6858000"/>
          </a:xfrm>
          <a:prstGeom prst="frame">
            <a:avLst>
              <a:gd name="adj1" fmla="val 4167"/>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329978090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4)">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630658" y="242667"/>
            <a:ext cx="7174524" cy="13716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bn-IN" sz="5400" dirty="0" smtClean="0">
                <a:solidFill>
                  <a:schemeClr val="tx1"/>
                </a:solidFill>
                <a:latin typeface="NikoshBAN" pitchFamily="2" charset="0"/>
                <a:cs typeface="NikoshBAN" pitchFamily="2" charset="0"/>
              </a:rPr>
              <a:t>জোড়ায় কাজঃ </a:t>
            </a:r>
            <a:r>
              <a:rPr lang="en-US" sz="5400" dirty="0" smtClean="0">
                <a:solidFill>
                  <a:schemeClr val="tx1"/>
                </a:solidFill>
                <a:latin typeface="NikoshBAN" pitchFamily="2" charset="0"/>
                <a:cs typeface="NikoshBAN" pitchFamily="2" charset="0"/>
              </a:rPr>
              <a:t>  </a:t>
            </a:r>
            <a:r>
              <a:rPr lang="ar-SA" sz="5400" dirty="0" smtClean="0">
                <a:solidFill>
                  <a:schemeClr val="tx1"/>
                </a:solidFill>
              </a:rPr>
              <a:t>الأعمال الزوج</a:t>
            </a:r>
            <a:endParaRPr lang="en-US" sz="5400" dirty="0" smtClean="0">
              <a:solidFill>
                <a:schemeClr val="tx1"/>
              </a:solidFill>
            </a:endParaRPr>
          </a:p>
        </p:txBody>
      </p:sp>
      <p:sp>
        <p:nvSpPr>
          <p:cNvPr id="6" name="TextBox 5"/>
          <p:cNvSpPr txBox="1"/>
          <p:nvPr/>
        </p:nvSpPr>
        <p:spPr>
          <a:xfrm>
            <a:off x="10363200" y="2362200"/>
            <a:ext cx="914400" cy="523220"/>
          </a:xfrm>
          <a:prstGeom prst="rect">
            <a:avLst/>
          </a:prstGeom>
          <a:noFill/>
        </p:spPr>
        <p:txBody>
          <a:bodyPr wrap="square" rtlCol="0">
            <a:spAutoFit/>
          </a:bodyPr>
          <a:lstStyle/>
          <a:p>
            <a:pPr algn="r" rtl="1"/>
            <a:r>
              <a:rPr lang="ar-SA" sz="2800" b="1" dirty="0" smtClean="0"/>
              <a:t>وُلِدَ :</a:t>
            </a:r>
            <a:endParaRPr lang="en-US" sz="2800" b="1" dirty="0"/>
          </a:p>
        </p:txBody>
      </p:sp>
      <p:sp>
        <p:nvSpPr>
          <p:cNvPr id="7" name="TextBox 6"/>
          <p:cNvSpPr txBox="1"/>
          <p:nvPr/>
        </p:nvSpPr>
        <p:spPr>
          <a:xfrm>
            <a:off x="10241280" y="3124200"/>
            <a:ext cx="1137920" cy="523220"/>
          </a:xfrm>
          <a:prstGeom prst="rect">
            <a:avLst/>
          </a:prstGeom>
          <a:noFill/>
        </p:spPr>
        <p:txBody>
          <a:bodyPr wrap="square" rtlCol="0">
            <a:spAutoFit/>
          </a:bodyPr>
          <a:lstStyle/>
          <a:p>
            <a:pPr algn="r" rtl="1"/>
            <a:r>
              <a:rPr lang="ar-SA" sz="2800" b="1" dirty="0" smtClean="0"/>
              <a:t>اِعْتَنَقَ :</a:t>
            </a:r>
            <a:endParaRPr lang="en-US" sz="2800" b="1" dirty="0"/>
          </a:p>
        </p:txBody>
      </p:sp>
      <p:sp>
        <p:nvSpPr>
          <p:cNvPr id="8" name="TextBox 7"/>
          <p:cNvSpPr txBox="1"/>
          <p:nvPr/>
        </p:nvSpPr>
        <p:spPr>
          <a:xfrm>
            <a:off x="10058400" y="3886200"/>
            <a:ext cx="1320800" cy="523220"/>
          </a:xfrm>
          <a:prstGeom prst="rect">
            <a:avLst/>
          </a:prstGeom>
          <a:noFill/>
        </p:spPr>
        <p:txBody>
          <a:bodyPr wrap="square" rtlCol="0">
            <a:spAutoFit/>
          </a:bodyPr>
          <a:lstStyle/>
          <a:p>
            <a:pPr algn="r" rtl="1"/>
            <a:r>
              <a:rPr lang="ar-SA" sz="2800" b="1" dirty="0" smtClean="0"/>
              <a:t>اَسْلَمَ :</a:t>
            </a:r>
            <a:endParaRPr lang="en-US" sz="2800" b="1" dirty="0"/>
          </a:p>
        </p:txBody>
      </p:sp>
      <p:sp>
        <p:nvSpPr>
          <p:cNvPr id="9" name="TextBox 8"/>
          <p:cNvSpPr txBox="1"/>
          <p:nvPr/>
        </p:nvSpPr>
        <p:spPr>
          <a:xfrm>
            <a:off x="9855200" y="4648200"/>
            <a:ext cx="1524000" cy="523220"/>
          </a:xfrm>
          <a:prstGeom prst="rect">
            <a:avLst/>
          </a:prstGeom>
          <a:noFill/>
        </p:spPr>
        <p:txBody>
          <a:bodyPr wrap="square" rtlCol="0">
            <a:spAutoFit/>
          </a:bodyPr>
          <a:lstStyle/>
          <a:p>
            <a:pPr algn="r" rtl="1"/>
            <a:r>
              <a:rPr lang="ar-SA" sz="2800" b="1" dirty="0" smtClean="0"/>
              <a:t> اَخَذَ :</a:t>
            </a:r>
            <a:endParaRPr lang="en-US" sz="2800" b="1" dirty="0"/>
          </a:p>
        </p:txBody>
      </p:sp>
      <p:sp>
        <p:nvSpPr>
          <p:cNvPr id="10" name="TextBox 9"/>
          <p:cNvSpPr txBox="1"/>
          <p:nvPr/>
        </p:nvSpPr>
        <p:spPr>
          <a:xfrm>
            <a:off x="9753600" y="5257800"/>
            <a:ext cx="1625600" cy="523220"/>
          </a:xfrm>
          <a:prstGeom prst="rect">
            <a:avLst/>
          </a:prstGeom>
          <a:noFill/>
        </p:spPr>
        <p:txBody>
          <a:bodyPr wrap="square" rtlCol="0">
            <a:spAutoFit/>
          </a:bodyPr>
          <a:lstStyle/>
          <a:p>
            <a:pPr algn="r" rtl="1"/>
            <a:r>
              <a:rPr lang="ar-SA" sz="2800" b="1" dirty="0" smtClean="0"/>
              <a:t>يَدْعُوْ :</a:t>
            </a:r>
            <a:endParaRPr lang="en-US" sz="2800" b="1" dirty="0"/>
          </a:p>
        </p:txBody>
      </p:sp>
      <p:sp>
        <p:nvSpPr>
          <p:cNvPr id="11" name="TextBox 10"/>
          <p:cNvSpPr txBox="1"/>
          <p:nvPr/>
        </p:nvSpPr>
        <p:spPr>
          <a:xfrm>
            <a:off x="1524000" y="2362200"/>
            <a:ext cx="8534400" cy="523220"/>
          </a:xfrm>
          <a:prstGeom prst="rect">
            <a:avLst/>
          </a:prstGeom>
          <a:noFill/>
        </p:spPr>
        <p:txBody>
          <a:bodyPr wrap="square" rtlCol="0">
            <a:spAutoFit/>
          </a:bodyPr>
          <a:lstStyle/>
          <a:p>
            <a:pPr algn="r" rtl="1"/>
            <a:r>
              <a:rPr lang="ar-SA" sz="2800" b="1" dirty="0" smtClean="0">
                <a:solidFill>
                  <a:srgbClr val="0070C0"/>
                </a:solidFill>
              </a:rPr>
              <a:t>الفعل الماضى المثبت للمجهول.</a:t>
            </a:r>
            <a:endParaRPr lang="en-US" sz="2800" b="1" dirty="0">
              <a:solidFill>
                <a:srgbClr val="0070C0"/>
              </a:solidFill>
            </a:endParaRPr>
          </a:p>
        </p:txBody>
      </p:sp>
      <p:sp>
        <p:nvSpPr>
          <p:cNvPr id="12" name="TextBox 11"/>
          <p:cNvSpPr txBox="1"/>
          <p:nvPr/>
        </p:nvSpPr>
        <p:spPr>
          <a:xfrm>
            <a:off x="1524000" y="3124200"/>
            <a:ext cx="8636000" cy="523220"/>
          </a:xfrm>
          <a:prstGeom prst="rect">
            <a:avLst/>
          </a:prstGeom>
          <a:noFill/>
        </p:spPr>
        <p:txBody>
          <a:bodyPr wrap="square" rtlCol="0">
            <a:spAutoFit/>
          </a:bodyPr>
          <a:lstStyle/>
          <a:p>
            <a:pPr algn="r" rtl="1"/>
            <a:r>
              <a:rPr lang="ar-SA" sz="2800" b="1" dirty="0" smtClean="0">
                <a:solidFill>
                  <a:srgbClr val="0070C0"/>
                </a:solidFill>
              </a:rPr>
              <a:t>الفعل الماضى المثبت للمعروف.</a:t>
            </a:r>
            <a:endParaRPr lang="en-US" sz="2800" b="1" dirty="0">
              <a:solidFill>
                <a:srgbClr val="0070C0"/>
              </a:solidFill>
            </a:endParaRPr>
          </a:p>
        </p:txBody>
      </p:sp>
      <p:sp>
        <p:nvSpPr>
          <p:cNvPr id="13" name="TextBox 12"/>
          <p:cNvSpPr txBox="1"/>
          <p:nvPr/>
        </p:nvSpPr>
        <p:spPr>
          <a:xfrm>
            <a:off x="1625600" y="3886200"/>
            <a:ext cx="8432800" cy="523220"/>
          </a:xfrm>
          <a:prstGeom prst="rect">
            <a:avLst/>
          </a:prstGeom>
          <a:noFill/>
        </p:spPr>
        <p:txBody>
          <a:bodyPr wrap="square" rtlCol="0">
            <a:spAutoFit/>
          </a:bodyPr>
          <a:lstStyle/>
          <a:p>
            <a:pPr algn="r" rtl="1"/>
            <a:r>
              <a:rPr lang="ar-SA" sz="2800" b="1" dirty="0" smtClean="0">
                <a:solidFill>
                  <a:srgbClr val="0070C0"/>
                </a:solidFill>
              </a:rPr>
              <a:t>الفعل الماضى المثبت للمعروف.</a:t>
            </a:r>
            <a:endParaRPr lang="en-US" sz="2800" b="1" dirty="0">
              <a:solidFill>
                <a:srgbClr val="0070C0"/>
              </a:solidFill>
            </a:endParaRPr>
          </a:p>
        </p:txBody>
      </p:sp>
      <p:sp>
        <p:nvSpPr>
          <p:cNvPr id="14" name="TextBox 13"/>
          <p:cNvSpPr txBox="1"/>
          <p:nvPr/>
        </p:nvSpPr>
        <p:spPr>
          <a:xfrm>
            <a:off x="1422400" y="4648200"/>
            <a:ext cx="8737600" cy="523220"/>
          </a:xfrm>
          <a:prstGeom prst="rect">
            <a:avLst/>
          </a:prstGeom>
          <a:noFill/>
        </p:spPr>
        <p:txBody>
          <a:bodyPr wrap="square" rtlCol="0">
            <a:spAutoFit/>
          </a:bodyPr>
          <a:lstStyle/>
          <a:p>
            <a:pPr algn="r" rtl="1"/>
            <a:r>
              <a:rPr lang="ar-SA" sz="2800" b="1" dirty="0" smtClean="0">
                <a:solidFill>
                  <a:srgbClr val="0070C0"/>
                </a:solidFill>
              </a:rPr>
              <a:t>الفعل الماضى المثبت للمعروف.</a:t>
            </a:r>
            <a:endParaRPr lang="en-US" sz="2800" b="1" dirty="0">
              <a:solidFill>
                <a:srgbClr val="0070C0"/>
              </a:solidFill>
            </a:endParaRPr>
          </a:p>
        </p:txBody>
      </p:sp>
      <p:sp>
        <p:nvSpPr>
          <p:cNvPr id="15" name="TextBox 14"/>
          <p:cNvSpPr txBox="1"/>
          <p:nvPr/>
        </p:nvSpPr>
        <p:spPr>
          <a:xfrm>
            <a:off x="1625600" y="5257800"/>
            <a:ext cx="8534400" cy="523220"/>
          </a:xfrm>
          <a:prstGeom prst="rect">
            <a:avLst/>
          </a:prstGeom>
          <a:noFill/>
        </p:spPr>
        <p:txBody>
          <a:bodyPr wrap="square" rtlCol="0">
            <a:spAutoFit/>
          </a:bodyPr>
          <a:lstStyle/>
          <a:p>
            <a:pPr algn="r" rtl="1"/>
            <a:r>
              <a:rPr lang="ar-SA" sz="2800" b="1" dirty="0" smtClean="0">
                <a:solidFill>
                  <a:srgbClr val="0070C0"/>
                </a:solidFill>
              </a:rPr>
              <a:t>الفعل المضارع المثبت للمعروف.</a:t>
            </a:r>
            <a:endParaRPr lang="en-US" sz="2800" b="1" dirty="0">
              <a:solidFill>
                <a:srgbClr val="0070C0"/>
              </a:solidFill>
            </a:endParaRPr>
          </a:p>
        </p:txBody>
      </p:sp>
      <p:sp>
        <p:nvSpPr>
          <p:cNvPr id="16" name="TextBox 15"/>
          <p:cNvSpPr txBox="1"/>
          <p:nvPr/>
        </p:nvSpPr>
        <p:spPr>
          <a:xfrm>
            <a:off x="406400" y="1676400"/>
            <a:ext cx="11176000" cy="523220"/>
          </a:xfrm>
          <a:prstGeom prst="rect">
            <a:avLst/>
          </a:prstGeom>
          <a:noFill/>
        </p:spPr>
        <p:txBody>
          <a:bodyPr wrap="square" rtlCol="0">
            <a:spAutoFit/>
          </a:bodyPr>
          <a:lstStyle/>
          <a:p>
            <a:pPr algn="r" rtl="1">
              <a:buFont typeface="Wingdings" pitchFamily="2" charset="2"/>
              <a:buChar char="v"/>
            </a:pPr>
            <a:r>
              <a:rPr lang="en-US" sz="2800" b="1" dirty="0" smtClean="0"/>
              <a:t> </a:t>
            </a:r>
            <a:r>
              <a:rPr lang="ar-SA" sz="2800" b="1" dirty="0" smtClean="0"/>
              <a:t>(د)</a:t>
            </a:r>
            <a:r>
              <a:rPr lang="en-US" sz="2800" b="1" dirty="0" smtClean="0"/>
              <a:t> </a:t>
            </a:r>
            <a:r>
              <a:rPr lang="ar-SA" sz="2800" b="1" u="sng" dirty="0" smtClean="0"/>
              <a:t>استخرج خمسة افعال من النص ثم عين نوعها من حيث البحث:</a:t>
            </a:r>
            <a:endParaRPr lang="en-US" sz="2800" b="1" u="sng" dirty="0"/>
          </a:p>
        </p:txBody>
      </p:sp>
      <p:sp>
        <p:nvSpPr>
          <p:cNvPr id="18" name="Frame 17"/>
          <p:cNvSpPr/>
          <p:nvPr/>
        </p:nvSpPr>
        <p:spPr>
          <a:xfrm>
            <a:off x="1" y="0"/>
            <a:ext cx="12192000" cy="6857999"/>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6" name="Table 5"/>
          <p:cNvGraphicFramePr>
            <a:graphicFrameLocks noGrp="1"/>
          </p:cNvGraphicFramePr>
          <p:nvPr/>
        </p:nvGraphicFramePr>
        <p:xfrm>
          <a:off x="6705600" y="1752601"/>
          <a:ext cx="4775200" cy="4648200"/>
        </p:xfrm>
        <a:graphic>
          <a:graphicData uri="http://schemas.openxmlformats.org/drawingml/2006/table">
            <a:tbl>
              <a:tblPr firstRow="1" bandRow="1">
                <a:tableStyleId>{5C22544A-7EE6-4342-B048-85BDC9FD1C3A}</a:tableStyleId>
              </a:tblPr>
              <a:tblGrid>
                <a:gridCol w="2247152"/>
                <a:gridCol w="2528048"/>
              </a:tblGrid>
              <a:tr h="976134">
                <a:tc gridSpan="2">
                  <a:txBody>
                    <a:bodyPr/>
                    <a:lstStyle/>
                    <a:p>
                      <a:endParaRPr lang="en-US" dirty="0"/>
                    </a:p>
                  </a:txBody>
                  <a:tcPr marL="121920" marR="121920"/>
                </a:tc>
                <a:tc hMerge="1">
                  <a:txBody>
                    <a:bodyPr/>
                    <a:lstStyle/>
                    <a:p>
                      <a:endParaRPr lang="en-US" dirty="0"/>
                    </a:p>
                  </a:txBody>
                  <a:tcPr/>
                </a:tc>
              </a:tr>
              <a:tr h="637726">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a:p>
                  </a:txBody>
                  <a:tcPr marL="121920" marR="121920"/>
                </a:tc>
              </a:tr>
              <a:tr h="606868">
                <a:tc>
                  <a:txBody>
                    <a:bodyPr/>
                    <a:lstStyle/>
                    <a:p>
                      <a:endParaRPr lang="en-US" dirty="0"/>
                    </a:p>
                  </a:txBody>
                  <a:tcPr marL="121920" marR="121920"/>
                </a:tc>
                <a:tc>
                  <a:txBody>
                    <a:bodyPr/>
                    <a:lstStyle/>
                    <a:p>
                      <a:endParaRPr lang="en-US" dirty="0"/>
                    </a:p>
                  </a:txBody>
                  <a:tcPr marL="121920" marR="121920"/>
                </a:tc>
              </a:tr>
              <a:tr h="606868">
                <a:tc>
                  <a:txBody>
                    <a:bodyPr/>
                    <a:lstStyle/>
                    <a:p>
                      <a:endParaRPr lang="en-US"/>
                    </a:p>
                  </a:txBody>
                  <a:tcPr marL="121920" marR="121920"/>
                </a:tc>
                <a:tc>
                  <a:txBody>
                    <a:bodyPr/>
                    <a:lstStyle/>
                    <a:p>
                      <a:endParaRPr lang="en-US" dirty="0"/>
                    </a:p>
                  </a:txBody>
                  <a:tcPr marL="121920" marR="121920"/>
                </a:tc>
              </a:tr>
              <a:tr h="606868">
                <a:tc>
                  <a:txBody>
                    <a:bodyPr/>
                    <a:lstStyle/>
                    <a:p>
                      <a:endParaRPr lang="en-US" dirty="0"/>
                    </a:p>
                  </a:txBody>
                  <a:tcPr marL="121920" marR="121920"/>
                </a:tc>
                <a:tc>
                  <a:txBody>
                    <a:bodyPr/>
                    <a:lstStyle/>
                    <a:p>
                      <a:endParaRPr lang="en-US" dirty="0"/>
                    </a:p>
                  </a:txBody>
                  <a:tcPr marL="121920" marR="121920"/>
                </a:tc>
              </a:tr>
            </a:tbl>
          </a:graphicData>
        </a:graphic>
      </p:graphicFrame>
      <p:graphicFrame>
        <p:nvGraphicFramePr>
          <p:cNvPr id="7" name="Table 6"/>
          <p:cNvGraphicFramePr>
            <a:graphicFrameLocks noGrp="1"/>
          </p:cNvGraphicFramePr>
          <p:nvPr/>
        </p:nvGraphicFramePr>
        <p:xfrm>
          <a:off x="812800" y="1752599"/>
          <a:ext cx="4876800" cy="4648200"/>
        </p:xfrm>
        <a:graphic>
          <a:graphicData uri="http://schemas.openxmlformats.org/drawingml/2006/table">
            <a:tbl>
              <a:tblPr firstRow="1" bandRow="1">
                <a:tableStyleId>{5C22544A-7EE6-4342-B048-85BDC9FD1C3A}</a:tableStyleId>
              </a:tblPr>
              <a:tblGrid>
                <a:gridCol w="2786741"/>
                <a:gridCol w="2090059"/>
              </a:tblGrid>
              <a:tr h="980178">
                <a:tc gridSpan="2">
                  <a:txBody>
                    <a:bodyPr/>
                    <a:lstStyle/>
                    <a:p>
                      <a:endParaRPr lang="en-US" dirty="0"/>
                    </a:p>
                  </a:txBody>
                  <a:tcPr marL="121920" marR="121920"/>
                </a:tc>
                <a:tc hMerge="1">
                  <a:txBody>
                    <a:bodyPr/>
                    <a:lstStyle/>
                    <a:p>
                      <a:endParaRPr lang="en-US" dirty="0"/>
                    </a:p>
                  </a:txBody>
                  <a:tcPr/>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a:p>
                  </a:txBody>
                  <a:tcPr marL="121920" marR="121920"/>
                </a:tc>
              </a:tr>
              <a:tr h="611337">
                <a:tc>
                  <a:txBody>
                    <a:bodyPr/>
                    <a:lstStyle/>
                    <a:p>
                      <a:endParaRPr lang="en-US" dirty="0"/>
                    </a:p>
                  </a:txBody>
                  <a:tcPr marL="121920" marR="121920"/>
                </a:tc>
                <a:tc>
                  <a:txBody>
                    <a:bodyPr/>
                    <a:lstStyle/>
                    <a:p>
                      <a:endParaRPr lang="en-US" dirty="0"/>
                    </a:p>
                  </a:txBody>
                  <a:tcPr marL="121920" marR="121920"/>
                </a:tc>
              </a:tr>
              <a:tr h="611337">
                <a:tc>
                  <a:txBody>
                    <a:bodyPr/>
                    <a:lstStyle/>
                    <a:p>
                      <a:endParaRPr lang="en-US" dirty="0"/>
                    </a:p>
                  </a:txBody>
                  <a:tcPr marL="121920" marR="121920"/>
                </a:tc>
                <a:tc>
                  <a:txBody>
                    <a:bodyPr/>
                    <a:lstStyle/>
                    <a:p>
                      <a:endParaRPr lang="en-US"/>
                    </a:p>
                  </a:txBody>
                  <a:tcPr marL="121920" marR="121920"/>
                </a:tc>
              </a:tr>
              <a:tr h="611337">
                <a:tc>
                  <a:txBody>
                    <a:bodyPr/>
                    <a:lstStyle/>
                    <a:p>
                      <a:endParaRPr lang="en-US"/>
                    </a:p>
                  </a:txBody>
                  <a:tcPr marL="121920" marR="121920"/>
                </a:tc>
                <a:tc>
                  <a:txBody>
                    <a:bodyPr/>
                    <a:lstStyle/>
                    <a:p>
                      <a:endParaRPr lang="en-US"/>
                    </a:p>
                  </a:txBody>
                  <a:tcPr marL="121920" marR="121920"/>
                </a:tc>
              </a:tr>
              <a:tr h="611337">
                <a:tc>
                  <a:txBody>
                    <a:bodyPr/>
                    <a:lstStyle/>
                    <a:p>
                      <a:endParaRPr lang="en-US"/>
                    </a:p>
                  </a:txBody>
                  <a:tcPr marL="121920" marR="121920"/>
                </a:tc>
                <a:tc>
                  <a:txBody>
                    <a:bodyPr/>
                    <a:lstStyle/>
                    <a:p>
                      <a:endParaRPr lang="en-US" dirty="0"/>
                    </a:p>
                  </a:txBody>
                  <a:tcPr marL="121920" marR="121920"/>
                </a:tc>
              </a:tr>
            </a:tbl>
          </a:graphicData>
        </a:graphic>
      </p:graphicFrame>
      <p:sp>
        <p:nvSpPr>
          <p:cNvPr id="9" name="TextBox 8"/>
          <p:cNvSpPr txBox="1"/>
          <p:nvPr/>
        </p:nvSpPr>
        <p:spPr>
          <a:xfrm>
            <a:off x="6705600" y="1905001"/>
            <a:ext cx="4632960" cy="584775"/>
          </a:xfrm>
          <a:prstGeom prst="rect">
            <a:avLst/>
          </a:prstGeom>
          <a:noFill/>
        </p:spPr>
        <p:txBody>
          <a:bodyPr wrap="square" rtlCol="0">
            <a:spAutoFit/>
          </a:bodyPr>
          <a:lstStyle/>
          <a:p>
            <a:pPr algn="r" rtl="1"/>
            <a:r>
              <a:rPr lang="ar-SA" sz="2800" dirty="0" smtClean="0"/>
              <a:t>(ه)  </a:t>
            </a:r>
            <a:r>
              <a:rPr lang="ar-SA" sz="3200" dirty="0" smtClean="0"/>
              <a:t>اذكر جمعا من المفرد :</a:t>
            </a:r>
            <a:endParaRPr lang="en-US" sz="3200" dirty="0" smtClean="0"/>
          </a:p>
        </p:txBody>
      </p:sp>
      <p:sp>
        <p:nvSpPr>
          <p:cNvPr id="10" name="TextBox 9"/>
          <p:cNvSpPr txBox="1"/>
          <p:nvPr/>
        </p:nvSpPr>
        <p:spPr>
          <a:xfrm>
            <a:off x="609600" y="1905000"/>
            <a:ext cx="4919003" cy="584775"/>
          </a:xfrm>
          <a:prstGeom prst="rect">
            <a:avLst/>
          </a:prstGeom>
          <a:noFill/>
        </p:spPr>
        <p:txBody>
          <a:bodyPr wrap="square" rtlCol="0">
            <a:spAutoFit/>
          </a:bodyPr>
          <a:lstStyle/>
          <a:p>
            <a:pPr algn="r" rtl="1"/>
            <a:r>
              <a:rPr lang="ar-SA" sz="2800" dirty="0" smtClean="0"/>
              <a:t>(و) </a:t>
            </a:r>
            <a:r>
              <a:rPr lang="ar-SA" sz="3200" dirty="0" smtClean="0"/>
              <a:t>هات المرادف الكلمات الأتية:</a:t>
            </a:r>
            <a:endParaRPr lang="en-US" sz="3200" dirty="0"/>
          </a:p>
        </p:txBody>
      </p:sp>
      <p:sp>
        <p:nvSpPr>
          <p:cNvPr id="12" name="TextBox 11"/>
          <p:cNvSpPr txBox="1"/>
          <p:nvPr/>
        </p:nvSpPr>
        <p:spPr>
          <a:xfrm>
            <a:off x="9448799" y="3352800"/>
            <a:ext cx="1397391" cy="584775"/>
          </a:xfrm>
          <a:prstGeom prst="rect">
            <a:avLst/>
          </a:prstGeom>
          <a:noFill/>
        </p:spPr>
        <p:txBody>
          <a:bodyPr wrap="square" rtlCol="0">
            <a:spAutoFit/>
          </a:bodyPr>
          <a:lstStyle/>
          <a:p>
            <a:pPr algn="r" rtl="1"/>
            <a:r>
              <a:rPr lang="ar-SA" sz="3200" dirty="0" smtClean="0"/>
              <a:t>قبيلة</a:t>
            </a:r>
            <a:endParaRPr lang="en-US" sz="3200" dirty="0"/>
          </a:p>
        </p:txBody>
      </p:sp>
      <p:sp>
        <p:nvSpPr>
          <p:cNvPr id="13" name="TextBox 12"/>
          <p:cNvSpPr txBox="1"/>
          <p:nvPr/>
        </p:nvSpPr>
        <p:spPr>
          <a:xfrm>
            <a:off x="7416799" y="3352800"/>
            <a:ext cx="1122289" cy="584775"/>
          </a:xfrm>
          <a:prstGeom prst="rect">
            <a:avLst/>
          </a:prstGeom>
          <a:noFill/>
        </p:spPr>
        <p:txBody>
          <a:bodyPr wrap="square" rtlCol="0">
            <a:spAutoFit/>
          </a:bodyPr>
          <a:lstStyle/>
          <a:p>
            <a:pPr algn="r" rtl="1"/>
            <a:r>
              <a:rPr lang="ar-SA" sz="3200" b="1" dirty="0" smtClean="0">
                <a:solidFill>
                  <a:srgbClr val="0070C0"/>
                </a:solidFill>
              </a:rPr>
              <a:t>قبائل</a:t>
            </a:r>
            <a:endParaRPr lang="en-US" sz="3200" b="1" dirty="0">
              <a:solidFill>
                <a:srgbClr val="0070C0"/>
              </a:solidFill>
            </a:endParaRPr>
          </a:p>
        </p:txBody>
      </p:sp>
      <p:sp>
        <p:nvSpPr>
          <p:cNvPr id="14" name="TextBox 13"/>
          <p:cNvSpPr txBox="1"/>
          <p:nvPr/>
        </p:nvSpPr>
        <p:spPr>
          <a:xfrm>
            <a:off x="9678572" y="3962400"/>
            <a:ext cx="1125416" cy="584775"/>
          </a:xfrm>
          <a:prstGeom prst="rect">
            <a:avLst/>
          </a:prstGeom>
          <a:noFill/>
        </p:spPr>
        <p:txBody>
          <a:bodyPr wrap="square" rtlCol="0">
            <a:spAutoFit/>
          </a:bodyPr>
          <a:lstStyle/>
          <a:p>
            <a:pPr algn="r" rtl="1"/>
            <a:r>
              <a:rPr lang="ar-SA" sz="3200" dirty="0" smtClean="0"/>
              <a:t>ام</a:t>
            </a:r>
            <a:endParaRPr lang="en-US" sz="3200" dirty="0"/>
          </a:p>
        </p:txBody>
      </p:sp>
      <p:sp>
        <p:nvSpPr>
          <p:cNvPr id="15" name="TextBox 14"/>
          <p:cNvSpPr txBox="1"/>
          <p:nvPr/>
        </p:nvSpPr>
        <p:spPr>
          <a:xfrm>
            <a:off x="7315200" y="3962400"/>
            <a:ext cx="1219200" cy="584775"/>
          </a:xfrm>
          <a:prstGeom prst="rect">
            <a:avLst/>
          </a:prstGeom>
          <a:noFill/>
        </p:spPr>
        <p:txBody>
          <a:bodyPr wrap="square" rtlCol="0">
            <a:spAutoFit/>
          </a:bodyPr>
          <a:lstStyle/>
          <a:p>
            <a:pPr algn="r" rtl="1"/>
            <a:r>
              <a:rPr lang="ar-SA" sz="3200" b="1" dirty="0" smtClean="0">
                <a:solidFill>
                  <a:srgbClr val="0070C0"/>
                </a:solidFill>
              </a:rPr>
              <a:t>امهات</a:t>
            </a:r>
            <a:endParaRPr lang="en-US" sz="3200" b="1" dirty="0">
              <a:solidFill>
                <a:srgbClr val="0070C0"/>
              </a:solidFill>
            </a:endParaRPr>
          </a:p>
        </p:txBody>
      </p:sp>
      <p:sp>
        <p:nvSpPr>
          <p:cNvPr id="16" name="TextBox 15"/>
          <p:cNvSpPr txBox="1"/>
          <p:nvPr/>
        </p:nvSpPr>
        <p:spPr>
          <a:xfrm>
            <a:off x="9347200" y="4572000"/>
            <a:ext cx="1625600" cy="646331"/>
          </a:xfrm>
          <a:prstGeom prst="rect">
            <a:avLst/>
          </a:prstGeom>
          <a:noFill/>
        </p:spPr>
        <p:txBody>
          <a:bodyPr wrap="square" rtlCol="0">
            <a:spAutoFit/>
          </a:bodyPr>
          <a:lstStyle/>
          <a:p>
            <a:pPr algn="r" rtl="1"/>
            <a:r>
              <a:rPr lang="ar-SA" sz="3600" dirty="0" smtClean="0"/>
              <a:t> دين</a:t>
            </a:r>
            <a:endParaRPr lang="en-US" sz="3600" dirty="0"/>
          </a:p>
        </p:txBody>
      </p:sp>
      <p:sp>
        <p:nvSpPr>
          <p:cNvPr id="17" name="TextBox 16"/>
          <p:cNvSpPr txBox="1"/>
          <p:nvPr/>
        </p:nvSpPr>
        <p:spPr>
          <a:xfrm>
            <a:off x="7213599" y="4572000"/>
            <a:ext cx="1409895" cy="584775"/>
          </a:xfrm>
          <a:prstGeom prst="rect">
            <a:avLst/>
          </a:prstGeom>
          <a:noFill/>
        </p:spPr>
        <p:txBody>
          <a:bodyPr wrap="square" rtlCol="0">
            <a:spAutoFit/>
          </a:bodyPr>
          <a:lstStyle/>
          <a:p>
            <a:pPr algn="r" rtl="1"/>
            <a:r>
              <a:rPr lang="ar-SA" sz="3200" b="1" dirty="0" smtClean="0">
                <a:solidFill>
                  <a:srgbClr val="0070C0"/>
                </a:solidFill>
              </a:rPr>
              <a:t> اديان</a:t>
            </a:r>
            <a:endParaRPr lang="en-US" sz="3200" b="1" dirty="0">
              <a:solidFill>
                <a:srgbClr val="0070C0"/>
              </a:solidFill>
            </a:endParaRPr>
          </a:p>
        </p:txBody>
      </p:sp>
      <p:sp>
        <p:nvSpPr>
          <p:cNvPr id="18" name="TextBox 17"/>
          <p:cNvSpPr txBox="1"/>
          <p:nvPr/>
        </p:nvSpPr>
        <p:spPr>
          <a:xfrm>
            <a:off x="9448800" y="5181600"/>
            <a:ext cx="1425526" cy="584775"/>
          </a:xfrm>
          <a:prstGeom prst="rect">
            <a:avLst/>
          </a:prstGeom>
          <a:noFill/>
        </p:spPr>
        <p:txBody>
          <a:bodyPr wrap="square" rtlCol="0">
            <a:spAutoFit/>
          </a:bodyPr>
          <a:lstStyle/>
          <a:p>
            <a:pPr algn="r" rtl="1"/>
            <a:r>
              <a:rPr lang="ar-SA" sz="3200" dirty="0" smtClean="0"/>
              <a:t>بنت</a:t>
            </a:r>
            <a:endParaRPr lang="en-US" sz="3200" dirty="0"/>
          </a:p>
        </p:txBody>
      </p:sp>
      <p:sp>
        <p:nvSpPr>
          <p:cNvPr id="19" name="TextBox 18"/>
          <p:cNvSpPr txBox="1"/>
          <p:nvPr/>
        </p:nvSpPr>
        <p:spPr>
          <a:xfrm>
            <a:off x="7315200" y="5181600"/>
            <a:ext cx="1125415" cy="584775"/>
          </a:xfrm>
          <a:prstGeom prst="rect">
            <a:avLst/>
          </a:prstGeom>
          <a:noFill/>
        </p:spPr>
        <p:txBody>
          <a:bodyPr wrap="square" rtlCol="0">
            <a:spAutoFit/>
          </a:bodyPr>
          <a:lstStyle/>
          <a:p>
            <a:pPr algn="r" rtl="1"/>
            <a:r>
              <a:rPr lang="ar-SA" sz="3200" b="1" dirty="0" smtClean="0">
                <a:solidFill>
                  <a:srgbClr val="0070C0"/>
                </a:solidFill>
              </a:rPr>
              <a:t>بنات</a:t>
            </a:r>
            <a:endParaRPr lang="en-US" sz="3200" b="1" dirty="0">
              <a:solidFill>
                <a:srgbClr val="0070C0"/>
              </a:solidFill>
            </a:endParaRPr>
          </a:p>
        </p:txBody>
      </p:sp>
      <p:sp>
        <p:nvSpPr>
          <p:cNvPr id="20" name="TextBox 19"/>
          <p:cNvSpPr txBox="1"/>
          <p:nvPr/>
        </p:nvSpPr>
        <p:spPr>
          <a:xfrm>
            <a:off x="9245600" y="5791200"/>
            <a:ext cx="1642794" cy="584775"/>
          </a:xfrm>
          <a:prstGeom prst="rect">
            <a:avLst/>
          </a:prstGeom>
          <a:noFill/>
        </p:spPr>
        <p:txBody>
          <a:bodyPr wrap="square" rtlCol="0">
            <a:spAutoFit/>
          </a:bodyPr>
          <a:lstStyle/>
          <a:p>
            <a:pPr algn="r" rtl="1"/>
            <a:r>
              <a:rPr lang="ar-SA" sz="3200" dirty="0" smtClean="0"/>
              <a:t>خلق</a:t>
            </a:r>
            <a:endParaRPr lang="en-US" sz="3200" dirty="0"/>
          </a:p>
        </p:txBody>
      </p:sp>
      <p:sp>
        <p:nvSpPr>
          <p:cNvPr id="21" name="TextBox 20"/>
          <p:cNvSpPr txBox="1"/>
          <p:nvPr/>
        </p:nvSpPr>
        <p:spPr>
          <a:xfrm>
            <a:off x="7010400" y="5791200"/>
            <a:ext cx="1486486" cy="584775"/>
          </a:xfrm>
          <a:prstGeom prst="rect">
            <a:avLst/>
          </a:prstGeom>
          <a:noFill/>
        </p:spPr>
        <p:txBody>
          <a:bodyPr wrap="square" rtlCol="0">
            <a:spAutoFit/>
          </a:bodyPr>
          <a:lstStyle/>
          <a:p>
            <a:pPr algn="r" rtl="1"/>
            <a:r>
              <a:rPr lang="ar-SA" sz="3200" b="1" dirty="0" smtClean="0">
                <a:solidFill>
                  <a:srgbClr val="0070C0"/>
                </a:solidFill>
              </a:rPr>
              <a:t>اخلاق</a:t>
            </a:r>
            <a:endParaRPr lang="en-US" sz="3200" b="1" dirty="0">
              <a:solidFill>
                <a:srgbClr val="0070C0"/>
              </a:solidFill>
            </a:endParaRPr>
          </a:p>
        </p:txBody>
      </p:sp>
      <p:sp>
        <p:nvSpPr>
          <p:cNvPr id="22" name="TextBox 21"/>
          <p:cNvSpPr txBox="1"/>
          <p:nvPr/>
        </p:nvSpPr>
        <p:spPr>
          <a:xfrm>
            <a:off x="9636369" y="2729132"/>
            <a:ext cx="1252025" cy="584775"/>
          </a:xfrm>
          <a:prstGeom prst="rect">
            <a:avLst/>
          </a:prstGeom>
          <a:noFill/>
        </p:spPr>
        <p:txBody>
          <a:bodyPr wrap="square" rtlCol="0">
            <a:spAutoFit/>
          </a:bodyPr>
          <a:lstStyle/>
          <a:p>
            <a:pPr algn="r" rtl="1"/>
            <a:r>
              <a:rPr lang="ar-SA" sz="3200" b="1" dirty="0" smtClean="0"/>
              <a:t>المفرد</a:t>
            </a:r>
            <a:endParaRPr lang="en-US" sz="3200" b="1" dirty="0"/>
          </a:p>
        </p:txBody>
      </p:sp>
      <p:sp>
        <p:nvSpPr>
          <p:cNvPr id="23" name="TextBox 22"/>
          <p:cNvSpPr txBox="1"/>
          <p:nvPr/>
        </p:nvSpPr>
        <p:spPr>
          <a:xfrm>
            <a:off x="7061982" y="2729132"/>
            <a:ext cx="1353624" cy="584775"/>
          </a:xfrm>
          <a:prstGeom prst="rect">
            <a:avLst/>
          </a:prstGeom>
          <a:noFill/>
        </p:spPr>
        <p:txBody>
          <a:bodyPr wrap="square" rtlCol="0">
            <a:spAutoFit/>
          </a:bodyPr>
          <a:lstStyle/>
          <a:p>
            <a:pPr algn="r" rtl="1"/>
            <a:r>
              <a:rPr lang="ar-SA" sz="3200" b="1" dirty="0" smtClean="0"/>
              <a:t>الجمع</a:t>
            </a:r>
            <a:endParaRPr lang="en-US" sz="3200" b="1" dirty="0"/>
          </a:p>
        </p:txBody>
      </p:sp>
      <p:sp>
        <p:nvSpPr>
          <p:cNvPr id="24" name="TextBox 23"/>
          <p:cNvSpPr txBox="1"/>
          <p:nvPr/>
        </p:nvSpPr>
        <p:spPr>
          <a:xfrm>
            <a:off x="3657600" y="2729132"/>
            <a:ext cx="1422400" cy="584775"/>
          </a:xfrm>
          <a:prstGeom prst="rect">
            <a:avLst/>
          </a:prstGeom>
          <a:noFill/>
        </p:spPr>
        <p:txBody>
          <a:bodyPr wrap="square" rtlCol="0">
            <a:spAutoFit/>
          </a:bodyPr>
          <a:lstStyle/>
          <a:p>
            <a:pPr algn="r" rtl="1"/>
            <a:r>
              <a:rPr lang="ar-SA" sz="3200" b="1" dirty="0" smtClean="0"/>
              <a:t>الكلمة</a:t>
            </a:r>
            <a:endParaRPr lang="en-US" sz="3200" b="1" dirty="0"/>
          </a:p>
        </p:txBody>
      </p:sp>
      <p:sp>
        <p:nvSpPr>
          <p:cNvPr id="25" name="TextBox 24"/>
          <p:cNvSpPr txBox="1"/>
          <p:nvPr/>
        </p:nvSpPr>
        <p:spPr>
          <a:xfrm>
            <a:off x="1320800" y="2729132"/>
            <a:ext cx="1422400" cy="584775"/>
          </a:xfrm>
          <a:prstGeom prst="rect">
            <a:avLst/>
          </a:prstGeom>
          <a:noFill/>
        </p:spPr>
        <p:txBody>
          <a:bodyPr wrap="square" rtlCol="0">
            <a:spAutoFit/>
          </a:bodyPr>
          <a:lstStyle/>
          <a:p>
            <a:pPr algn="r" rtl="1"/>
            <a:r>
              <a:rPr lang="ar-SA" sz="3200" b="1" dirty="0" smtClean="0"/>
              <a:t>مرادفها</a:t>
            </a:r>
            <a:endParaRPr lang="en-US" sz="3200" b="1" dirty="0"/>
          </a:p>
        </p:txBody>
      </p:sp>
      <p:sp>
        <p:nvSpPr>
          <p:cNvPr id="26" name="TextBox 25"/>
          <p:cNvSpPr txBox="1"/>
          <p:nvPr/>
        </p:nvSpPr>
        <p:spPr>
          <a:xfrm>
            <a:off x="3759199" y="3429000"/>
            <a:ext cx="1389575" cy="584775"/>
          </a:xfrm>
          <a:prstGeom prst="rect">
            <a:avLst/>
          </a:prstGeom>
          <a:noFill/>
        </p:spPr>
        <p:txBody>
          <a:bodyPr wrap="square" rtlCol="0">
            <a:spAutoFit/>
          </a:bodyPr>
          <a:lstStyle/>
          <a:p>
            <a:pPr algn="r" rtl="1"/>
            <a:r>
              <a:rPr lang="ar-SA" sz="3200" dirty="0" smtClean="0"/>
              <a:t> خير </a:t>
            </a:r>
            <a:endParaRPr lang="en-US" sz="3200" dirty="0"/>
          </a:p>
        </p:txBody>
      </p:sp>
      <p:sp>
        <p:nvSpPr>
          <p:cNvPr id="27" name="TextBox 26"/>
          <p:cNvSpPr txBox="1"/>
          <p:nvPr/>
        </p:nvSpPr>
        <p:spPr>
          <a:xfrm>
            <a:off x="1219200" y="3429000"/>
            <a:ext cx="1369255" cy="523220"/>
          </a:xfrm>
          <a:prstGeom prst="rect">
            <a:avLst/>
          </a:prstGeom>
          <a:noFill/>
        </p:spPr>
        <p:txBody>
          <a:bodyPr wrap="square" rtlCol="0">
            <a:spAutoFit/>
          </a:bodyPr>
          <a:lstStyle/>
          <a:p>
            <a:pPr algn="r" rtl="1"/>
            <a:r>
              <a:rPr lang="ar-SA" sz="2800" b="1" dirty="0" smtClean="0">
                <a:solidFill>
                  <a:srgbClr val="0070C0"/>
                </a:solidFill>
              </a:rPr>
              <a:t>افضل </a:t>
            </a:r>
            <a:endParaRPr lang="en-US" sz="2800" b="1" dirty="0">
              <a:solidFill>
                <a:srgbClr val="0070C0"/>
              </a:solidFill>
            </a:endParaRPr>
          </a:p>
        </p:txBody>
      </p:sp>
      <p:sp>
        <p:nvSpPr>
          <p:cNvPr id="28" name="TextBox 27"/>
          <p:cNvSpPr txBox="1"/>
          <p:nvPr/>
        </p:nvSpPr>
        <p:spPr>
          <a:xfrm>
            <a:off x="3657600" y="4038600"/>
            <a:ext cx="1422400" cy="584775"/>
          </a:xfrm>
          <a:prstGeom prst="rect">
            <a:avLst/>
          </a:prstGeom>
          <a:noFill/>
        </p:spPr>
        <p:txBody>
          <a:bodyPr wrap="square" rtlCol="0">
            <a:spAutoFit/>
          </a:bodyPr>
          <a:lstStyle/>
          <a:p>
            <a:pPr algn="r" rtl="1"/>
            <a:r>
              <a:rPr lang="ar-SA" sz="3200" dirty="0" smtClean="0"/>
              <a:t>قبيلة</a:t>
            </a:r>
            <a:endParaRPr lang="en-US" sz="3200" dirty="0"/>
          </a:p>
        </p:txBody>
      </p:sp>
      <p:sp>
        <p:nvSpPr>
          <p:cNvPr id="29" name="TextBox 28"/>
          <p:cNvSpPr txBox="1"/>
          <p:nvPr/>
        </p:nvSpPr>
        <p:spPr>
          <a:xfrm>
            <a:off x="1422400" y="4038600"/>
            <a:ext cx="1117600" cy="584775"/>
          </a:xfrm>
          <a:prstGeom prst="rect">
            <a:avLst/>
          </a:prstGeom>
          <a:noFill/>
        </p:spPr>
        <p:txBody>
          <a:bodyPr wrap="square" rtlCol="0">
            <a:spAutoFit/>
          </a:bodyPr>
          <a:lstStyle/>
          <a:p>
            <a:pPr algn="r" rtl="1"/>
            <a:r>
              <a:rPr lang="ar-SA" sz="3200" b="1" dirty="0" smtClean="0">
                <a:solidFill>
                  <a:srgbClr val="0070C0"/>
                </a:solidFill>
              </a:rPr>
              <a:t>حزب</a:t>
            </a:r>
            <a:endParaRPr lang="en-US" sz="3200" b="1" dirty="0">
              <a:solidFill>
                <a:srgbClr val="0070C0"/>
              </a:solidFill>
            </a:endParaRPr>
          </a:p>
        </p:txBody>
      </p:sp>
      <p:sp>
        <p:nvSpPr>
          <p:cNvPr id="30" name="TextBox 29"/>
          <p:cNvSpPr txBox="1"/>
          <p:nvPr/>
        </p:nvSpPr>
        <p:spPr>
          <a:xfrm>
            <a:off x="3657600" y="4600135"/>
            <a:ext cx="1422400" cy="584775"/>
          </a:xfrm>
          <a:prstGeom prst="rect">
            <a:avLst/>
          </a:prstGeom>
          <a:noFill/>
        </p:spPr>
        <p:txBody>
          <a:bodyPr wrap="square" rtlCol="0">
            <a:spAutoFit/>
          </a:bodyPr>
          <a:lstStyle/>
          <a:p>
            <a:pPr algn="r" rtl="1"/>
            <a:r>
              <a:rPr lang="ar-SA" sz="3200" dirty="0" smtClean="0"/>
              <a:t>عام</a:t>
            </a:r>
            <a:endParaRPr lang="en-US" sz="3200" dirty="0"/>
          </a:p>
        </p:txBody>
      </p:sp>
      <p:sp>
        <p:nvSpPr>
          <p:cNvPr id="31" name="TextBox 30"/>
          <p:cNvSpPr txBox="1"/>
          <p:nvPr/>
        </p:nvSpPr>
        <p:spPr>
          <a:xfrm>
            <a:off x="1219200" y="4614203"/>
            <a:ext cx="1341120" cy="584775"/>
          </a:xfrm>
          <a:prstGeom prst="rect">
            <a:avLst/>
          </a:prstGeom>
          <a:noFill/>
        </p:spPr>
        <p:txBody>
          <a:bodyPr wrap="square" rtlCol="0">
            <a:spAutoFit/>
          </a:bodyPr>
          <a:lstStyle/>
          <a:p>
            <a:pPr algn="r" rtl="1"/>
            <a:r>
              <a:rPr lang="ar-SA" sz="3200" b="1" dirty="0" smtClean="0">
                <a:solidFill>
                  <a:srgbClr val="0070C0"/>
                </a:solidFill>
              </a:rPr>
              <a:t>سنة</a:t>
            </a:r>
            <a:endParaRPr lang="en-US" sz="3200" b="1" dirty="0">
              <a:solidFill>
                <a:srgbClr val="0070C0"/>
              </a:solidFill>
            </a:endParaRPr>
          </a:p>
        </p:txBody>
      </p:sp>
      <p:sp>
        <p:nvSpPr>
          <p:cNvPr id="32" name="TextBox 31"/>
          <p:cNvSpPr txBox="1"/>
          <p:nvPr/>
        </p:nvSpPr>
        <p:spPr>
          <a:xfrm>
            <a:off x="3759200" y="5257800"/>
            <a:ext cx="1320800" cy="584775"/>
          </a:xfrm>
          <a:prstGeom prst="rect">
            <a:avLst/>
          </a:prstGeom>
          <a:noFill/>
        </p:spPr>
        <p:txBody>
          <a:bodyPr wrap="square" rtlCol="0">
            <a:spAutoFit/>
          </a:bodyPr>
          <a:lstStyle/>
          <a:p>
            <a:pPr algn="r" rtl="1"/>
            <a:r>
              <a:rPr lang="ar-SA" sz="3200" dirty="0" smtClean="0"/>
              <a:t>تردد</a:t>
            </a:r>
            <a:endParaRPr lang="en-US" sz="3200" dirty="0"/>
          </a:p>
        </p:txBody>
      </p:sp>
      <p:sp>
        <p:nvSpPr>
          <p:cNvPr id="33" name="TextBox 32"/>
          <p:cNvSpPr txBox="1"/>
          <p:nvPr/>
        </p:nvSpPr>
        <p:spPr>
          <a:xfrm>
            <a:off x="1422400" y="5257800"/>
            <a:ext cx="1067582" cy="523220"/>
          </a:xfrm>
          <a:prstGeom prst="rect">
            <a:avLst/>
          </a:prstGeom>
          <a:noFill/>
        </p:spPr>
        <p:txBody>
          <a:bodyPr wrap="square" rtlCol="0">
            <a:spAutoFit/>
          </a:bodyPr>
          <a:lstStyle/>
          <a:p>
            <a:pPr algn="r" rtl="1"/>
            <a:r>
              <a:rPr lang="ar-SA" sz="2800" b="1" dirty="0" smtClean="0">
                <a:solidFill>
                  <a:srgbClr val="0070C0"/>
                </a:solidFill>
              </a:rPr>
              <a:t>ريب</a:t>
            </a:r>
            <a:endParaRPr lang="en-US" sz="2800" b="1" dirty="0">
              <a:solidFill>
                <a:srgbClr val="0070C0"/>
              </a:solidFill>
            </a:endParaRPr>
          </a:p>
        </p:txBody>
      </p:sp>
      <p:sp>
        <p:nvSpPr>
          <p:cNvPr id="34" name="TextBox 33"/>
          <p:cNvSpPr txBox="1"/>
          <p:nvPr/>
        </p:nvSpPr>
        <p:spPr>
          <a:xfrm>
            <a:off x="3773268" y="5811129"/>
            <a:ext cx="1361440" cy="584775"/>
          </a:xfrm>
          <a:prstGeom prst="rect">
            <a:avLst/>
          </a:prstGeom>
          <a:noFill/>
        </p:spPr>
        <p:txBody>
          <a:bodyPr wrap="square" rtlCol="0">
            <a:spAutoFit/>
          </a:bodyPr>
          <a:lstStyle/>
          <a:p>
            <a:pPr algn="r" rtl="1"/>
            <a:r>
              <a:rPr lang="ar-SA" sz="3200" dirty="0" smtClean="0"/>
              <a:t>يعمل</a:t>
            </a:r>
            <a:endParaRPr lang="en-US" sz="3200" dirty="0"/>
          </a:p>
        </p:txBody>
      </p:sp>
      <p:sp>
        <p:nvSpPr>
          <p:cNvPr id="35" name="TextBox 34"/>
          <p:cNvSpPr txBox="1"/>
          <p:nvPr/>
        </p:nvSpPr>
        <p:spPr>
          <a:xfrm>
            <a:off x="1219200" y="5795889"/>
            <a:ext cx="1355188" cy="584775"/>
          </a:xfrm>
          <a:prstGeom prst="rect">
            <a:avLst/>
          </a:prstGeom>
          <a:noFill/>
        </p:spPr>
        <p:txBody>
          <a:bodyPr wrap="square" rtlCol="0">
            <a:spAutoFit/>
          </a:bodyPr>
          <a:lstStyle/>
          <a:p>
            <a:pPr algn="r" rtl="1"/>
            <a:r>
              <a:rPr lang="ar-SA" sz="3200" b="1" dirty="0" smtClean="0">
                <a:solidFill>
                  <a:srgbClr val="0070C0"/>
                </a:solidFill>
              </a:rPr>
              <a:t>يفعل</a:t>
            </a:r>
            <a:endParaRPr lang="en-US" sz="3200" b="1" dirty="0">
              <a:solidFill>
                <a:srgbClr val="0070C0"/>
              </a:solidFill>
            </a:endParaRPr>
          </a:p>
        </p:txBody>
      </p:sp>
      <p:sp>
        <p:nvSpPr>
          <p:cNvPr id="36" name="Frame 35"/>
          <p:cNvSpPr/>
          <p:nvPr/>
        </p:nvSpPr>
        <p:spPr>
          <a:xfrm>
            <a:off x="1" y="0"/>
            <a:ext cx="12192000" cy="6857999"/>
          </a:xfrm>
          <a:prstGeom prst="frame">
            <a:avLst>
              <a:gd name="adj1" fmla="val 4167"/>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ppt_x"/>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additive="base">
                                        <p:cTn id="133" dur="500" fill="hold"/>
                                        <p:tgtEl>
                                          <p:spTgt spid="28"/>
                                        </p:tgtEl>
                                        <p:attrNameLst>
                                          <p:attrName>ppt_x</p:attrName>
                                        </p:attrNameLst>
                                      </p:cBhvr>
                                      <p:tavLst>
                                        <p:tav tm="0">
                                          <p:val>
                                            <p:strVal val="#ppt_x"/>
                                          </p:val>
                                        </p:tav>
                                        <p:tav tm="100000">
                                          <p:val>
                                            <p:strVal val="#ppt_x"/>
                                          </p:val>
                                        </p:tav>
                                      </p:tavLst>
                                    </p:anim>
                                    <p:anim calcmode="lin" valueType="num">
                                      <p:cBhvr additive="base">
                                        <p:cTn id="1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additive="base">
                                        <p:cTn id="139" dur="500" fill="hold"/>
                                        <p:tgtEl>
                                          <p:spTgt spid="29"/>
                                        </p:tgtEl>
                                        <p:attrNameLst>
                                          <p:attrName>ppt_x</p:attrName>
                                        </p:attrNameLst>
                                      </p:cBhvr>
                                      <p:tavLst>
                                        <p:tav tm="0">
                                          <p:val>
                                            <p:strVal val="#ppt_x"/>
                                          </p:val>
                                        </p:tav>
                                        <p:tav tm="100000">
                                          <p:val>
                                            <p:strVal val="#ppt_x"/>
                                          </p:val>
                                        </p:tav>
                                      </p:tavLst>
                                    </p:anim>
                                    <p:anim calcmode="lin" valueType="num">
                                      <p:cBhvr additive="base">
                                        <p:cTn id="14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fill="hold"/>
                                        <p:tgtEl>
                                          <p:spTgt spid="30"/>
                                        </p:tgtEl>
                                        <p:attrNameLst>
                                          <p:attrName>ppt_x</p:attrName>
                                        </p:attrNameLst>
                                      </p:cBhvr>
                                      <p:tavLst>
                                        <p:tav tm="0">
                                          <p:val>
                                            <p:strVal val="#ppt_x"/>
                                          </p:val>
                                        </p:tav>
                                        <p:tav tm="100000">
                                          <p:val>
                                            <p:strVal val="#ppt_x"/>
                                          </p:val>
                                        </p:tav>
                                      </p:tavLst>
                                    </p:anim>
                                    <p:anim calcmode="lin" valueType="num">
                                      <p:cBhvr additive="base">
                                        <p:cTn id="1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 calcmode="lin" valueType="num">
                                      <p:cBhvr additive="base">
                                        <p:cTn id="151" dur="500" fill="hold"/>
                                        <p:tgtEl>
                                          <p:spTgt spid="31"/>
                                        </p:tgtEl>
                                        <p:attrNameLst>
                                          <p:attrName>ppt_x</p:attrName>
                                        </p:attrNameLst>
                                      </p:cBhvr>
                                      <p:tavLst>
                                        <p:tav tm="0">
                                          <p:val>
                                            <p:strVal val="#ppt_x"/>
                                          </p:val>
                                        </p:tav>
                                        <p:tav tm="100000">
                                          <p:val>
                                            <p:strVal val="#ppt_x"/>
                                          </p:val>
                                        </p:tav>
                                      </p:tavLst>
                                    </p:anim>
                                    <p:anim calcmode="lin" valueType="num">
                                      <p:cBhvr additive="base">
                                        <p:cTn id="1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2"/>
                                        </p:tgtEl>
                                        <p:attrNameLst>
                                          <p:attrName>style.visibility</p:attrName>
                                        </p:attrNameLst>
                                      </p:cBhvr>
                                      <p:to>
                                        <p:strVal val="visible"/>
                                      </p:to>
                                    </p:set>
                                    <p:anim calcmode="lin" valueType="num">
                                      <p:cBhvr additive="base">
                                        <p:cTn id="157" dur="500" fill="hold"/>
                                        <p:tgtEl>
                                          <p:spTgt spid="32"/>
                                        </p:tgtEl>
                                        <p:attrNameLst>
                                          <p:attrName>ppt_x</p:attrName>
                                        </p:attrNameLst>
                                      </p:cBhvr>
                                      <p:tavLst>
                                        <p:tav tm="0">
                                          <p:val>
                                            <p:strVal val="#ppt_x"/>
                                          </p:val>
                                        </p:tav>
                                        <p:tav tm="100000">
                                          <p:val>
                                            <p:strVal val="#ppt_x"/>
                                          </p:val>
                                        </p:tav>
                                      </p:tavLst>
                                    </p:anim>
                                    <p:anim calcmode="lin" valueType="num">
                                      <p:cBhvr additive="base">
                                        <p:cTn id="15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3"/>
                                        </p:tgtEl>
                                        <p:attrNameLst>
                                          <p:attrName>style.visibility</p:attrName>
                                        </p:attrNameLst>
                                      </p:cBhvr>
                                      <p:to>
                                        <p:strVal val="visible"/>
                                      </p:to>
                                    </p:set>
                                    <p:anim calcmode="lin" valueType="num">
                                      <p:cBhvr additive="base">
                                        <p:cTn id="163" dur="500" fill="hold"/>
                                        <p:tgtEl>
                                          <p:spTgt spid="33"/>
                                        </p:tgtEl>
                                        <p:attrNameLst>
                                          <p:attrName>ppt_x</p:attrName>
                                        </p:attrNameLst>
                                      </p:cBhvr>
                                      <p:tavLst>
                                        <p:tav tm="0">
                                          <p:val>
                                            <p:strVal val="#ppt_x"/>
                                          </p:val>
                                        </p:tav>
                                        <p:tav tm="100000">
                                          <p:val>
                                            <p:strVal val="#ppt_x"/>
                                          </p:val>
                                        </p:tav>
                                      </p:tavLst>
                                    </p:anim>
                                    <p:anim calcmode="lin" valueType="num">
                                      <p:cBhvr additive="base">
                                        <p:cTn id="1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4"/>
                                        </p:tgtEl>
                                        <p:attrNameLst>
                                          <p:attrName>style.visibility</p:attrName>
                                        </p:attrNameLst>
                                      </p:cBhvr>
                                      <p:to>
                                        <p:strVal val="visible"/>
                                      </p:to>
                                    </p:set>
                                    <p:anim calcmode="lin" valueType="num">
                                      <p:cBhvr additive="base">
                                        <p:cTn id="169" dur="500" fill="hold"/>
                                        <p:tgtEl>
                                          <p:spTgt spid="34"/>
                                        </p:tgtEl>
                                        <p:attrNameLst>
                                          <p:attrName>ppt_x</p:attrName>
                                        </p:attrNameLst>
                                      </p:cBhvr>
                                      <p:tavLst>
                                        <p:tav tm="0">
                                          <p:val>
                                            <p:strVal val="#ppt_x"/>
                                          </p:val>
                                        </p:tav>
                                        <p:tav tm="100000">
                                          <p:val>
                                            <p:strVal val="#ppt_x"/>
                                          </p:val>
                                        </p:tav>
                                      </p:tavLst>
                                    </p:anim>
                                    <p:anim calcmode="lin" valueType="num">
                                      <p:cBhvr additive="base">
                                        <p:cTn id="1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5">
                                            <p:txEl>
                                              <p:pRg st="0" end="0"/>
                                            </p:txEl>
                                          </p:spTgt>
                                        </p:tgtEl>
                                        <p:attrNameLst>
                                          <p:attrName>style.visibility</p:attrName>
                                        </p:attrNameLst>
                                      </p:cBhvr>
                                      <p:to>
                                        <p:strVal val="visible"/>
                                      </p:to>
                                    </p:set>
                                    <p:anim calcmode="lin" valueType="num">
                                      <p:cBhvr additive="base">
                                        <p:cTn id="175"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7856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Callout 4"/>
          <p:cNvSpPr/>
          <p:nvPr/>
        </p:nvSpPr>
        <p:spPr>
          <a:xfrm>
            <a:off x="3149600" y="152400"/>
            <a:ext cx="6096000" cy="1295400"/>
          </a:xfrm>
          <a:prstGeom prst="downArrowCallout">
            <a:avLst/>
          </a:prstGeom>
          <a:gradFill>
            <a:gsLst>
              <a:gs pos="6000">
                <a:srgbClr val="00B050"/>
              </a:gs>
              <a:gs pos="56000">
                <a:srgbClr val="FF0000"/>
              </a:gs>
            </a:gsLst>
            <a:lin ang="5400000" scaled="1"/>
          </a:gradFill>
        </p:spPr>
        <p:style>
          <a:lnRef idx="1">
            <a:schemeClr val="dk1"/>
          </a:lnRef>
          <a:fillRef idx="2">
            <a:schemeClr val="dk1"/>
          </a:fillRef>
          <a:effectRef idx="1">
            <a:schemeClr val="dk1"/>
          </a:effectRef>
          <a:fontRef idx="minor">
            <a:schemeClr val="dk1"/>
          </a:fontRef>
        </p:style>
        <p:txBody>
          <a:bodyPr anchor="ctr"/>
          <a:lstStyle/>
          <a:p>
            <a:pPr algn="ctr"/>
            <a:r>
              <a:rPr lang="ar-SA" sz="5400" b="1" dirty="0" smtClean="0">
                <a:solidFill>
                  <a:schemeClr val="bg1"/>
                </a:solidFill>
              </a:rPr>
              <a:t>الأعمال</a:t>
            </a:r>
            <a:r>
              <a:rPr lang="bn-BD" sz="5400" b="1" dirty="0" smtClean="0">
                <a:solidFill>
                  <a:schemeClr val="bg1"/>
                </a:solidFill>
              </a:rPr>
              <a:t> الاجتماعيّة</a:t>
            </a:r>
            <a:endParaRPr lang="bn-BD" sz="5400" b="1" dirty="0">
              <a:solidFill>
                <a:schemeClr val="bg1"/>
              </a:solidFill>
            </a:endParaRPr>
          </a:p>
        </p:txBody>
      </p:sp>
      <p:graphicFrame>
        <p:nvGraphicFramePr>
          <p:cNvPr id="8" name="Table 7"/>
          <p:cNvGraphicFramePr>
            <a:graphicFrameLocks noGrp="1"/>
          </p:cNvGraphicFramePr>
          <p:nvPr/>
        </p:nvGraphicFramePr>
        <p:xfrm>
          <a:off x="609600" y="1676398"/>
          <a:ext cx="4267200" cy="4724404"/>
        </p:xfrm>
        <a:graphic>
          <a:graphicData uri="http://schemas.openxmlformats.org/drawingml/2006/table">
            <a:tbl>
              <a:tblPr firstRow="1" bandRow="1">
                <a:tableStyleId>{5C22544A-7EE6-4342-B048-85BDC9FD1C3A}</a:tableStyleId>
              </a:tblPr>
              <a:tblGrid>
                <a:gridCol w="2183219"/>
                <a:gridCol w="2083981"/>
              </a:tblGrid>
              <a:tr h="998764">
                <a:tc gridSpan="2">
                  <a:txBody>
                    <a:bodyPr/>
                    <a:lstStyle/>
                    <a:p>
                      <a:endParaRPr lang="en-US" dirty="0"/>
                    </a:p>
                  </a:txBody>
                  <a:tcPr marL="121920" marR="121920"/>
                </a:tc>
                <a:tc hMerge="1">
                  <a:txBody>
                    <a:bodyPr/>
                    <a:lstStyle/>
                    <a:p>
                      <a:endParaRPr lang="en-US" dirty="0"/>
                    </a:p>
                  </a:txBody>
                  <a:tcPr/>
                </a:tc>
              </a:tr>
              <a:tr h="620940">
                <a:tc>
                  <a:txBody>
                    <a:bodyPr/>
                    <a:lstStyle/>
                    <a:p>
                      <a:endParaRPr lang="en-US" dirty="0"/>
                    </a:p>
                  </a:txBody>
                  <a:tcPr marL="121920" marR="121920"/>
                </a:tc>
                <a:tc>
                  <a:txBody>
                    <a:bodyPr/>
                    <a:lstStyle/>
                    <a:p>
                      <a:endParaRPr lang="en-US" dirty="0"/>
                    </a:p>
                  </a:txBody>
                  <a:tcPr marL="121920" marR="121920"/>
                </a:tc>
              </a:tr>
              <a:tr h="620940">
                <a:tc>
                  <a:txBody>
                    <a:bodyPr/>
                    <a:lstStyle/>
                    <a:p>
                      <a:endParaRPr lang="en-US" dirty="0"/>
                    </a:p>
                  </a:txBody>
                  <a:tcPr marL="121920" marR="121920"/>
                </a:tc>
                <a:tc>
                  <a:txBody>
                    <a:bodyPr/>
                    <a:lstStyle/>
                    <a:p>
                      <a:endParaRPr lang="en-US" b="1" dirty="0"/>
                    </a:p>
                  </a:txBody>
                  <a:tcPr marL="121920" marR="121920"/>
                </a:tc>
              </a:tr>
              <a:tr h="620940">
                <a:tc>
                  <a:txBody>
                    <a:bodyPr/>
                    <a:lstStyle/>
                    <a:p>
                      <a:endParaRPr lang="en-US" dirty="0"/>
                    </a:p>
                  </a:txBody>
                  <a:tcPr marL="121920" marR="121920"/>
                </a:tc>
                <a:tc>
                  <a:txBody>
                    <a:bodyPr/>
                    <a:lstStyle/>
                    <a:p>
                      <a:endParaRPr lang="en-US" dirty="0"/>
                    </a:p>
                  </a:txBody>
                  <a:tcPr marL="121920" marR="121920"/>
                </a:tc>
              </a:tr>
              <a:tr h="620940">
                <a:tc>
                  <a:txBody>
                    <a:bodyPr/>
                    <a:lstStyle/>
                    <a:p>
                      <a:endParaRPr lang="en-US"/>
                    </a:p>
                  </a:txBody>
                  <a:tcPr marL="121920" marR="121920"/>
                </a:tc>
                <a:tc>
                  <a:txBody>
                    <a:bodyPr/>
                    <a:lstStyle/>
                    <a:p>
                      <a:endParaRPr lang="en-US"/>
                    </a:p>
                  </a:txBody>
                  <a:tcPr marL="121920" marR="121920"/>
                </a:tc>
              </a:tr>
              <a:tr h="620940">
                <a:tc>
                  <a:txBody>
                    <a:bodyPr/>
                    <a:lstStyle/>
                    <a:p>
                      <a:endParaRPr lang="en-US"/>
                    </a:p>
                  </a:txBody>
                  <a:tcPr marL="121920" marR="121920"/>
                </a:tc>
                <a:tc>
                  <a:txBody>
                    <a:bodyPr/>
                    <a:lstStyle/>
                    <a:p>
                      <a:endParaRPr lang="en-US" dirty="0"/>
                    </a:p>
                  </a:txBody>
                  <a:tcPr marL="121920" marR="121920"/>
                </a:tc>
              </a:tr>
              <a:tr h="620940">
                <a:tc>
                  <a:txBody>
                    <a:bodyPr/>
                    <a:lstStyle/>
                    <a:p>
                      <a:endParaRPr lang="en-US" dirty="0"/>
                    </a:p>
                  </a:txBody>
                  <a:tcPr marL="121920" marR="121920"/>
                </a:tc>
                <a:tc>
                  <a:txBody>
                    <a:bodyPr/>
                    <a:lstStyle/>
                    <a:p>
                      <a:endParaRPr lang="en-US" dirty="0"/>
                    </a:p>
                  </a:txBody>
                  <a:tcPr marL="121920" marR="121920"/>
                </a:tc>
              </a:tr>
            </a:tbl>
          </a:graphicData>
        </a:graphic>
      </p:graphicFrame>
      <p:sp>
        <p:nvSpPr>
          <p:cNvPr id="37" name="TextBox 36"/>
          <p:cNvSpPr txBox="1"/>
          <p:nvPr/>
        </p:nvSpPr>
        <p:spPr>
          <a:xfrm>
            <a:off x="508000" y="1676401"/>
            <a:ext cx="4368800" cy="830997"/>
          </a:xfrm>
          <a:prstGeom prst="rect">
            <a:avLst/>
          </a:prstGeom>
          <a:noFill/>
        </p:spPr>
        <p:txBody>
          <a:bodyPr wrap="square" rtlCol="0">
            <a:spAutoFit/>
          </a:bodyPr>
          <a:lstStyle/>
          <a:p>
            <a:pPr algn="r" rtl="1"/>
            <a:r>
              <a:rPr lang="ar-SA" sz="2400" dirty="0" smtClean="0"/>
              <a:t>(ح)</a:t>
            </a:r>
            <a:r>
              <a:rPr lang="en-US" sz="2400" dirty="0" smtClean="0"/>
              <a:t> </a:t>
            </a:r>
            <a:r>
              <a:rPr lang="ar-SA" sz="2400" dirty="0" smtClean="0"/>
              <a:t>استخرج الأسماء المشتقة من النص</a:t>
            </a:r>
            <a:r>
              <a:rPr lang="en-US" sz="2400" dirty="0" smtClean="0"/>
              <a:t> </a:t>
            </a:r>
            <a:r>
              <a:rPr lang="ar-SA" sz="2400" dirty="0" smtClean="0"/>
              <a:t>ثم عين نوعها:</a:t>
            </a:r>
            <a:endParaRPr lang="en-US" sz="2400" dirty="0" smtClean="0"/>
          </a:p>
        </p:txBody>
      </p:sp>
      <p:sp>
        <p:nvSpPr>
          <p:cNvPr id="38" name="TextBox 37"/>
          <p:cNvSpPr txBox="1"/>
          <p:nvPr/>
        </p:nvSpPr>
        <p:spPr>
          <a:xfrm>
            <a:off x="2641600" y="2667001"/>
            <a:ext cx="2085145" cy="461665"/>
          </a:xfrm>
          <a:prstGeom prst="rect">
            <a:avLst/>
          </a:prstGeom>
          <a:noFill/>
        </p:spPr>
        <p:txBody>
          <a:bodyPr wrap="square" rtlCol="0">
            <a:spAutoFit/>
          </a:bodyPr>
          <a:lstStyle/>
          <a:p>
            <a:pPr algn="r" rtl="1"/>
            <a:r>
              <a:rPr lang="ar-SA" sz="2400" b="1" dirty="0" smtClean="0"/>
              <a:t>الأسماء المشتقة</a:t>
            </a:r>
            <a:endParaRPr lang="en-US" sz="2400" b="1" dirty="0"/>
          </a:p>
        </p:txBody>
      </p:sp>
      <p:sp>
        <p:nvSpPr>
          <p:cNvPr id="39" name="TextBox 38"/>
          <p:cNvSpPr txBox="1"/>
          <p:nvPr/>
        </p:nvSpPr>
        <p:spPr>
          <a:xfrm>
            <a:off x="812800" y="2667001"/>
            <a:ext cx="1422400" cy="461665"/>
          </a:xfrm>
          <a:prstGeom prst="rect">
            <a:avLst/>
          </a:prstGeom>
          <a:noFill/>
        </p:spPr>
        <p:txBody>
          <a:bodyPr wrap="square" rtlCol="0">
            <a:spAutoFit/>
          </a:bodyPr>
          <a:lstStyle/>
          <a:p>
            <a:pPr algn="r" rtl="1"/>
            <a:r>
              <a:rPr lang="ar-SA" sz="2400" b="1" dirty="0" smtClean="0"/>
              <a:t>انواعها</a:t>
            </a:r>
            <a:endParaRPr lang="en-US" sz="2400" b="1" dirty="0"/>
          </a:p>
        </p:txBody>
      </p:sp>
      <p:sp>
        <p:nvSpPr>
          <p:cNvPr id="40" name="TextBox 39"/>
          <p:cNvSpPr txBox="1"/>
          <p:nvPr/>
        </p:nvSpPr>
        <p:spPr>
          <a:xfrm>
            <a:off x="2844800" y="3276600"/>
            <a:ext cx="1727200" cy="523220"/>
          </a:xfrm>
          <a:prstGeom prst="rect">
            <a:avLst/>
          </a:prstGeom>
          <a:noFill/>
        </p:spPr>
        <p:txBody>
          <a:bodyPr wrap="square" rtlCol="0">
            <a:spAutoFit/>
          </a:bodyPr>
          <a:lstStyle/>
          <a:p>
            <a:pPr algn="r" rtl="1"/>
            <a:r>
              <a:rPr lang="ar-SA" sz="2800" dirty="0" smtClean="0"/>
              <a:t>رسول</a:t>
            </a:r>
            <a:endParaRPr lang="en-US" sz="2800" dirty="0"/>
          </a:p>
        </p:txBody>
      </p:sp>
      <p:sp>
        <p:nvSpPr>
          <p:cNvPr id="41" name="TextBox 40"/>
          <p:cNvSpPr txBox="1"/>
          <p:nvPr/>
        </p:nvSpPr>
        <p:spPr>
          <a:xfrm>
            <a:off x="609600" y="3276600"/>
            <a:ext cx="2133600" cy="523220"/>
          </a:xfrm>
          <a:prstGeom prst="rect">
            <a:avLst/>
          </a:prstGeom>
          <a:noFill/>
        </p:spPr>
        <p:txBody>
          <a:bodyPr wrap="square" rtlCol="0">
            <a:spAutoFit/>
          </a:bodyPr>
          <a:lstStyle/>
          <a:p>
            <a:pPr algn="r" rtl="1"/>
            <a:r>
              <a:rPr lang="ar-SA" sz="2800" b="1" dirty="0" smtClean="0">
                <a:solidFill>
                  <a:srgbClr val="0070C0"/>
                </a:solidFill>
              </a:rPr>
              <a:t>صفة مشبهة</a:t>
            </a:r>
            <a:endParaRPr lang="en-US" sz="2800" b="1" dirty="0">
              <a:solidFill>
                <a:srgbClr val="0070C0"/>
              </a:solidFill>
            </a:endParaRPr>
          </a:p>
        </p:txBody>
      </p:sp>
      <p:sp>
        <p:nvSpPr>
          <p:cNvPr id="42" name="TextBox 41"/>
          <p:cNvSpPr txBox="1"/>
          <p:nvPr/>
        </p:nvSpPr>
        <p:spPr>
          <a:xfrm>
            <a:off x="2844800" y="3962400"/>
            <a:ext cx="1783471" cy="523220"/>
          </a:xfrm>
          <a:prstGeom prst="rect">
            <a:avLst/>
          </a:prstGeom>
          <a:noFill/>
        </p:spPr>
        <p:txBody>
          <a:bodyPr wrap="square" rtlCol="0">
            <a:spAutoFit/>
          </a:bodyPr>
          <a:lstStyle/>
          <a:p>
            <a:pPr algn="r" rtl="1"/>
            <a:r>
              <a:rPr lang="ar-SA" sz="2800" dirty="0" smtClean="0"/>
              <a:t>اعلم</a:t>
            </a:r>
            <a:endParaRPr lang="en-US" sz="2800" dirty="0"/>
          </a:p>
        </p:txBody>
      </p:sp>
      <p:sp>
        <p:nvSpPr>
          <p:cNvPr id="43" name="TextBox 42"/>
          <p:cNvSpPr txBox="1"/>
          <p:nvPr/>
        </p:nvSpPr>
        <p:spPr>
          <a:xfrm>
            <a:off x="711200" y="3962400"/>
            <a:ext cx="2032000" cy="523220"/>
          </a:xfrm>
          <a:prstGeom prst="rect">
            <a:avLst/>
          </a:prstGeom>
          <a:noFill/>
        </p:spPr>
        <p:txBody>
          <a:bodyPr wrap="square" rtlCol="0">
            <a:spAutoFit/>
          </a:bodyPr>
          <a:lstStyle/>
          <a:p>
            <a:pPr algn="r" rtl="1"/>
            <a:r>
              <a:rPr lang="ar-SA" sz="2800" b="1" dirty="0" smtClean="0">
                <a:solidFill>
                  <a:srgbClr val="0070C0"/>
                </a:solidFill>
              </a:rPr>
              <a:t>اسم التفضيل</a:t>
            </a:r>
            <a:endParaRPr lang="en-US" sz="2800" b="1" dirty="0">
              <a:solidFill>
                <a:srgbClr val="0070C0"/>
              </a:solidFill>
            </a:endParaRPr>
          </a:p>
        </p:txBody>
      </p:sp>
      <p:sp>
        <p:nvSpPr>
          <p:cNvPr id="44" name="TextBox 43"/>
          <p:cNvSpPr txBox="1"/>
          <p:nvPr/>
        </p:nvSpPr>
        <p:spPr>
          <a:xfrm>
            <a:off x="609600" y="5791200"/>
            <a:ext cx="2032000" cy="523220"/>
          </a:xfrm>
          <a:prstGeom prst="rect">
            <a:avLst/>
          </a:prstGeom>
          <a:noFill/>
        </p:spPr>
        <p:txBody>
          <a:bodyPr wrap="square" rtlCol="0">
            <a:spAutoFit/>
          </a:bodyPr>
          <a:lstStyle/>
          <a:p>
            <a:pPr algn="r" rtl="1"/>
            <a:r>
              <a:rPr lang="ar-SA" sz="2800" b="1" dirty="0" smtClean="0">
                <a:solidFill>
                  <a:srgbClr val="0070C0"/>
                </a:solidFill>
              </a:rPr>
              <a:t>صيغة الصفة </a:t>
            </a:r>
            <a:endParaRPr lang="en-US" sz="2800" b="1" dirty="0">
              <a:solidFill>
                <a:srgbClr val="0070C0"/>
              </a:solidFill>
            </a:endParaRPr>
          </a:p>
        </p:txBody>
      </p:sp>
      <p:sp>
        <p:nvSpPr>
          <p:cNvPr id="45" name="TextBox 44"/>
          <p:cNvSpPr txBox="1"/>
          <p:nvPr/>
        </p:nvSpPr>
        <p:spPr>
          <a:xfrm>
            <a:off x="3376246" y="4572000"/>
            <a:ext cx="1237957" cy="523220"/>
          </a:xfrm>
          <a:prstGeom prst="rect">
            <a:avLst/>
          </a:prstGeom>
          <a:noFill/>
        </p:spPr>
        <p:txBody>
          <a:bodyPr wrap="square" rtlCol="0">
            <a:spAutoFit/>
          </a:bodyPr>
          <a:lstStyle/>
          <a:p>
            <a:pPr algn="r" rtl="1"/>
            <a:r>
              <a:rPr lang="ar-SA" sz="2800" dirty="0" smtClean="0"/>
              <a:t>خير </a:t>
            </a:r>
            <a:endParaRPr lang="en-US" sz="2800" dirty="0"/>
          </a:p>
        </p:txBody>
      </p:sp>
      <p:sp>
        <p:nvSpPr>
          <p:cNvPr id="46" name="TextBox 45"/>
          <p:cNvSpPr txBox="1"/>
          <p:nvPr/>
        </p:nvSpPr>
        <p:spPr>
          <a:xfrm>
            <a:off x="609600" y="4572000"/>
            <a:ext cx="2133600" cy="523220"/>
          </a:xfrm>
          <a:prstGeom prst="rect">
            <a:avLst/>
          </a:prstGeom>
          <a:noFill/>
        </p:spPr>
        <p:txBody>
          <a:bodyPr wrap="square" rtlCol="0">
            <a:spAutoFit/>
          </a:bodyPr>
          <a:lstStyle/>
          <a:p>
            <a:pPr algn="r" rtl="1"/>
            <a:r>
              <a:rPr lang="ar-SA" sz="2800" b="1" dirty="0" smtClean="0">
                <a:solidFill>
                  <a:srgbClr val="0070C0"/>
                </a:solidFill>
              </a:rPr>
              <a:t>اسم التفضيل</a:t>
            </a:r>
            <a:endParaRPr lang="en-US" sz="2800" b="1" dirty="0">
              <a:solidFill>
                <a:srgbClr val="0070C0"/>
              </a:solidFill>
            </a:endParaRPr>
          </a:p>
        </p:txBody>
      </p:sp>
      <p:sp>
        <p:nvSpPr>
          <p:cNvPr id="47" name="TextBox 46"/>
          <p:cNvSpPr txBox="1"/>
          <p:nvPr/>
        </p:nvSpPr>
        <p:spPr>
          <a:xfrm>
            <a:off x="3221502" y="5181600"/>
            <a:ext cx="1364566" cy="523220"/>
          </a:xfrm>
          <a:prstGeom prst="rect">
            <a:avLst/>
          </a:prstGeom>
          <a:noFill/>
        </p:spPr>
        <p:txBody>
          <a:bodyPr wrap="square" rtlCol="0">
            <a:spAutoFit/>
          </a:bodyPr>
          <a:lstStyle/>
          <a:p>
            <a:pPr algn="r" rtl="1"/>
            <a:r>
              <a:rPr lang="ar-SA" sz="2800" dirty="0" smtClean="0"/>
              <a:t>راشدين</a:t>
            </a:r>
            <a:endParaRPr lang="en-US" sz="2800" dirty="0"/>
          </a:p>
        </p:txBody>
      </p:sp>
      <p:sp>
        <p:nvSpPr>
          <p:cNvPr id="48" name="TextBox 47"/>
          <p:cNvSpPr txBox="1"/>
          <p:nvPr/>
        </p:nvSpPr>
        <p:spPr>
          <a:xfrm>
            <a:off x="508000" y="5181600"/>
            <a:ext cx="2235200" cy="523220"/>
          </a:xfrm>
          <a:prstGeom prst="rect">
            <a:avLst/>
          </a:prstGeom>
          <a:noFill/>
        </p:spPr>
        <p:txBody>
          <a:bodyPr wrap="square" rtlCol="0">
            <a:spAutoFit/>
          </a:bodyPr>
          <a:lstStyle/>
          <a:p>
            <a:pPr algn="r" rtl="1"/>
            <a:r>
              <a:rPr lang="ar-SA" sz="2800" b="1" dirty="0" smtClean="0">
                <a:solidFill>
                  <a:srgbClr val="0070C0"/>
                </a:solidFill>
              </a:rPr>
              <a:t>اسم الفاعل</a:t>
            </a:r>
            <a:endParaRPr lang="en-US" sz="2800" b="1" dirty="0">
              <a:solidFill>
                <a:srgbClr val="0070C0"/>
              </a:solidFill>
            </a:endParaRPr>
          </a:p>
        </p:txBody>
      </p:sp>
      <p:sp>
        <p:nvSpPr>
          <p:cNvPr id="49" name="TextBox 48"/>
          <p:cNvSpPr txBox="1"/>
          <p:nvPr/>
        </p:nvSpPr>
        <p:spPr>
          <a:xfrm>
            <a:off x="3352800" y="5791200"/>
            <a:ext cx="1219200" cy="523220"/>
          </a:xfrm>
          <a:prstGeom prst="rect">
            <a:avLst/>
          </a:prstGeom>
          <a:noFill/>
        </p:spPr>
        <p:txBody>
          <a:bodyPr wrap="square" rtlCol="0">
            <a:spAutoFit/>
          </a:bodyPr>
          <a:lstStyle/>
          <a:p>
            <a:pPr algn="r" rtl="1"/>
            <a:r>
              <a:rPr lang="ar-SA" sz="2800" dirty="0" smtClean="0"/>
              <a:t>جليل</a:t>
            </a:r>
            <a:endParaRPr lang="en-US" sz="2800" dirty="0"/>
          </a:p>
        </p:txBody>
      </p:sp>
      <p:graphicFrame>
        <p:nvGraphicFramePr>
          <p:cNvPr id="61" name="Table 60"/>
          <p:cNvGraphicFramePr>
            <a:graphicFrameLocks noGrp="1"/>
          </p:cNvGraphicFramePr>
          <p:nvPr/>
        </p:nvGraphicFramePr>
        <p:xfrm>
          <a:off x="5384800" y="1676400"/>
          <a:ext cx="6197600" cy="4580775"/>
        </p:xfrm>
        <a:graphic>
          <a:graphicData uri="http://schemas.openxmlformats.org/drawingml/2006/table">
            <a:tbl>
              <a:tblPr firstRow="1" bandRow="1">
                <a:tableStyleId>{5C22544A-7EE6-4342-B048-85BDC9FD1C3A}</a:tableStyleId>
              </a:tblPr>
              <a:tblGrid>
                <a:gridCol w="4800209"/>
                <a:gridCol w="1397391"/>
              </a:tblGrid>
              <a:tr h="990600">
                <a:tc gridSpan="2">
                  <a:txBody>
                    <a:bodyPr/>
                    <a:lstStyle/>
                    <a:p>
                      <a:endParaRPr lang="en-US" dirty="0"/>
                    </a:p>
                  </a:txBody>
                  <a:tcPr marL="121920" marR="121920"/>
                </a:tc>
                <a:tc hMerge="1">
                  <a:txBody>
                    <a:bodyPr/>
                    <a:lstStyle/>
                    <a:p>
                      <a:endParaRPr lang="en-US" dirty="0"/>
                    </a:p>
                  </a:txBody>
                  <a:tcPr/>
                </a:tc>
              </a:tr>
              <a:tr h="769543">
                <a:tc>
                  <a:txBody>
                    <a:bodyPr/>
                    <a:lstStyle/>
                    <a:p>
                      <a:endParaRPr lang="en-US" dirty="0"/>
                    </a:p>
                  </a:txBody>
                  <a:tcPr marL="121920" marR="121920"/>
                </a:tc>
                <a:tc>
                  <a:txBody>
                    <a:bodyPr/>
                    <a:lstStyle/>
                    <a:p>
                      <a:endParaRPr lang="en-US" dirty="0"/>
                    </a:p>
                  </a:txBody>
                  <a:tcPr marL="121920" marR="121920"/>
                </a:tc>
              </a:tr>
              <a:tr h="705158">
                <a:tc>
                  <a:txBody>
                    <a:bodyPr/>
                    <a:lstStyle/>
                    <a:p>
                      <a:endParaRPr lang="en-US" dirty="0"/>
                    </a:p>
                  </a:txBody>
                  <a:tcPr marL="121920" marR="121920"/>
                </a:tc>
                <a:tc>
                  <a:txBody>
                    <a:bodyPr/>
                    <a:lstStyle/>
                    <a:p>
                      <a:endParaRPr lang="en-US" b="1" dirty="0"/>
                    </a:p>
                  </a:txBody>
                  <a:tcPr marL="121920" marR="121920"/>
                </a:tc>
              </a:tr>
              <a:tr h="705158">
                <a:tc>
                  <a:txBody>
                    <a:bodyPr/>
                    <a:lstStyle/>
                    <a:p>
                      <a:endParaRPr lang="en-US" dirty="0"/>
                    </a:p>
                  </a:txBody>
                  <a:tcPr marL="121920" marR="121920"/>
                </a:tc>
                <a:tc>
                  <a:txBody>
                    <a:bodyPr/>
                    <a:lstStyle/>
                    <a:p>
                      <a:endParaRPr lang="en-US" dirty="0"/>
                    </a:p>
                  </a:txBody>
                  <a:tcPr marL="121920" marR="121920"/>
                </a:tc>
              </a:tr>
              <a:tr h="705158">
                <a:tc>
                  <a:txBody>
                    <a:bodyPr/>
                    <a:lstStyle/>
                    <a:p>
                      <a:endParaRPr lang="en-US" dirty="0"/>
                    </a:p>
                  </a:txBody>
                  <a:tcPr marL="121920" marR="121920"/>
                </a:tc>
                <a:tc>
                  <a:txBody>
                    <a:bodyPr/>
                    <a:lstStyle/>
                    <a:p>
                      <a:endParaRPr lang="en-US" dirty="0"/>
                    </a:p>
                  </a:txBody>
                  <a:tcPr marL="121920" marR="121920"/>
                </a:tc>
              </a:tr>
              <a:tr h="705158">
                <a:tc>
                  <a:txBody>
                    <a:bodyPr/>
                    <a:lstStyle/>
                    <a:p>
                      <a:endParaRPr lang="en-US" dirty="0"/>
                    </a:p>
                  </a:txBody>
                  <a:tcPr marL="121920" marR="121920"/>
                </a:tc>
                <a:tc>
                  <a:txBody>
                    <a:bodyPr/>
                    <a:lstStyle/>
                    <a:p>
                      <a:endParaRPr lang="en-US" dirty="0"/>
                    </a:p>
                  </a:txBody>
                  <a:tcPr marL="121920" marR="121920"/>
                </a:tc>
              </a:tr>
            </a:tbl>
          </a:graphicData>
        </a:graphic>
      </p:graphicFrame>
      <p:sp>
        <p:nvSpPr>
          <p:cNvPr id="62" name="TextBox 61"/>
          <p:cNvSpPr txBox="1"/>
          <p:nvPr/>
        </p:nvSpPr>
        <p:spPr>
          <a:xfrm>
            <a:off x="5384800" y="1752601"/>
            <a:ext cx="6197600" cy="523220"/>
          </a:xfrm>
          <a:prstGeom prst="rect">
            <a:avLst/>
          </a:prstGeom>
          <a:noFill/>
        </p:spPr>
        <p:txBody>
          <a:bodyPr wrap="square" rtlCol="0">
            <a:spAutoFit/>
          </a:bodyPr>
          <a:lstStyle/>
          <a:p>
            <a:pPr algn="r" rtl="1"/>
            <a:r>
              <a:rPr lang="ar-SA" sz="2800" dirty="0" smtClean="0"/>
              <a:t> (ز)</a:t>
            </a:r>
            <a:r>
              <a:rPr lang="en-US" sz="2800" dirty="0" smtClean="0"/>
              <a:t> </a:t>
            </a:r>
            <a:r>
              <a:rPr lang="ar-SA" sz="2800" dirty="0" smtClean="0"/>
              <a:t>استخراج الاسماء المرفوعة من النص: </a:t>
            </a:r>
            <a:endParaRPr lang="en-US" sz="2800" dirty="0"/>
          </a:p>
        </p:txBody>
      </p:sp>
      <p:sp>
        <p:nvSpPr>
          <p:cNvPr id="63" name="TextBox 62"/>
          <p:cNvSpPr txBox="1"/>
          <p:nvPr/>
        </p:nvSpPr>
        <p:spPr>
          <a:xfrm>
            <a:off x="5283200" y="2658794"/>
            <a:ext cx="4572000" cy="523220"/>
          </a:xfrm>
          <a:prstGeom prst="rect">
            <a:avLst/>
          </a:prstGeom>
          <a:noFill/>
        </p:spPr>
        <p:txBody>
          <a:bodyPr wrap="square" rtlCol="0">
            <a:spAutoFit/>
          </a:bodyPr>
          <a:lstStyle/>
          <a:p>
            <a:pPr algn="r" rtl="1"/>
            <a:r>
              <a:rPr lang="ar-SA" sz="2800" dirty="0" smtClean="0"/>
              <a:t>مبتدأ مرفوع من الإبتداء.</a:t>
            </a:r>
            <a:endParaRPr lang="en-US" sz="2800" dirty="0"/>
          </a:p>
        </p:txBody>
      </p:sp>
      <p:sp>
        <p:nvSpPr>
          <p:cNvPr id="64" name="TextBox 63"/>
          <p:cNvSpPr txBox="1"/>
          <p:nvPr/>
        </p:nvSpPr>
        <p:spPr>
          <a:xfrm>
            <a:off x="5689601" y="3429001"/>
            <a:ext cx="4171852" cy="523220"/>
          </a:xfrm>
          <a:prstGeom prst="rect">
            <a:avLst/>
          </a:prstGeom>
          <a:noFill/>
        </p:spPr>
        <p:txBody>
          <a:bodyPr wrap="square" rtlCol="0">
            <a:spAutoFit/>
          </a:bodyPr>
          <a:lstStyle/>
          <a:p>
            <a:pPr algn="r" rtl="1"/>
            <a:r>
              <a:rPr lang="ar-SA" sz="2800" dirty="0" smtClean="0"/>
              <a:t>عبد خبر مرفوع من هو.</a:t>
            </a:r>
            <a:endParaRPr lang="en-US" sz="2800" dirty="0"/>
          </a:p>
        </p:txBody>
      </p:sp>
      <p:sp>
        <p:nvSpPr>
          <p:cNvPr id="65" name="TextBox 64"/>
          <p:cNvSpPr txBox="1"/>
          <p:nvPr/>
        </p:nvSpPr>
        <p:spPr>
          <a:xfrm>
            <a:off x="5588000" y="4191001"/>
            <a:ext cx="4189046" cy="523220"/>
          </a:xfrm>
          <a:prstGeom prst="rect">
            <a:avLst/>
          </a:prstGeom>
          <a:noFill/>
        </p:spPr>
        <p:txBody>
          <a:bodyPr wrap="square" rtlCol="0">
            <a:spAutoFit/>
          </a:bodyPr>
          <a:lstStyle/>
          <a:p>
            <a:pPr algn="r" rtl="1"/>
            <a:r>
              <a:rPr lang="ar-SA" sz="2800" dirty="0" smtClean="0"/>
              <a:t>ام مبتدأ مرفوع من الإبتداء.</a:t>
            </a:r>
            <a:endParaRPr lang="en-US" sz="2800" dirty="0"/>
          </a:p>
        </p:txBody>
      </p:sp>
      <p:sp>
        <p:nvSpPr>
          <p:cNvPr id="66" name="TextBox 65"/>
          <p:cNvSpPr txBox="1"/>
          <p:nvPr/>
        </p:nvSpPr>
        <p:spPr>
          <a:xfrm>
            <a:off x="5689600" y="4800601"/>
            <a:ext cx="4143717" cy="584775"/>
          </a:xfrm>
          <a:prstGeom prst="rect">
            <a:avLst/>
          </a:prstGeom>
          <a:noFill/>
        </p:spPr>
        <p:txBody>
          <a:bodyPr wrap="square" rtlCol="0">
            <a:spAutoFit/>
          </a:bodyPr>
          <a:lstStyle/>
          <a:p>
            <a:pPr algn="r" rtl="1"/>
            <a:r>
              <a:rPr lang="ar-SA" sz="3200" dirty="0" smtClean="0"/>
              <a:t>خير مرفوع من امه.</a:t>
            </a:r>
            <a:endParaRPr lang="en-US" sz="3200" dirty="0"/>
          </a:p>
        </p:txBody>
      </p:sp>
      <p:sp>
        <p:nvSpPr>
          <p:cNvPr id="67" name="TextBox 66"/>
          <p:cNvSpPr txBox="1"/>
          <p:nvPr/>
        </p:nvSpPr>
        <p:spPr>
          <a:xfrm>
            <a:off x="5689600" y="5562601"/>
            <a:ext cx="4171852" cy="523220"/>
          </a:xfrm>
          <a:prstGeom prst="rect">
            <a:avLst/>
          </a:prstGeom>
          <a:noFill/>
        </p:spPr>
        <p:txBody>
          <a:bodyPr wrap="square" rtlCol="0">
            <a:spAutoFit/>
          </a:bodyPr>
          <a:lstStyle/>
          <a:p>
            <a:pPr algn="r" rtl="1"/>
            <a:r>
              <a:rPr lang="ar-SA" sz="2800" dirty="0" smtClean="0"/>
              <a:t>بدل من ام الخير مرفوع.</a:t>
            </a:r>
            <a:endParaRPr lang="en-US" sz="2800" dirty="0"/>
          </a:p>
        </p:txBody>
      </p:sp>
      <p:sp>
        <p:nvSpPr>
          <p:cNvPr id="68" name="TextBox 67"/>
          <p:cNvSpPr txBox="1"/>
          <p:nvPr/>
        </p:nvSpPr>
        <p:spPr>
          <a:xfrm>
            <a:off x="9855200" y="2658794"/>
            <a:ext cx="1625600" cy="523220"/>
          </a:xfrm>
          <a:prstGeom prst="rect">
            <a:avLst/>
          </a:prstGeom>
          <a:noFill/>
        </p:spPr>
        <p:txBody>
          <a:bodyPr wrap="square" rtlCol="0">
            <a:spAutoFit/>
          </a:bodyPr>
          <a:lstStyle/>
          <a:p>
            <a:pPr algn="r" rtl="1"/>
            <a:r>
              <a:rPr lang="ar-SA" sz="2800" dirty="0" smtClean="0"/>
              <a:t>هو</a:t>
            </a:r>
            <a:endParaRPr lang="en-US" sz="2800" dirty="0"/>
          </a:p>
        </p:txBody>
      </p:sp>
      <p:sp>
        <p:nvSpPr>
          <p:cNvPr id="69" name="TextBox 68"/>
          <p:cNvSpPr txBox="1"/>
          <p:nvPr/>
        </p:nvSpPr>
        <p:spPr>
          <a:xfrm>
            <a:off x="10325686" y="3429001"/>
            <a:ext cx="1153551" cy="523220"/>
          </a:xfrm>
          <a:prstGeom prst="rect">
            <a:avLst/>
          </a:prstGeom>
          <a:noFill/>
        </p:spPr>
        <p:txBody>
          <a:bodyPr wrap="square" rtlCol="0">
            <a:spAutoFit/>
          </a:bodyPr>
          <a:lstStyle/>
          <a:p>
            <a:pPr algn="r" rtl="1"/>
            <a:r>
              <a:rPr lang="ar-SA" sz="2800" dirty="0" smtClean="0"/>
              <a:t>عبد الله</a:t>
            </a:r>
            <a:endParaRPr lang="en-US" sz="2800" dirty="0"/>
          </a:p>
        </p:txBody>
      </p:sp>
      <p:sp>
        <p:nvSpPr>
          <p:cNvPr id="70" name="TextBox 69"/>
          <p:cNvSpPr txBox="1"/>
          <p:nvPr/>
        </p:nvSpPr>
        <p:spPr>
          <a:xfrm>
            <a:off x="10058400" y="4191001"/>
            <a:ext cx="1422400" cy="523220"/>
          </a:xfrm>
          <a:prstGeom prst="rect">
            <a:avLst/>
          </a:prstGeom>
          <a:noFill/>
        </p:spPr>
        <p:txBody>
          <a:bodyPr wrap="square" rtlCol="0">
            <a:spAutoFit/>
          </a:bodyPr>
          <a:lstStyle/>
          <a:p>
            <a:pPr algn="r" rtl="1"/>
            <a:r>
              <a:rPr lang="ar-SA" sz="2800" dirty="0" smtClean="0"/>
              <a:t>امه </a:t>
            </a:r>
            <a:endParaRPr lang="en-US" sz="2800" dirty="0"/>
          </a:p>
        </p:txBody>
      </p:sp>
      <p:sp>
        <p:nvSpPr>
          <p:cNvPr id="71" name="TextBox 70"/>
          <p:cNvSpPr txBox="1"/>
          <p:nvPr/>
        </p:nvSpPr>
        <p:spPr>
          <a:xfrm>
            <a:off x="10269414" y="4800601"/>
            <a:ext cx="1195755" cy="523220"/>
          </a:xfrm>
          <a:prstGeom prst="rect">
            <a:avLst/>
          </a:prstGeom>
          <a:noFill/>
        </p:spPr>
        <p:txBody>
          <a:bodyPr wrap="square" rtlCol="0">
            <a:spAutoFit/>
          </a:bodyPr>
          <a:lstStyle/>
          <a:p>
            <a:pPr algn="r" rtl="1"/>
            <a:r>
              <a:rPr lang="ar-SA" sz="2800" dirty="0" smtClean="0"/>
              <a:t>ام الخير</a:t>
            </a:r>
            <a:endParaRPr lang="en-US" sz="2800" dirty="0"/>
          </a:p>
        </p:txBody>
      </p:sp>
      <p:sp>
        <p:nvSpPr>
          <p:cNvPr id="72" name="TextBox 71"/>
          <p:cNvSpPr txBox="1"/>
          <p:nvPr/>
        </p:nvSpPr>
        <p:spPr>
          <a:xfrm>
            <a:off x="10452294" y="5562600"/>
            <a:ext cx="1055077" cy="523220"/>
          </a:xfrm>
          <a:prstGeom prst="rect">
            <a:avLst/>
          </a:prstGeom>
          <a:noFill/>
        </p:spPr>
        <p:txBody>
          <a:bodyPr wrap="square" rtlCol="0">
            <a:spAutoFit/>
          </a:bodyPr>
          <a:lstStyle/>
          <a:p>
            <a:pPr algn="r" rtl="1"/>
            <a:r>
              <a:rPr lang="ar-SA" sz="2800" dirty="0" smtClean="0"/>
              <a:t>سلمى</a:t>
            </a:r>
            <a:endParaRPr lang="en-US" sz="2800" dirty="0"/>
          </a:p>
        </p:txBody>
      </p:sp>
      <p:sp>
        <p:nvSpPr>
          <p:cNvPr id="31" name="Frame 30"/>
          <p:cNvSpPr/>
          <p:nvPr/>
        </p:nvSpPr>
        <p:spPr>
          <a:xfrm>
            <a:off x="0" y="-1"/>
            <a:ext cx="12192000" cy="6858001"/>
          </a:xfrm>
          <a:prstGeom prst="frame">
            <a:avLst>
              <a:gd name="adj1" fmla="val 4167"/>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ppt_x"/>
                                          </p:val>
                                        </p:tav>
                                        <p:tav tm="100000">
                                          <p:val>
                                            <p:strVal val="#ppt_x"/>
                                          </p:val>
                                        </p:tav>
                                      </p:tavLst>
                                    </p:anim>
                                    <p:anim calcmode="lin" valueType="num">
                                      <p:cBhvr additive="base">
                                        <p:cTn id="3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ppt_x"/>
                                          </p:val>
                                        </p:tav>
                                        <p:tav tm="100000">
                                          <p:val>
                                            <p:strVal val="#ppt_x"/>
                                          </p:val>
                                        </p:tav>
                                      </p:tavLst>
                                    </p:anim>
                                    <p:anim calcmode="lin" valueType="num">
                                      <p:cBhvr additive="base">
                                        <p:cTn id="4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additive="base">
                                        <p:cTn id="55" dur="500" fill="hold"/>
                                        <p:tgtEl>
                                          <p:spTgt spid="65"/>
                                        </p:tgtEl>
                                        <p:attrNameLst>
                                          <p:attrName>ppt_x</p:attrName>
                                        </p:attrNameLst>
                                      </p:cBhvr>
                                      <p:tavLst>
                                        <p:tav tm="0">
                                          <p:val>
                                            <p:strVal val="#ppt_x"/>
                                          </p:val>
                                        </p:tav>
                                        <p:tav tm="100000">
                                          <p:val>
                                            <p:strVal val="#ppt_x"/>
                                          </p:val>
                                        </p:tav>
                                      </p:tavLst>
                                    </p:anim>
                                    <p:anim calcmode="lin" valueType="num">
                                      <p:cBhvr additive="base">
                                        <p:cTn id="5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additive="base">
                                        <p:cTn id="73" dur="500" fill="hold"/>
                                        <p:tgtEl>
                                          <p:spTgt spid="72"/>
                                        </p:tgtEl>
                                        <p:attrNameLst>
                                          <p:attrName>ppt_x</p:attrName>
                                        </p:attrNameLst>
                                      </p:cBhvr>
                                      <p:tavLst>
                                        <p:tav tm="0">
                                          <p:val>
                                            <p:strVal val="#ppt_x"/>
                                          </p:val>
                                        </p:tav>
                                        <p:tav tm="100000">
                                          <p:val>
                                            <p:strVal val="#ppt_x"/>
                                          </p:val>
                                        </p:tav>
                                      </p:tavLst>
                                    </p:anim>
                                    <p:anim calcmode="lin" valueType="num">
                                      <p:cBhvr additive="base">
                                        <p:cTn id="7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500" fill="hold"/>
                                        <p:tgtEl>
                                          <p:spTgt spid="67"/>
                                        </p:tgtEl>
                                        <p:attrNameLst>
                                          <p:attrName>ppt_x</p:attrName>
                                        </p:attrNameLst>
                                      </p:cBhvr>
                                      <p:tavLst>
                                        <p:tav tm="0">
                                          <p:val>
                                            <p:strVal val="#ppt_x"/>
                                          </p:val>
                                        </p:tav>
                                        <p:tav tm="100000">
                                          <p:val>
                                            <p:strVal val="#ppt_x"/>
                                          </p:val>
                                        </p:tav>
                                      </p:tavLst>
                                    </p:anim>
                                    <p:anim calcmode="lin" valueType="num">
                                      <p:cBhvr additive="base">
                                        <p:cTn id="8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additive="base">
                                        <p:cTn id="109" dur="500" fill="hold"/>
                                        <p:tgtEl>
                                          <p:spTgt spid="40"/>
                                        </p:tgtEl>
                                        <p:attrNameLst>
                                          <p:attrName>ppt_x</p:attrName>
                                        </p:attrNameLst>
                                      </p:cBhvr>
                                      <p:tavLst>
                                        <p:tav tm="0">
                                          <p:val>
                                            <p:strVal val="#ppt_x"/>
                                          </p:val>
                                        </p:tav>
                                        <p:tav tm="100000">
                                          <p:val>
                                            <p:strVal val="#ppt_x"/>
                                          </p:val>
                                        </p:tav>
                                      </p:tavLst>
                                    </p:anim>
                                    <p:anim calcmode="lin" valueType="num">
                                      <p:cBhvr additive="base">
                                        <p:cTn id="11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500" fill="hold"/>
                                        <p:tgtEl>
                                          <p:spTgt spid="42"/>
                                        </p:tgtEl>
                                        <p:attrNameLst>
                                          <p:attrName>ppt_x</p:attrName>
                                        </p:attrNameLst>
                                      </p:cBhvr>
                                      <p:tavLst>
                                        <p:tav tm="0">
                                          <p:val>
                                            <p:strVal val="#ppt_x"/>
                                          </p:val>
                                        </p:tav>
                                        <p:tav tm="100000">
                                          <p:val>
                                            <p:strVal val="#ppt_x"/>
                                          </p:val>
                                        </p:tav>
                                      </p:tavLst>
                                    </p:anim>
                                    <p:anim calcmode="lin" valueType="num">
                                      <p:cBhvr additive="base">
                                        <p:cTn id="12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additive="base">
                                        <p:cTn id="127" dur="500" fill="hold"/>
                                        <p:tgtEl>
                                          <p:spTgt spid="43"/>
                                        </p:tgtEl>
                                        <p:attrNameLst>
                                          <p:attrName>ppt_x</p:attrName>
                                        </p:attrNameLst>
                                      </p:cBhvr>
                                      <p:tavLst>
                                        <p:tav tm="0">
                                          <p:val>
                                            <p:strVal val="#ppt_x"/>
                                          </p:val>
                                        </p:tav>
                                        <p:tav tm="100000">
                                          <p:val>
                                            <p:strVal val="#ppt_x"/>
                                          </p:val>
                                        </p:tav>
                                      </p:tavLst>
                                    </p:anim>
                                    <p:anim calcmode="lin" valueType="num">
                                      <p:cBhvr additive="base">
                                        <p:cTn id="12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5"/>
                                        </p:tgtEl>
                                        <p:attrNameLst>
                                          <p:attrName>style.visibility</p:attrName>
                                        </p:attrNameLst>
                                      </p:cBhvr>
                                      <p:to>
                                        <p:strVal val="visible"/>
                                      </p:to>
                                    </p:set>
                                    <p:anim calcmode="lin" valueType="num">
                                      <p:cBhvr additive="base">
                                        <p:cTn id="133" dur="500" fill="hold"/>
                                        <p:tgtEl>
                                          <p:spTgt spid="45"/>
                                        </p:tgtEl>
                                        <p:attrNameLst>
                                          <p:attrName>ppt_x</p:attrName>
                                        </p:attrNameLst>
                                      </p:cBhvr>
                                      <p:tavLst>
                                        <p:tav tm="0">
                                          <p:val>
                                            <p:strVal val="#ppt_x"/>
                                          </p:val>
                                        </p:tav>
                                        <p:tav tm="100000">
                                          <p:val>
                                            <p:strVal val="#ppt_x"/>
                                          </p:val>
                                        </p:tav>
                                      </p:tavLst>
                                    </p:anim>
                                    <p:anim calcmode="lin" valueType="num">
                                      <p:cBhvr additive="base">
                                        <p:cTn id="13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500" fill="hold"/>
                                        <p:tgtEl>
                                          <p:spTgt spid="46"/>
                                        </p:tgtEl>
                                        <p:attrNameLst>
                                          <p:attrName>ppt_x</p:attrName>
                                        </p:attrNameLst>
                                      </p:cBhvr>
                                      <p:tavLst>
                                        <p:tav tm="0">
                                          <p:val>
                                            <p:strVal val="#ppt_x"/>
                                          </p:val>
                                        </p:tav>
                                        <p:tav tm="100000">
                                          <p:val>
                                            <p:strVal val="#ppt_x"/>
                                          </p:val>
                                        </p:tav>
                                      </p:tavLst>
                                    </p:anim>
                                    <p:anim calcmode="lin" valueType="num">
                                      <p:cBhvr additive="base">
                                        <p:cTn id="1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anim calcmode="lin" valueType="num">
                                      <p:cBhvr additive="base">
                                        <p:cTn id="145" dur="500" fill="hold"/>
                                        <p:tgtEl>
                                          <p:spTgt spid="47"/>
                                        </p:tgtEl>
                                        <p:attrNameLst>
                                          <p:attrName>ppt_x</p:attrName>
                                        </p:attrNameLst>
                                      </p:cBhvr>
                                      <p:tavLst>
                                        <p:tav tm="0">
                                          <p:val>
                                            <p:strVal val="#ppt_x"/>
                                          </p:val>
                                        </p:tav>
                                        <p:tav tm="100000">
                                          <p:val>
                                            <p:strVal val="#ppt_x"/>
                                          </p:val>
                                        </p:tav>
                                      </p:tavLst>
                                    </p:anim>
                                    <p:anim calcmode="lin" valueType="num">
                                      <p:cBhvr additive="base">
                                        <p:cTn id="14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48"/>
                                        </p:tgtEl>
                                        <p:attrNameLst>
                                          <p:attrName>style.visibility</p:attrName>
                                        </p:attrNameLst>
                                      </p:cBhvr>
                                      <p:to>
                                        <p:strVal val="visible"/>
                                      </p:to>
                                    </p:set>
                                    <p:anim calcmode="lin" valueType="num">
                                      <p:cBhvr additive="base">
                                        <p:cTn id="151" dur="500" fill="hold"/>
                                        <p:tgtEl>
                                          <p:spTgt spid="48"/>
                                        </p:tgtEl>
                                        <p:attrNameLst>
                                          <p:attrName>ppt_x</p:attrName>
                                        </p:attrNameLst>
                                      </p:cBhvr>
                                      <p:tavLst>
                                        <p:tav tm="0">
                                          <p:val>
                                            <p:strVal val="#ppt_x"/>
                                          </p:val>
                                        </p:tav>
                                        <p:tav tm="100000">
                                          <p:val>
                                            <p:strVal val="#ppt_x"/>
                                          </p:val>
                                        </p:tav>
                                      </p:tavLst>
                                    </p:anim>
                                    <p:anim calcmode="lin" valueType="num">
                                      <p:cBhvr additive="base">
                                        <p:cTn id="15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49"/>
                                        </p:tgtEl>
                                        <p:attrNameLst>
                                          <p:attrName>style.visibility</p:attrName>
                                        </p:attrNameLst>
                                      </p:cBhvr>
                                      <p:to>
                                        <p:strVal val="visible"/>
                                      </p:to>
                                    </p:set>
                                    <p:anim calcmode="lin" valueType="num">
                                      <p:cBhvr additive="base">
                                        <p:cTn id="157" dur="500" fill="hold"/>
                                        <p:tgtEl>
                                          <p:spTgt spid="49"/>
                                        </p:tgtEl>
                                        <p:attrNameLst>
                                          <p:attrName>ppt_x</p:attrName>
                                        </p:attrNameLst>
                                      </p:cBhvr>
                                      <p:tavLst>
                                        <p:tav tm="0">
                                          <p:val>
                                            <p:strVal val="#ppt_x"/>
                                          </p:val>
                                        </p:tav>
                                        <p:tav tm="100000">
                                          <p:val>
                                            <p:strVal val="#ppt_x"/>
                                          </p:val>
                                        </p:tav>
                                      </p:tavLst>
                                    </p:anim>
                                    <p:anim calcmode="lin" valueType="num">
                                      <p:cBhvr additive="base">
                                        <p:cTn id="15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ppt_x"/>
                                          </p:val>
                                        </p:tav>
                                        <p:tav tm="100000">
                                          <p:val>
                                            <p:strVal val="#ppt_x"/>
                                          </p:val>
                                        </p:tav>
                                      </p:tavLst>
                                    </p:anim>
                                    <p:anim calcmode="lin" valueType="num">
                                      <p:cBhvr additive="base">
                                        <p:cTn id="16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62" grpId="0"/>
      <p:bldP spid="63" grpId="0"/>
      <p:bldP spid="64" grpId="0"/>
      <p:bldP spid="65" grpId="0"/>
      <p:bldP spid="66" grpId="0"/>
      <p:bldP spid="67" grpId="0"/>
      <p:bldP spid="68" grpId="0"/>
      <p:bldP spid="69" grpId="0"/>
      <p:bldP spid="70" grpId="0"/>
      <p:bldP spid="71"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1"/>
            <a:ext cx="12192000" cy="6858001"/>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ounded Rectangle 7"/>
          <p:cNvSpPr/>
          <p:nvPr/>
        </p:nvSpPr>
        <p:spPr>
          <a:xfrm>
            <a:off x="3460653" y="269513"/>
            <a:ext cx="5205652" cy="93227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002060"/>
                </a:solidFill>
              </a:rPr>
              <a:t> </a:t>
            </a:r>
            <a:r>
              <a:rPr lang="bn-IN" sz="6600" dirty="0" smtClean="0">
                <a:solidFill>
                  <a:srgbClr val="002060"/>
                </a:solidFill>
                <a:latin typeface="NikoshBAN" pitchFamily="2" charset="0"/>
                <a:cs typeface="NikoshBAN" pitchFamily="2" charset="0"/>
              </a:rPr>
              <a:t>মূল্যায়ন-</a:t>
            </a:r>
            <a:r>
              <a:rPr lang="bn-IN" sz="7200" dirty="0" smtClean="0">
                <a:solidFill>
                  <a:srgbClr val="002060"/>
                </a:solidFill>
                <a:latin typeface="NikoshBAN" pitchFamily="2" charset="0"/>
                <a:cs typeface="NikoshBAN" pitchFamily="2" charset="0"/>
              </a:rPr>
              <a:t> </a:t>
            </a:r>
            <a:r>
              <a:rPr lang="ar-SA" sz="7200" dirty="0" smtClean="0">
                <a:solidFill>
                  <a:srgbClr val="002060"/>
                </a:solidFill>
              </a:rPr>
              <a:t>تقييم</a:t>
            </a:r>
            <a:endParaRPr lang="en-US" sz="7200" dirty="0">
              <a:solidFill>
                <a:srgbClr val="002060"/>
              </a:solidFill>
            </a:endParaRPr>
          </a:p>
        </p:txBody>
      </p:sp>
      <p:sp>
        <p:nvSpPr>
          <p:cNvPr id="11" name="TextBox 10"/>
          <p:cNvSpPr txBox="1"/>
          <p:nvPr/>
        </p:nvSpPr>
        <p:spPr>
          <a:xfrm>
            <a:off x="1702191" y="1744394"/>
            <a:ext cx="9073661" cy="584775"/>
          </a:xfrm>
          <a:prstGeom prst="rect">
            <a:avLst/>
          </a:prstGeom>
          <a:noFill/>
        </p:spPr>
        <p:txBody>
          <a:bodyPr wrap="square" rtlCol="0">
            <a:spAutoFit/>
          </a:bodyPr>
          <a:lstStyle/>
          <a:p>
            <a:pPr algn="r" rtl="1"/>
            <a:r>
              <a:rPr lang="ar-SA" sz="3200" dirty="0" smtClean="0">
                <a:solidFill>
                  <a:srgbClr val="7030A0"/>
                </a:solidFill>
              </a:rPr>
              <a:t>السوال: ١ــ </a:t>
            </a:r>
            <a:r>
              <a:rPr lang="ar-SA" sz="3200" dirty="0" smtClean="0">
                <a:solidFill>
                  <a:srgbClr val="002060"/>
                </a:solidFill>
              </a:rPr>
              <a:t>من هو </a:t>
            </a:r>
            <a:r>
              <a:rPr lang="ar-SA" sz="3200" dirty="0" smtClean="0">
                <a:solidFill>
                  <a:srgbClr val="7030A0"/>
                </a:solidFill>
              </a:rPr>
              <a:t>اول الخليفة المسلمين؟ </a:t>
            </a:r>
          </a:p>
        </p:txBody>
      </p:sp>
      <p:sp>
        <p:nvSpPr>
          <p:cNvPr id="12" name="TextBox 11"/>
          <p:cNvSpPr txBox="1"/>
          <p:nvPr/>
        </p:nvSpPr>
        <p:spPr>
          <a:xfrm>
            <a:off x="1800665" y="2138289"/>
            <a:ext cx="8961120" cy="584775"/>
          </a:xfrm>
          <a:prstGeom prst="rect">
            <a:avLst/>
          </a:prstGeom>
          <a:noFill/>
        </p:spPr>
        <p:txBody>
          <a:bodyPr wrap="square" rtlCol="0">
            <a:spAutoFit/>
          </a:bodyPr>
          <a:lstStyle/>
          <a:p>
            <a:pPr algn="r" rtl="1"/>
            <a:r>
              <a:rPr lang="ar-SA" sz="3200" dirty="0" smtClean="0">
                <a:solidFill>
                  <a:srgbClr val="00B050"/>
                </a:solidFill>
              </a:rPr>
              <a:t>السوال: ٢ــ ما اسم اب ابو بكر الصديق (رضـ)؟</a:t>
            </a:r>
            <a:endParaRPr lang="en-US" sz="3200" dirty="0">
              <a:solidFill>
                <a:srgbClr val="00B050"/>
              </a:solidFill>
            </a:endParaRPr>
          </a:p>
        </p:txBody>
      </p:sp>
      <p:sp>
        <p:nvSpPr>
          <p:cNvPr id="13" name="TextBox 12"/>
          <p:cNvSpPr txBox="1"/>
          <p:nvPr/>
        </p:nvSpPr>
        <p:spPr>
          <a:xfrm>
            <a:off x="1716259" y="2588456"/>
            <a:ext cx="9059593" cy="584775"/>
          </a:xfrm>
          <a:prstGeom prst="rect">
            <a:avLst/>
          </a:prstGeom>
          <a:noFill/>
        </p:spPr>
        <p:txBody>
          <a:bodyPr wrap="square" rtlCol="0">
            <a:spAutoFit/>
          </a:bodyPr>
          <a:lstStyle/>
          <a:p>
            <a:pPr algn="r" rtl="1"/>
            <a:r>
              <a:rPr lang="ar-SA" sz="3200" dirty="0" smtClean="0">
                <a:solidFill>
                  <a:srgbClr val="00B0F0"/>
                </a:solidFill>
              </a:rPr>
              <a:t>السوال: ٣ــ ما اسم ام ابى بكر الصديق (رضـ)؟</a:t>
            </a:r>
            <a:endParaRPr lang="en-US" sz="3200" dirty="0">
              <a:solidFill>
                <a:srgbClr val="00B0F0"/>
              </a:solidFill>
            </a:endParaRPr>
          </a:p>
        </p:txBody>
      </p:sp>
      <p:sp>
        <p:nvSpPr>
          <p:cNvPr id="14" name="TextBox 13"/>
          <p:cNvSpPr txBox="1"/>
          <p:nvPr/>
        </p:nvSpPr>
        <p:spPr>
          <a:xfrm>
            <a:off x="3868615" y="3010486"/>
            <a:ext cx="6935372" cy="584775"/>
          </a:xfrm>
          <a:prstGeom prst="rect">
            <a:avLst/>
          </a:prstGeom>
          <a:noFill/>
        </p:spPr>
        <p:txBody>
          <a:bodyPr wrap="square" rtlCol="0">
            <a:spAutoFit/>
          </a:bodyPr>
          <a:lstStyle/>
          <a:p>
            <a:pPr algn="r" rtl="1"/>
            <a:r>
              <a:rPr lang="ar-SA" sz="3200" dirty="0" smtClean="0">
                <a:solidFill>
                  <a:srgbClr val="002060"/>
                </a:solidFill>
              </a:rPr>
              <a:t>السوال:  ٤ــ</a:t>
            </a:r>
            <a:r>
              <a:rPr lang="en-US" sz="3200" dirty="0" smtClean="0">
                <a:solidFill>
                  <a:srgbClr val="002060"/>
                </a:solidFill>
              </a:rPr>
              <a:t> </a:t>
            </a:r>
            <a:r>
              <a:rPr lang="ar-SA" sz="3200" dirty="0" smtClean="0">
                <a:solidFill>
                  <a:srgbClr val="002060"/>
                </a:solidFill>
              </a:rPr>
              <a:t>من هو  اول الرجل الاحرار؟</a:t>
            </a:r>
            <a:endParaRPr lang="en-US" sz="3200" dirty="0">
              <a:solidFill>
                <a:srgbClr val="002060"/>
              </a:solidFill>
            </a:endParaRPr>
          </a:p>
        </p:txBody>
      </p:sp>
      <p:sp>
        <p:nvSpPr>
          <p:cNvPr id="15" name="TextBox 14"/>
          <p:cNvSpPr txBox="1"/>
          <p:nvPr/>
        </p:nvSpPr>
        <p:spPr>
          <a:xfrm>
            <a:off x="1477108" y="4009292"/>
            <a:ext cx="9594166" cy="584775"/>
          </a:xfrm>
          <a:prstGeom prst="rect">
            <a:avLst/>
          </a:prstGeom>
          <a:noFill/>
        </p:spPr>
        <p:txBody>
          <a:bodyPr wrap="square" rtlCol="0">
            <a:spAutoFit/>
          </a:bodyPr>
          <a:lstStyle/>
          <a:p>
            <a:pPr algn="r" rtl="1"/>
            <a:r>
              <a:rPr lang="ar-SA" sz="3200" dirty="0" smtClean="0">
                <a:solidFill>
                  <a:srgbClr val="00B0F0"/>
                </a:solidFill>
              </a:rPr>
              <a:t>ا</a:t>
            </a:r>
            <a:r>
              <a:rPr lang="ar-SA" sz="3200" dirty="0" smtClean="0">
                <a:solidFill>
                  <a:srgbClr val="00B050"/>
                </a:solidFill>
              </a:rPr>
              <a:t>لجواب: ١ــ</a:t>
            </a:r>
            <a:r>
              <a:rPr lang="en-US" sz="3200" dirty="0" smtClean="0">
                <a:solidFill>
                  <a:srgbClr val="00B050"/>
                </a:solidFill>
              </a:rPr>
              <a:t> </a:t>
            </a:r>
            <a:r>
              <a:rPr lang="ar-SA" sz="3200" dirty="0" smtClean="0">
                <a:solidFill>
                  <a:srgbClr val="00B050"/>
                </a:solidFill>
              </a:rPr>
              <a:t>هو ابو بكر الصديق (رضـ).</a:t>
            </a:r>
            <a:endParaRPr lang="en-US" sz="3200" dirty="0">
              <a:solidFill>
                <a:srgbClr val="00B050"/>
              </a:solidFill>
            </a:endParaRPr>
          </a:p>
        </p:txBody>
      </p:sp>
      <p:sp>
        <p:nvSpPr>
          <p:cNvPr id="16" name="TextBox 15"/>
          <p:cNvSpPr txBox="1"/>
          <p:nvPr/>
        </p:nvSpPr>
        <p:spPr>
          <a:xfrm>
            <a:off x="1730326" y="4586066"/>
            <a:ext cx="9369083" cy="584775"/>
          </a:xfrm>
          <a:prstGeom prst="rect">
            <a:avLst/>
          </a:prstGeom>
          <a:noFill/>
        </p:spPr>
        <p:txBody>
          <a:bodyPr wrap="square" rtlCol="0">
            <a:spAutoFit/>
          </a:bodyPr>
          <a:lstStyle/>
          <a:p>
            <a:pPr algn="r" rtl="1"/>
            <a:r>
              <a:rPr lang="ar-SA" sz="3200" dirty="0" smtClean="0">
                <a:solidFill>
                  <a:srgbClr val="00B050"/>
                </a:solidFill>
              </a:rPr>
              <a:t>الجواب: ٢ــ هو عبد الله بن ابى قحفاء. </a:t>
            </a:r>
            <a:endParaRPr lang="en-US" sz="3200" dirty="0">
              <a:solidFill>
                <a:srgbClr val="00B050"/>
              </a:solidFill>
            </a:endParaRPr>
          </a:p>
        </p:txBody>
      </p:sp>
      <p:sp>
        <p:nvSpPr>
          <p:cNvPr id="17" name="TextBox 16"/>
          <p:cNvSpPr txBox="1"/>
          <p:nvPr/>
        </p:nvSpPr>
        <p:spPr>
          <a:xfrm>
            <a:off x="2293034" y="5092505"/>
            <a:ext cx="8764172" cy="584775"/>
          </a:xfrm>
          <a:prstGeom prst="rect">
            <a:avLst/>
          </a:prstGeom>
          <a:noFill/>
        </p:spPr>
        <p:txBody>
          <a:bodyPr wrap="square" rtlCol="0">
            <a:spAutoFit/>
          </a:bodyPr>
          <a:lstStyle/>
          <a:p>
            <a:pPr algn="r" rtl="1"/>
            <a:r>
              <a:rPr lang="ar-SA" sz="3200" dirty="0" smtClean="0">
                <a:solidFill>
                  <a:srgbClr val="00B050"/>
                </a:solidFill>
              </a:rPr>
              <a:t>الجواب: ٣ــ هى ام الخير سلمى بنت سخر التيية. </a:t>
            </a:r>
            <a:endParaRPr lang="en-US" sz="3200" dirty="0" smtClean="0">
              <a:solidFill>
                <a:srgbClr val="00B050"/>
              </a:solidFill>
            </a:endParaRPr>
          </a:p>
        </p:txBody>
      </p:sp>
      <p:sp>
        <p:nvSpPr>
          <p:cNvPr id="18" name="TextBox 17"/>
          <p:cNvSpPr txBox="1"/>
          <p:nvPr/>
        </p:nvSpPr>
        <p:spPr>
          <a:xfrm>
            <a:off x="1828800" y="5570807"/>
            <a:ext cx="9228406" cy="584775"/>
          </a:xfrm>
          <a:prstGeom prst="rect">
            <a:avLst/>
          </a:prstGeom>
          <a:noFill/>
        </p:spPr>
        <p:txBody>
          <a:bodyPr wrap="square" rtlCol="0">
            <a:spAutoFit/>
          </a:bodyPr>
          <a:lstStyle/>
          <a:p>
            <a:pPr algn="r" rtl="1"/>
            <a:r>
              <a:rPr lang="ar-SA" sz="3200" dirty="0" smtClean="0">
                <a:solidFill>
                  <a:srgbClr val="00B050"/>
                </a:solidFill>
              </a:rPr>
              <a:t>الجواب: ٤ــ هو ابو بكر الصديق (رضـ).</a:t>
            </a:r>
            <a:endParaRPr lang="en-US" sz="3200" dirty="0"/>
          </a:p>
        </p:txBody>
      </p:sp>
    </p:spTree>
    <p:extLst>
      <p:ext uri="{BB962C8B-B14F-4D97-AF65-F5344CB8AC3E}">
        <p14:creationId xmlns="" xmlns:p14="http://schemas.microsoft.com/office/powerpoint/2010/main" val="2836756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4)">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2000" cy="6858000"/>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5" name="Picture 6"/>
          <p:cNvPicPr>
            <a:picLocks noChangeAspect="1"/>
          </p:cNvPicPr>
          <p:nvPr/>
        </p:nvPicPr>
        <p:blipFill>
          <a:blip r:embed="rId2"/>
          <a:srcRect/>
          <a:stretch>
            <a:fillRect/>
          </a:stretch>
        </p:blipFill>
        <p:spPr bwMode="auto">
          <a:xfrm>
            <a:off x="759655" y="404949"/>
            <a:ext cx="10621107" cy="3004457"/>
          </a:xfrm>
          <a:prstGeom prst="rect">
            <a:avLst/>
          </a:prstGeom>
          <a:noFill/>
          <a:ln w="9525">
            <a:noFill/>
            <a:miter lim="800000"/>
            <a:headEnd/>
            <a:tailEnd/>
          </a:ln>
        </p:spPr>
      </p:pic>
      <p:sp>
        <p:nvSpPr>
          <p:cNvPr id="16" name="TextBox 15"/>
          <p:cNvSpPr txBox="1"/>
          <p:nvPr/>
        </p:nvSpPr>
        <p:spPr>
          <a:xfrm>
            <a:off x="1125417" y="3474721"/>
            <a:ext cx="10269414" cy="646331"/>
          </a:xfrm>
          <a:prstGeom prst="rect">
            <a:avLst/>
          </a:prstGeom>
          <a:noFill/>
        </p:spPr>
        <p:txBody>
          <a:bodyPr wrap="square" rtlCol="0">
            <a:spAutoFit/>
          </a:bodyPr>
          <a:lstStyle/>
          <a:p>
            <a:pPr algn="r" rtl="1"/>
            <a:r>
              <a:rPr lang="ar-SA" sz="3600" dirty="0" smtClean="0"/>
              <a:t>السوال:١ــ ما اسم ابى بكر رضى الله عنه؟ </a:t>
            </a:r>
            <a:endParaRPr lang="en-US" sz="3600" dirty="0"/>
          </a:p>
        </p:txBody>
      </p:sp>
      <p:sp>
        <p:nvSpPr>
          <p:cNvPr id="17" name="TextBox 16"/>
          <p:cNvSpPr txBox="1"/>
          <p:nvPr/>
        </p:nvSpPr>
        <p:spPr>
          <a:xfrm>
            <a:off x="2124220" y="4037428"/>
            <a:ext cx="9340949" cy="646331"/>
          </a:xfrm>
          <a:prstGeom prst="rect">
            <a:avLst/>
          </a:prstGeom>
          <a:noFill/>
        </p:spPr>
        <p:txBody>
          <a:bodyPr wrap="square" rtlCol="0">
            <a:spAutoFit/>
          </a:bodyPr>
          <a:lstStyle/>
          <a:p>
            <a:pPr algn="r" rtl="1"/>
            <a:r>
              <a:rPr lang="ar-SA" sz="3600" dirty="0" smtClean="0"/>
              <a:t>السوال:٢ــ متى ولد ابو بكر الصديق رضى الله عنه؟</a:t>
            </a:r>
            <a:endParaRPr lang="en-US" sz="3600" dirty="0"/>
          </a:p>
        </p:txBody>
      </p:sp>
      <p:sp>
        <p:nvSpPr>
          <p:cNvPr id="18" name="TextBox 17"/>
          <p:cNvSpPr txBox="1"/>
          <p:nvPr/>
        </p:nvSpPr>
        <p:spPr>
          <a:xfrm>
            <a:off x="4431323" y="5128457"/>
            <a:ext cx="7090116" cy="707886"/>
          </a:xfrm>
          <a:prstGeom prst="rect">
            <a:avLst/>
          </a:prstGeom>
          <a:noFill/>
        </p:spPr>
        <p:txBody>
          <a:bodyPr wrap="square" rtlCol="0">
            <a:spAutoFit/>
          </a:bodyPr>
          <a:lstStyle/>
          <a:p>
            <a:pPr algn="r" rtl="1"/>
            <a:r>
              <a:rPr lang="ar-SA" sz="3600" dirty="0" smtClean="0"/>
              <a:t>السوال:</a:t>
            </a:r>
            <a:r>
              <a:rPr lang="ar-SA" sz="4000" dirty="0" smtClean="0"/>
              <a:t>٤</a:t>
            </a:r>
            <a:r>
              <a:rPr lang="ar-SA" sz="3600" dirty="0" smtClean="0"/>
              <a:t>ــ من ام الخير سلمى بنت سخر التيية؟ </a:t>
            </a:r>
            <a:endParaRPr lang="en-US" sz="3600" dirty="0"/>
          </a:p>
        </p:txBody>
      </p:sp>
      <p:sp>
        <p:nvSpPr>
          <p:cNvPr id="11" name="TextBox 10"/>
          <p:cNvSpPr txBox="1"/>
          <p:nvPr/>
        </p:nvSpPr>
        <p:spPr>
          <a:xfrm>
            <a:off x="1674056" y="4583724"/>
            <a:ext cx="9777046" cy="646331"/>
          </a:xfrm>
          <a:prstGeom prst="rect">
            <a:avLst/>
          </a:prstGeom>
          <a:noFill/>
        </p:spPr>
        <p:txBody>
          <a:bodyPr wrap="square" rtlCol="0">
            <a:spAutoFit/>
          </a:bodyPr>
          <a:lstStyle/>
          <a:p>
            <a:pPr algn="r" rtl="1"/>
            <a:r>
              <a:rPr lang="ar-SA" sz="3600" dirty="0" smtClean="0"/>
              <a:t>السوال:٣ــ</a:t>
            </a:r>
            <a:r>
              <a:rPr lang="en-US" sz="3600" dirty="0" smtClean="0"/>
              <a:t> </a:t>
            </a:r>
            <a:r>
              <a:rPr lang="ar-SA" sz="3600" dirty="0" smtClean="0"/>
              <a:t>كيف اعتنق ابو بكر الصديق رضى الله عنه الاسلام؟ </a:t>
            </a:r>
            <a:endParaRPr lang="en-US" sz="3600" dirty="0"/>
          </a:p>
        </p:txBody>
      </p:sp>
      <p:sp>
        <p:nvSpPr>
          <p:cNvPr id="10" name="Rectangle 9"/>
          <p:cNvSpPr/>
          <p:nvPr/>
        </p:nvSpPr>
        <p:spPr>
          <a:xfrm>
            <a:off x="3314745" y="2358070"/>
            <a:ext cx="6567824" cy="1015663"/>
          </a:xfrm>
          <a:prstGeom prst="rect">
            <a:avLst/>
          </a:prstGeom>
        </p:spPr>
        <p:txBody>
          <a:bodyPr wrap="none">
            <a:spAutoFit/>
          </a:bodyPr>
          <a:lstStyle/>
          <a:p>
            <a:r>
              <a:rPr lang="ar-SA" sz="6000" dirty="0" smtClean="0">
                <a:solidFill>
                  <a:schemeClr val="bg1"/>
                </a:solidFill>
              </a:rPr>
              <a:t>واجب المنزلي</a:t>
            </a:r>
            <a:r>
              <a:rPr lang="bn-IN" sz="6000" dirty="0" smtClean="0">
                <a:solidFill>
                  <a:schemeClr val="bg1"/>
                </a:solidFill>
              </a:rPr>
              <a:t> </a:t>
            </a:r>
            <a:r>
              <a:rPr lang="bn-BD" sz="6000" dirty="0" smtClean="0">
                <a:solidFill>
                  <a:schemeClr val="bg1"/>
                </a:solidFill>
                <a:latin typeface="NikoshBAN" panose="02000000000000000000" pitchFamily="2" charset="0"/>
                <a:cs typeface="NikoshBAN" panose="02000000000000000000" pitchFamily="2" charset="0"/>
              </a:rPr>
              <a:t>বাড়ির কাজ</a:t>
            </a:r>
            <a:endParaRPr lang="en-US" sz="6000" dirty="0">
              <a:solidFill>
                <a:schemeClr val="bg1"/>
              </a:solidFill>
            </a:endParaRPr>
          </a:p>
        </p:txBody>
      </p:sp>
      <p:sp>
        <p:nvSpPr>
          <p:cNvPr id="19" name="TextBox 18"/>
          <p:cNvSpPr txBox="1"/>
          <p:nvPr/>
        </p:nvSpPr>
        <p:spPr>
          <a:xfrm>
            <a:off x="1378634" y="5683348"/>
            <a:ext cx="10170941" cy="646331"/>
          </a:xfrm>
          <a:prstGeom prst="rect">
            <a:avLst/>
          </a:prstGeom>
          <a:noFill/>
        </p:spPr>
        <p:txBody>
          <a:bodyPr wrap="square" rtlCol="0">
            <a:spAutoFit/>
          </a:bodyPr>
          <a:lstStyle/>
          <a:p>
            <a:pPr algn="r" rtl="1"/>
            <a:r>
              <a:rPr lang="ar-SA" sz="3600" dirty="0" smtClean="0"/>
              <a:t>السوال: ٥ــ</a:t>
            </a:r>
            <a:r>
              <a:rPr lang="bn-IN" sz="3600" dirty="0" smtClean="0"/>
              <a:t> </a:t>
            </a:r>
            <a:r>
              <a:rPr lang="ar-SA" sz="3600" dirty="0" smtClean="0"/>
              <a:t>من يستجيبوا بدعوة ابى بكر رضى الله عنه؟ </a:t>
            </a:r>
            <a:endParaRPr lang="en-US" sz="3600" dirty="0"/>
          </a:p>
        </p:txBody>
      </p:sp>
    </p:spTree>
    <p:extLst>
      <p:ext uri="{BB962C8B-B14F-4D97-AF65-F5344CB8AC3E}">
        <p14:creationId xmlns="" xmlns:p14="http://schemas.microsoft.com/office/powerpoint/2010/main" val="7146855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1"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957" y="2150746"/>
            <a:ext cx="4983481"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rPr>
              <a:t>ধন্যবাদ</a:t>
            </a:r>
            <a:endParaRPr lang="en-US" sz="1600" b="1" dirty="0">
              <a:ln/>
              <a:blipFill>
                <a:blip r:embed="rId2"/>
                <a:tile tx="0" ty="0" sx="100000" sy="100000" flip="none" algn="tl"/>
              </a:blipFill>
              <a:effectLst>
                <a:outerShdw blurRad="38100" dist="38100" dir="2700000" algn="tl">
                  <a:srgbClr val="000000">
                    <a:alpha val="43137"/>
                  </a:srgbClr>
                </a:outerShdw>
              </a:effectLst>
              <a:latin typeface="NikoshBAN" pitchFamily="2" charset="0"/>
              <a:cs typeface="NikoshBAN" pitchFamily="2" charset="0"/>
            </a:endParaRPr>
          </a:p>
          <a:p>
            <a:pPr algn="ctr"/>
            <a:endParaRPr lang="en-US" sz="2000" b="1" dirty="0">
              <a:ln/>
              <a:blipFill>
                <a:blip r:embed="rId2"/>
                <a:tile tx="0" ty="0" sx="100000" sy="100000" flip="none" algn="tl"/>
              </a:blipFill>
              <a:effectLst>
                <a:outerShdw blurRad="38100" dist="38100" dir="2700000" algn="tl">
                  <a:srgbClr val="000000">
                    <a:alpha val="43137"/>
                  </a:srgbClr>
                </a:outerShdw>
              </a:effectLst>
            </a:endParaRPr>
          </a:p>
        </p:txBody>
      </p:sp>
      <p:sp>
        <p:nvSpPr>
          <p:cNvPr id="3" name="TextBox 2"/>
          <p:cNvSpPr txBox="1"/>
          <p:nvPr/>
        </p:nvSpPr>
        <p:spPr>
          <a:xfrm>
            <a:off x="3878586" y="1066801"/>
            <a:ext cx="4086225" cy="1015663"/>
          </a:xfrm>
          <a:prstGeom prst="rect">
            <a:avLst/>
          </a:prstGeom>
          <a:noFill/>
          <a:ln>
            <a:solidFill>
              <a:schemeClr val="accent3">
                <a:lumMod val="75000"/>
              </a:schemeClr>
            </a:solidFill>
          </a:ln>
        </p:spPr>
        <p:txBody>
          <a:bodyPr wrap="square" rtlCol="0">
            <a:spAutoFit/>
            <a:scene3d>
              <a:camera prst="orthographicFront"/>
              <a:lightRig rig="threePt" dir="t"/>
            </a:scene3d>
            <a:sp3d extrusionH="57150">
              <a:bevelT w="57150" h="38100" prst="artDeco"/>
            </a:sp3d>
          </a:bodyPr>
          <a:lstStyle/>
          <a:p>
            <a:pPr algn="ctr"/>
            <a:r>
              <a:rPr lang="bn-BD"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rPr>
              <a:t>সবাইকে</a:t>
            </a:r>
            <a:endParaRPr lang="en-US" sz="6000" b="1" dirty="0">
              <a:ln>
                <a:solidFill>
                  <a:schemeClr val="tx1">
                    <a:lumMod val="95000"/>
                    <a:lumOff val="5000"/>
                  </a:schemeClr>
                </a:solidFill>
              </a:ln>
              <a:blipFill>
                <a:blip r:embed="rId3"/>
                <a:tile tx="0" ty="0" sx="100000" sy="100000" flip="none" algn="tl"/>
              </a:blipFill>
              <a:latin typeface="NikoshBAN" panose="02000000000000000000" pitchFamily="2" charset="0"/>
              <a:cs typeface="NikoshBAN" panose="02000000000000000000" pitchFamily="2" charset="0"/>
            </a:endParaRPr>
          </a:p>
        </p:txBody>
      </p:sp>
      <p:pic>
        <p:nvPicPr>
          <p:cNvPr id="5" name="Picture 2" descr="C:\Users\mr\Desktop\maria\Clipart_Rose_PNG_Picture.png"/>
          <p:cNvPicPr>
            <a:picLocks noChangeAspect="1" noChangeArrowheads="1"/>
          </p:cNvPicPr>
          <p:nvPr/>
        </p:nvPicPr>
        <p:blipFill>
          <a:blip r:embed="rId4"/>
          <a:srcRect/>
          <a:stretch>
            <a:fillRect/>
          </a:stretch>
        </p:blipFill>
        <p:spPr bwMode="auto">
          <a:xfrm>
            <a:off x="8472486" y="1509712"/>
            <a:ext cx="1883791" cy="3105150"/>
          </a:xfrm>
          <a:prstGeom prst="rect">
            <a:avLst/>
          </a:prstGeom>
          <a:noFill/>
        </p:spPr>
      </p:pic>
      <p:pic>
        <p:nvPicPr>
          <p:cNvPr id="6" name="Picture 2" descr="C:\Users\mr\Desktop\maria\Clipart_Rose_PNG_Picture.png"/>
          <p:cNvPicPr>
            <a:picLocks noChangeAspect="1" noChangeArrowheads="1"/>
          </p:cNvPicPr>
          <p:nvPr/>
        </p:nvPicPr>
        <p:blipFill>
          <a:blip r:embed="rId4"/>
          <a:srcRect/>
          <a:stretch>
            <a:fillRect/>
          </a:stretch>
        </p:blipFill>
        <p:spPr bwMode="auto">
          <a:xfrm>
            <a:off x="1609729" y="1509712"/>
            <a:ext cx="1883791" cy="3105150"/>
          </a:xfrm>
          <a:prstGeom prst="rect">
            <a:avLst/>
          </a:prstGeom>
          <a:noFill/>
        </p:spPr>
      </p:pic>
      <p:pic>
        <p:nvPicPr>
          <p:cNvPr id="7" name="Picture 2" descr="C:\Users\User\Desktop\Nazma\jib o jor\1.jpg"/>
          <p:cNvPicPr>
            <a:picLocks noChangeAspect="1" noChangeArrowheads="1"/>
          </p:cNvPicPr>
          <p:nvPr/>
        </p:nvPicPr>
        <p:blipFill>
          <a:blip r:embed="rId5"/>
          <a:srcRect l="21801" r="44367" b="22829"/>
          <a:stretch>
            <a:fillRect/>
          </a:stretch>
        </p:blipFill>
        <p:spPr bwMode="auto">
          <a:xfrm>
            <a:off x="281354" y="0"/>
            <a:ext cx="5890846" cy="6531429"/>
          </a:xfrm>
          <a:prstGeom prst="rect">
            <a:avLst/>
          </a:prstGeom>
          <a:noFill/>
        </p:spPr>
      </p:pic>
      <p:pic>
        <p:nvPicPr>
          <p:cNvPr id="8" name="Picture 2" descr="C:\Users\User\Desktop\Nazma\jib o jor\1.jpg"/>
          <p:cNvPicPr>
            <a:picLocks noChangeAspect="1" noChangeArrowheads="1"/>
          </p:cNvPicPr>
          <p:nvPr/>
        </p:nvPicPr>
        <p:blipFill>
          <a:blip r:embed="rId5"/>
          <a:srcRect l="55360" t="278" r="11833" b="22829"/>
          <a:stretch>
            <a:fillRect/>
          </a:stretch>
        </p:blipFill>
        <p:spPr bwMode="auto">
          <a:xfrm>
            <a:off x="6105378" y="0"/>
            <a:ext cx="5809956" cy="6544491"/>
          </a:xfrm>
          <a:prstGeom prst="rect">
            <a:avLst/>
          </a:prstGeom>
          <a:noFill/>
        </p:spPr>
      </p:pic>
      <p:sp>
        <p:nvSpPr>
          <p:cNvPr id="10" name="Frame 9"/>
          <p:cNvSpPr/>
          <p:nvPr/>
        </p:nvSpPr>
        <p:spPr>
          <a:xfrm>
            <a:off x="0" y="-222069"/>
            <a:ext cx="12192000" cy="708006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 xmlns:p14="http://schemas.microsoft.com/office/powerpoint/2010/main" val="15402450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2.77778E-6 4.81481E-6 L -2.77778E-6 -0.07223 " pathEditMode="relative" rAng="0" ptsTypes="AA">
                                      <p:cBhvr>
                                        <p:cTn id="11" dur="500" accel="50000" decel="50000" autoRev="1" fill="hold">
                                          <p:stCondLst>
                                            <p:cond delay="0"/>
                                          </p:stCondLst>
                                        </p:cTn>
                                        <p:tgtEl>
                                          <p:spTgt spid="2"/>
                                        </p:tgtEl>
                                        <p:attrNameLst>
                                          <p:attrName>ppt_x</p:attrName>
                                          <p:attrName>ppt_y</p:attrName>
                                        </p:attrNameLst>
                                      </p:cBhvr>
                                      <p:rCtr x="0" y="-3611"/>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0-#ppt_w/2"/>
                                          </p:val>
                                        </p:tav>
                                        <p:tav tm="100000">
                                          <p:val>
                                            <p:strVal val="#ppt_x"/>
                                          </p:val>
                                        </p:tav>
                                      </p:tavLst>
                                    </p:anim>
                                    <p:anim calcmode="lin" valueType="num">
                                      <p:cBhvr additive="base">
                                        <p:cTn id="21" dur="50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0" fill="hold"/>
                                        <p:tgtEl>
                                          <p:spTgt spid="8"/>
                                        </p:tgtEl>
                                        <p:attrNameLst>
                                          <p:attrName>ppt_x</p:attrName>
                                        </p:attrNameLst>
                                      </p:cBhvr>
                                      <p:tavLst>
                                        <p:tav tm="0">
                                          <p:val>
                                            <p:strVal val="1+#ppt_w/2"/>
                                          </p:val>
                                        </p:tav>
                                        <p:tav tm="100000">
                                          <p:val>
                                            <p:strVal val="#ppt_x"/>
                                          </p:val>
                                        </p:tav>
                                      </p:tavLst>
                                    </p:anim>
                                    <p:anim calcmode="lin" valueType="num">
                                      <p:cBhvr additive="base">
                                        <p:cTn id="25"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138289" y="1527349"/>
            <a:ext cx="3424613" cy="4020551"/>
            <a:chOff x="-11691" y="13855"/>
            <a:chExt cx="9072564" cy="6858000"/>
          </a:xfrm>
        </p:grpSpPr>
        <p:sp>
          <p:nvSpPr>
            <p:cNvPr id="6" name="Rectangle 5"/>
            <p:cNvSpPr/>
            <p:nvPr/>
          </p:nvSpPr>
          <p:spPr>
            <a:xfrm>
              <a:off x="-11691" y="13855"/>
              <a:ext cx="9072564" cy="6858000"/>
            </a:xfrm>
            <a:prstGeom prst="rect">
              <a:avLst/>
            </a:prstGeom>
            <a:noFill/>
            <a:ln w="193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124691" y="124686"/>
              <a:ext cx="8797638" cy="6636329"/>
            </a:xfrm>
            <a:prstGeom prst="rect">
              <a:avLst/>
            </a:prstGeom>
            <a:noFill/>
            <a:ln w="142875">
              <a:solidFill>
                <a:srgbClr val="00B0F0"/>
              </a:solidFill>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 name="Group 10"/>
          <p:cNvGrpSpPr/>
          <p:nvPr/>
        </p:nvGrpSpPr>
        <p:grpSpPr>
          <a:xfrm>
            <a:off x="6417689" y="1541417"/>
            <a:ext cx="3758277" cy="3984172"/>
            <a:chOff x="-11691" y="13855"/>
            <a:chExt cx="9072564" cy="6858000"/>
          </a:xfrm>
        </p:grpSpPr>
        <p:sp>
          <p:nvSpPr>
            <p:cNvPr id="12" name="Rectangle 11"/>
            <p:cNvSpPr/>
            <p:nvPr/>
          </p:nvSpPr>
          <p:spPr>
            <a:xfrm>
              <a:off x="-11691" y="13855"/>
              <a:ext cx="9072564" cy="6858000"/>
            </a:xfrm>
            <a:prstGeom prst="rect">
              <a:avLst/>
            </a:prstGeom>
            <a:noFill/>
            <a:ln w="193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p:nvSpPr>
          <p:spPr>
            <a:xfrm>
              <a:off x="124691" y="124686"/>
              <a:ext cx="8797638" cy="6636329"/>
            </a:xfrm>
            <a:prstGeom prst="rect">
              <a:avLst/>
            </a:prstGeom>
            <a:noFill/>
            <a:ln w="142875">
              <a:solidFill>
                <a:srgbClr val="00B0F0"/>
              </a:solidFill>
            </a:ln>
            <a:effectLst>
              <a:reflection endPos="0" dist="508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Frame 18"/>
          <p:cNvSpPr/>
          <p:nvPr/>
        </p:nvSpPr>
        <p:spPr>
          <a:xfrm>
            <a:off x="0" y="0"/>
            <a:ext cx="12192000" cy="6857999"/>
          </a:xfrm>
          <a:prstGeom prst="frame">
            <a:avLst>
              <a:gd name="adj1" fmla="val 416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0" name="Rectangle 19"/>
          <p:cNvSpPr/>
          <p:nvPr/>
        </p:nvSpPr>
        <p:spPr>
          <a:xfrm>
            <a:off x="3946424" y="630607"/>
            <a:ext cx="4204009" cy="1013708"/>
          </a:xfrm>
          <a:prstGeom prst="rect">
            <a:avLst/>
          </a:prstGeom>
          <a:noFill/>
        </p:spPr>
        <p:txBody>
          <a:bodyPr wrap="square" lIns="91440" tIns="45720" rIns="91440" bIns="45720">
            <a:prstTxWarp prst="textCascadeUp">
              <a:avLst>
                <a:gd name="adj" fmla="val 89024"/>
              </a:avLst>
            </a:prstTxWarp>
            <a:spAutoFit/>
            <a:scene3d>
              <a:camera prst="isometricOffAxis1Right"/>
              <a:lightRig rig="threePt" dir="t"/>
            </a:scene3d>
            <a:sp3d extrusionH="57150">
              <a:bevelT w="38100" h="38100" prst="angle"/>
            </a:sp3d>
          </a:bodyPr>
          <a:lstStyle/>
          <a:p>
            <a:pPr algn="ctr"/>
            <a:r>
              <a:rPr lang="bn-BD"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 </a:t>
            </a:r>
            <a:r>
              <a:rPr lang="en-US" sz="600" b="1" dirty="0" smtClean="0">
                <a:ln w="12700" cmpd="sng">
                  <a:solidFill>
                    <a:schemeClr val="accent4"/>
                  </a:solidFill>
                  <a:prstDash val="solid"/>
                </a:ln>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 dirty="0">
              <a:ln w="0"/>
              <a:solidFill>
                <a:srgbClr val="FF0000"/>
              </a:solidFill>
              <a:effectLst>
                <a:glow rad="228600">
                  <a:schemeClr val="accent3">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ounded Rectangle 1"/>
          <p:cNvSpPr/>
          <p:nvPr/>
        </p:nvSpPr>
        <p:spPr>
          <a:xfrm>
            <a:off x="6624975" y="1750424"/>
            <a:ext cx="3325730" cy="354003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70C0"/>
                </a:solidFill>
                <a:latin typeface="NikoshBAN" pitchFamily="2" charset="0"/>
                <a:cs typeface="NikoshBAN" pitchFamily="2" charset="0"/>
              </a:rPr>
              <a:t>মোঃ </a:t>
            </a:r>
            <a:r>
              <a:rPr lang="bn-IN" sz="2800" b="1" dirty="0" smtClean="0">
                <a:solidFill>
                  <a:srgbClr val="0070C0"/>
                </a:solidFill>
                <a:latin typeface="NikoshBAN" pitchFamily="2" charset="0"/>
                <a:cs typeface="NikoshBAN" pitchFamily="2" charset="0"/>
              </a:rPr>
              <a:t>শফিকুল ইসলাম ভূইয়া </a:t>
            </a:r>
            <a:endParaRPr lang="bn-BD" sz="2800" b="1" dirty="0">
              <a:solidFill>
                <a:srgbClr val="0070C0"/>
              </a:solidFill>
              <a:latin typeface="NikoshBAN" pitchFamily="2" charset="0"/>
              <a:cs typeface="NikoshBAN" pitchFamily="2" charset="0"/>
            </a:endParaRPr>
          </a:p>
          <a:p>
            <a:pPr algn="ctr"/>
            <a:r>
              <a:rPr lang="bn-BD" sz="2400" b="1" dirty="0">
                <a:solidFill>
                  <a:srgbClr val="00B050"/>
                </a:solidFill>
                <a:latin typeface="NikoshBAN" pitchFamily="2" charset="0"/>
                <a:cs typeface="NikoshBAN" pitchFamily="2" charset="0"/>
              </a:rPr>
              <a:t>সহকারি </a:t>
            </a:r>
            <a:r>
              <a:rPr lang="bn-IN" sz="2400" b="1" dirty="0" smtClean="0">
                <a:solidFill>
                  <a:srgbClr val="00B050"/>
                </a:solidFill>
                <a:latin typeface="NikoshBAN" pitchFamily="2" charset="0"/>
                <a:cs typeface="NikoshBAN" pitchFamily="2" charset="0"/>
              </a:rPr>
              <a:t>সুপার </a:t>
            </a:r>
            <a:endParaRPr lang="bn-IN" sz="2400" b="1" dirty="0">
              <a:solidFill>
                <a:srgbClr val="00B050"/>
              </a:solidFill>
              <a:latin typeface="NikoshBAN" pitchFamily="2" charset="0"/>
              <a:cs typeface="NikoshBAN" pitchFamily="2" charset="0"/>
            </a:endParaRPr>
          </a:p>
          <a:p>
            <a:pPr algn="ctr"/>
            <a:r>
              <a:rPr lang="bn-IN" sz="2400" dirty="0" smtClean="0">
                <a:solidFill>
                  <a:schemeClr val="tx1"/>
                </a:solidFill>
                <a:latin typeface="NikoshBAN" pitchFamily="2" charset="0"/>
                <a:cs typeface="NikoshBAN" pitchFamily="2" charset="0"/>
              </a:rPr>
              <a:t>উমেদনগর শাহপরান দারুচ্ছুন্নাৎ </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দাখিল মাদরাসা</a:t>
            </a:r>
            <a:r>
              <a:rPr lang="bn-BD" sz="2400" dirty="0" smtClean="0">
                <a:solidFill>
                  <a:schemeClr val="tx1"/>
                </a:solidFill>
                <a:latin typeface="NikoshBAN" pitchFamily="2" charset="0"/>
                <a:cs typeface="NikoshBAN" pitchFamily="2" charset="0"/>
              </a:rPr>
              <a:t>,</a:t>
            </a:r>
            <a:r>
              <a:rPr lang="en-US" sz="2400" dirty="0" smtClean="0">
                <a:solidFill>
                  <a:schemeClr val="tx1"/>
                </a:solidFill>
                <a:latin typeface="NikoshBAN" pitchFamily="2" charset="0"/>
                <a:cs typeface="NikoshBAN" pitchFamily="2" charset="0"/>
              </a:rPr>
              <a:t> </a:t>
            </a:r>
            <a:r>
              <a:rPr lang="bn-IN" sz="2400" dirty="0" smtClean="0">
                <a:solidFill>
                  <a:schemeClr val="tx1"/>
                </a:solidFill>
                <a:latin typeface="NikoshBAN" pitchFamily="2" charset="0"/>
                <a:cs typeface="NikoshBAN" pitchFamily="2" charset="0"/>
              </a:rPr>
              <a:t>হবিগঞ্জ</a:t>
            </a:r>
            <a:r>
              <a:rPr lang="en-US" sz="2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 </a:t>
            </a:r>
            <a:endParaRPr lang="bn-BD" sz="2400" dirty="0" smtClean="0">
              <a:solidFill>
                <a:schemeClr val="tx1"/>
              </a:solidFill>
              <a:latin typeface="NikoshBAN" pitchFamily="2" charset="0"/>
              <a:cs typeface="NikoshBAN" pitchFamily="2" charset="0"/>
            </a:endParaRPr>
          </a:p>
          <a:p>
            <a:pPr algn="ctr"/>
            <a:r>
              <a:rPr lang="en-US" sz="1400" dirty="0" smtClean="0">
                <a:solidFill>
                  <a:srgbClr val="7030A0"/>
                </a:solidFill>
                <a:latin typeface="NikoshBAN" pitchFamily="2" charset="0"/>
                <a:cs typeface="NikoshBAN" pitchFamily="2" charset="0"/>
              </a:rPr>
              <a:t>E-mail- </a:t>
            </a:r>
            <a:r>
              <a:rPr lang="bn-IN" sz="1400" dirty="0" smtClean="0">
                <a:solidFill>
                  <a:srgbClr val="7030A0"/>
                </a:solidFill>
                <a:latin typeface="NikoshBAN" pitchFamily="2" charset="0"/>
                <a:cs typeface="NikoshBAN" pitchFamily="2" charset="0"/>
              </a:rPr>
              <a:t> </a:t>
            </a:r>
            <a:r>
              <a:rPr lang="en-US" sz="1400" dirty="0" smtClean="0">
                <a:solidFill>
                  <a:srgbClr val="7030A0"/>
                </a:solidFill>
                <a:latin typeface="Arial" pitchFamily="34" charset="0"/>
                <a:cs typeface="Arial" pitchFamily="34" charset="0"/>
              </a:rPr>
              <a:t>shafiqbhuyan78@gmail.com</a:t>
            </a:r>
            <a:endParaRPr lang="bn-IN" sz="2800" dirty="0">
              <a:solidFill>
                <a:schemeClr val="tx1"/>
              </a:solidFill>
              <a:latin typeface="Arial" pitchFamily="34" charset="0"/>
              <a:cs typeface="NikoshBAN" pitchFamily="2" charset="0"/>
            </a:endParaRPr>
          </a:p>
          <a:p>
            <a:pPr algn="ctr"/>
            <a:r>
              <a:rPr lang="bn-BD" sz="2800" dirty="0" smtClean="0">
                <a:solidFill>
                  <a:srgbClr val="7030A0"/>
                </a:solidFill>
                <a:latin typeface="NikoshBAN" pitchFamily="2" charset="0"/>
                <a:cs typeface="NikoshBAN" pitchFamily="2" charset="0"/>
              </a:rPr>
              <a:t> </a:t>
            </a:r>
            <a:r>
              <a:rPr lang="bn-IN" sz="2400" dirty="0" smtClean="0">
                <a:solidFill>
                  <a:srgbClr val="7030A0"/>
                </a:solidFill>
                <a:latin typeface="NikoshBAN" pitchFamily="2" charset="0"/>
                <a:cs typeface="NikoshBAN" pitchFamily="2" charset="0"/>
              </a:rPr>
              <a:t>মোবাঃ </a:t>
            </a:r>
            <a:r>
              <a:rPr lang="en-US" sz="2400" dirty="0" smtClean="0">
                <a:solidFill>
                  <a:srgbClr val="7030A0"/>
                </a:solidFill>
                <a:latin typeface="NikoshBAN" pitchFamily="2" charset="0"/>
                <a:cs typeface="NikoshBAN" pitchFamily="2" charset="0"/>
              </a:rPr>
              <a:t>0</a:t>
            </a:r>
            <a:r>
              <a:rPr lang="bn-IN" sz="2400" dirty="0" smtClean="0">
                <a:solidFill>
                  <a:srgbClr val="7030A0"/>
                </a:solidFill>
                <a:latin typeface="NikoshBAN" pitchFamily="2" charset="0"/>
                <a:cs typeface="NikoshBAN" pitchFamily="2" charset="0"/>
              </a:rPr>
              <a:t>১৭৩২ ৪৯৬৭৬১ </a:t>
            </a:r>
            <a:endParaRPr lang="en-US" sz="2000" dirty="0">
              <a:solidFill>
                <a:srgbClr val="7030A0"/>
              </a:solidFill>
              <a:latin typeface="NikoshBAN" panose="02000000000000000000" pitchFamily="2" charset="0"/>
              <a:cs typeface="NikoshBAN" panose="02000000000000000000" pitchFamily="2" charset="0"/>
            </a:endParaRPr>
          </a:p>
        </p:txBody>
      </p:sp>
      <p:pic>
        <p:nvPicPr>
          <p:cNvPr id="17" name="Picture 16" descr="A. Supers pictur.jpg"/>
          <p:cNvPicPr>
            <a:picLocks noChangeAspect="1"/>
          </p:cNvPicPr>
          <p:nvPr/>
        </p:nvPicPr>
        <p:blipFill>
          <a:blip r:embed="rId2"/>
          <a:stretch>
            <a:fillRect/>
          </a:stretch>
        </p:blipFill>
        <p:spPr>
          <a:xfrm>
            <a:off x="2419644" y="1761476"/>
            <a:ext cx="2841673" cy="3082835"/>
          </a:xfrm>
          <a:prstGeom prst="rect">
            <a:avLst/>
          </a:prstGeom>
        </p:spPr>
      </p:pic>
    </p:spTree>
    <p:extLst>
      <p:ext uri="{BB962C8B-B14F-4D97-AF65-F5344CB8AC3E}">
        <p14:creationId xmlns="" xmlns:p14="http://schemas.microsoft.com/office/powerpoint/2010/main" val="290881060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2191999" cy="6858000"/>
          </a:xfrm>
          <a:prstGeom prst="frame">
            <a:avLst>
              <a:gd name="adj1" fmla="val 4167"/>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Rectangle 6"/>
          <p:cNvSpPr/>
          <p:nvPr/>
        </p:nvSpPr>
        <p:spPr>
          <a:xfrm>
            <a:off x="4234375" y="369877"/>
            <a:ext cx="4107767" cy="61486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7030A0"/>
                </a:solidFill>
                <a:latin typeface="NikoshBAN" panose="02000000000000000000" pitchFamily="2" charset="0"/>
                <a:cs typeface="NikoshBAN" panose="02000000000000000000" pitchFamily="2" charset="0"/>
              </a:rPr>
              <a:t>ছবি গুলোর প্রতি লক্ষ করি  </a:t>
            </a:r>
            <a:endParaRPr lang="en-US" sz="3200" dirty="0">
              <a:solidFill>
                <a:srgbClr val="7030A0"/>
              </a:solidFill>
              <a:latin typeface="NikoshBAN" panose="02000000000000000000" pitchFamily="2" charset="0"/>
              <a:cs typeface="NikoshBAN" panose="02000000000000000000" pitchFamily="2" charset="0"/>
            </a:endParaRPr>
          </a:p>
        </p:txBody>
      </p:sp>
      <p:pic>
        <p:nvPicPr>
          <p:cNvPr id="17" name="Picture 16" descr="a.png"/>
          <p:cNvPicPr>
            <a:picLocks noChangeAspect="1"/>
          </p:cNvPicPr>
          <p:nvPr/>
        </p:nvPicPr>
        <p:blipFill>
          <a:blip r:embed="rId2"/>
          <a:stretch>
            <a:fillRect/>
          </a:stretch>
        </p:blipFill>
        <p:spPr>
          <a:xfrm>
            <a:off x="0" y="815925"/>
            <a:ext cx="5345723" cy="5514537"/>
          </a:xfrm>
          <a:prstGeom prst="rect">
            <a:avLst/>
          </a:prstGeom>
        </p:spPr>
      </p:pic>
      <p:pic>
        <p:nvPicPr>
          <p:cNvPr id="21" name="Picture 20" descr="abm.jpg"/>
          <p:cNvPicPr>
            <a:picLocks noChangeAspect="1"/>
          </p:cNvPicPr>
          <p:nvPr/>
        </p:nvPicPr>
        <p:blipFill>
          <a:blip r:embed="rId3"/>
          <a:stretch>
            <a:fillRect/>
          </a:stretch>
        </p:blipFill>
        <p:spPr>
          <a:xfrm>
            <a:off x="5416061" y="1237957"/>
            <a:ext cx="6231987" cy="4642337"/>
          </a:xfrm>
          <a:prstGeom prst="rect">
            <a:avLst/>
          </a:prstGeom>
        </p:spPr>
      </p:pic>
      <p:sp>
        <p:nvSpPr>
          <p:cNvPr id="23" name="TextBox 22"/>
          <p:cNvSpPr txBox="1"/>
          <p:nvPr/>
        </p:nvSpPr>
        <p:spPr>
          <a:xfrm>
            <a:off x="6921304" y="5936566"/>
            <a:ext cx="3615397" cy="461665"/>
          </a:xfrm>
          <a:prstGeom prst="rect">
            <a:avLst/>
          </a:prstGeom>
          <a:noFill/>
        </p:spPr>
        <p:txBody>
          <a:bodyPr wrap="square" rtlCol="0">
            <a:spAutoFit/>
          </a:bodyPr>
          <a:lstStyle/>
          <a:p>
            <a:r>
              <a:rPr lang="bn-IN" sz="2400" dirty="0" smtClean="0"/>
              <a:t>মসজিদে আবু বকর (রা) </a:t>
            </a:r>
            <a:endParaRPr lang="en-US" sz="2400" dirty="0"/>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4)">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edge">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1"/>
            <a:ext cx="12191999" cy="6858000"/>
          </a:xfrm>
          <a:prstGeom prst="frame">
            <a:avLst>
              <a:gd name="adj1" fmla="val 41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Horizontal Scroll 6"/>
          <p:cNvSpPr/>
          <p:nvPr/>
        </p:nvSpPr>
        <p:spPr>
          <a:xfrm>
            <a:off x="956604" y="168812"/>
            <a:ext cx="10452296" cy="112541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sz="5400" dirty="0" smtClean="0">
                <a:solidFill>
                  <a:schemeClr val="bg1"/>
                </a:solidFill>
              </a:rPr>
              <a:t>فلذا درسنا اليوم</a:t>
            </a:r>
            <a:r>
              <a:rPr lang="bn-IN" sz="5400" dirty="0" smtClean="0">
                <a:solidFill>
                  <a:schemeClr val="bg1"/>
                </a:solidFill>
              </a:rPr>
              <a:t>  </a:t>
            </a:r>
            <a:r>
              <a:rPr lang="bn-IN" sz="5400" dirty="0" smtClean="0">
                <a:solidFill>
                  <a:schemeClr val="bg1"/>
                </a:solidFill>
                <a:latin typeface="NikoshBAN" pitchFamily="2" charset="0"/>
                <a:cs typeface="NikoshBAN" pitchFamily="2" charset="0"/>
              </a:rPr>
              <a:t>সুতরাং আ</a:t>
            </a:r>
            <a:r>
              <a:rPr lang="bn-IN" sz="5400" dirty="0" smtClean="0">
                <a:latin typeface="NikoshBAN" pitchFamily="2" charset="0"/>
                <a:cs typeface="NikoshBAN" pitchFamily="2" charset="0"/>
              </a:rPr>
              <a:t> </a:t>
            </a:r>
            <a:r>
              <a:rPr lang="bn-IN" sz="5400" dirty="0" smtClean="0">
                <a:solidFill>
                  <a:schemeClr val="bg1"/>
                </a:solidFill>
                <a:latin typeface="NikoshBAN" pitchFamily="2" charset="0"/>
                <a:cs typeface="NikoshBAN" pitchFamily="2" charset="0"/>
              </a:rPr>
              <a:t>জকের পাঠ হচ্ছে- </a:t>
            </a:r>
            <a:endParaRPr lang="en-US" sz="5400" dirty="0">
              <a:solidFill>
                <a:schemeClr val="bg1"/>
              </a:solidFill>
            </a:endParaRPr>
          </a:p>
        </p:txBody>
      </p:sp>
      <p:pic>
        <p:nvPicPr>
          <p:cNvPr id="9" name="Picture 8" descr="Picture6.png"/>
          <p:cNvPicPr>
            <a:picLocks noChangeAspect="1"/>
          </p:cNvPicPr>
          <p:nvPr/>
        </p:nvPicPr>
        <p:blipFill>
          <a:blip r:embed="rId2"/>
          <a:stretch>
            <a:fillRect/>
          </a:stretch>
        </p:blipFill>
        <p:spPr>
          <a:xfrm>
            <a:off x="801858" y="1561514"/>
            <a:ext cx="10621107" cy="4586067"/>
          </a:xfrm>
          <a:prstGeom prst="rect">
            <a:avLst/>
          </a:prstGeom>
        </p:spPr>
      </p:pic>
    </p:spTree>
    <p:extLst>
      <p:ext uri="{BB962C8B-B14F-4D97-AF65-F5344CB8AC3E}">
        <p14:creationId xmlns="" xmlns:p14="http://schemas.microsoft.com/office/powerpoint/2010/main" val="19071489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0" y="0"/>
            <a:ext cx="12192000" cy="6857999"/>
          </a:xfrm>
          <a:prstGeom prst="frame">
            <a:avLst>
              <a:gd name="adj1" fmla="val 4167"/>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Rectangle 5"/>
          <p:cNvSpPr/>
          <p:nvPr/>
        </p:nvSpPr>
        <p:spPr>
          <a:xfrm>
            <a:off x="3577046" y="1045028"/>
            <a:ext cx="5181600" cy="923330"/>
          </a:xfrm>
          <a:prstGeom prst="rect">
            <a:avLst/>
          </a:prstGeom>
        </p:spPr>
        <p:txBody>
          <a:bodyPr wrap="square">
            <a:spAutoFit/>
          </a:bodyPr>
          <a:lstStyle/>
          <a:p>
            <a:pPr algn="ctr"/>
            <a:r>
              <a:rPr lang="bn-BD" sz="4400" b="1" dirty="0" smtClean="0">
                <a:solidFill>
                  <a:srgbClr val="0070C0"/>
                </a:solidFill>
                <a:latin typeface="NikoshBAN" pitchFamily="2" charset="0"/>
                <a:cs typeface="NikoshBAN" pitchFamily="2" charset="0"/>
              </a:rPr>
              <a:t>পাঠ পরিচিতি</a:t>
            </a:r>
            <a:r>
              <a:rPr lang="bn-BD" sz="5400" b="1" dirty="0" smtClean="0">
                <a:solidFill>
                  <a:srgbClr val="0070C0"/>
                </a:solidFill>
                <a:latin typeface="NikoshBAN" pitchFamily="2" charset="0"/>
                <a:cs typeface="NikoshBAN" pitchFamily="2" charset="0"/>
              </a:rPr>
              <a:t> </a:t>
            </a:r>
            <a:endParaRPr lang="en-US" sz="5400" b="1" dirty="0">
              <a:solidFill>
                <a:srgbClr val="0070C0"/>
              </a:solidFill>
            </a:endParaRPr>
          </a:p>
        </p:txBody>
      </p:sp>
      <p:sp>
        <p:nvSpPr>
          <p:cNvPr id="7" name="Rounded Rectangle 6"/>
          <p:cNvSpPr/>
          <p:nvPr/>
        </p:nvSpPr>
        <p:spPr>
          <a:xfrm>
            <a:off x="745589" y="2053884"/>
            <a:ext cx="5041256" cy="39680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b="1" dirty="0" smtClean="0">
                <a:solidFill>
                  <a:srgbClr val="002060"/>
                </a:solidFill>
              </a:rPr>
              <a:t>اللغة العربية الاتصالية</a:t>
            </a:r>
            <a:endParaRPr lang="en-US" sz="3600" b="1" dirty="0" smtClean="0">
              <a:solidFill>
                <a:srgbClr val="002060"/>
              </a:solidFill>
            </a:endParaRPr>
          </a:p>
          <a:p>
            <a:pPr algn="r" rtl="1"/>
            <a:r>
              <a:rPr lang="ar-SA" sz="3600" b="1" dirty="0" smtClean="0">
                <a:solidFill>
                  <a:srgbClr val="002060"/>
                </a:solidFill>
              </a:rPr>
              <a:t>الصف الثامن للداخل</a:t>
            </a:r>
            <a:endParaRPr lang="en-US" sz="3600" b="1" dirty="0" smtClean="0">
              <a:solidFill>
                <a:srgbClr val="002060"/>
              </a:solidFill>
            </a:endParaRPr>
          </a:p>
          <a:p>
            <a:pPr algn="r" rtl="1"/>
            <a:r>
              <a:rPr lang="ar-SA" sz="3600" b="1" dirty="0" smtClean="0">
                <a:solidFill>
                  <a:srgbClr val="002060"/>
                </a:solidFill>
              </a:rPr>
              <a:t>الفصل الدراسي الأول </a:t>
            </a:r>
            <a:endParaRPr lang="bn-IN" sz="3600" b="1" dirty="0" smtClean="0">
              <a:solidFill>
                <a:srgbClr val="002060"/>
              </a:solidFill>
            </a:endParaRPr>
          </a:p>
          <a:p>
            <a:pPr algn="r" rtl="1"/>
            <a:r>
              <a:rPr lang="ar-SA" sz="3600" b="1" dirty="0" smtClean="0">
                <a:solidFill>
                  <a:srgbClr val="002060"/>
                </a:solidFill>
              </a:rPr>
              <a:t>الدرس السابع </a:t>
            </a:r>
            <a:endParaRPr lang="en-US" sz="3600" b="1" dirty="0" smtClean="0">
              <a:solidFill>
                <a:srgbClr val="002060"/>
              </a:solidFill>
            </a:endParaRPr>
          </a:p>
          <a:p>
            <a:pPr algn="r" rtl="1"/>
            <a:r>
              <a:rPr lang="ar-SA" sz="3600" b="1" dirty="0" smtClean="0">
                <a:solidFill>
                  <a:srgbClr val="002060"/>
                </a:solidFill>
                <a:latin typeface="NikoshBAN" pitchFamily="2" charset="0"/>
              </a:rPr>
              <a:t>سيدنا أبوبكر الصديق</a:t>
            </a:r>
            <a:r>
              <a:rPr lang="bn-IN" sz="3600" b="1" dirty="0" smtClean="0">
                <a:solidFill>
                  <a:srgbClr val="002060"/>
                </a:solidFill>
                <a:latin typeface="NikoshBAN" pitchFamily="2" charset="0"/>
              </a:rPr>
              <a:t>  </a:t>
            </a:r>
            <a:r>
              <a:rPr lang="ar-SA" sz="3600" b="1" dirty="0" smtClean="0">
                <a:solidFill>
                  <a:srgbClr val="002060"/>
                </a:solidFill>
                <a:latin typeface="NikoshBAN" pitchFamily="2" charset="0"/>
              </a:rPr>
              <a:t>(رضـ). </a:t>
            </a:r>
            <a:endParaRPr lang="en-US" sz="3600" b="1" dirty="0" smtClean="0">
              <a:solidFill>
                <a:srgbClr val="002060"/>
              </a:solidFill>
              <a:latin typeface="NikoshBAN" pitchFamily="2" charset="0"/>
            </a:endParaRPr>
          </a:p>
          <a:p>
            <a:pPr algn="r" rtl="1"/>
            <a:r>
              <a:rPr lang="ar-SA" sz="3600" b="1" dirty="0" smtClean="0">
                <a:solidFill>
                  <a:srgbClr val="002060"/>
                </a:solidFill>
              </a:rPr>
              <a:t>الساعة: ٤٥ دقاقة </a:t>
            </a:r>
            <a:endParaRPr lang="en-US" sz="3600" b="1" dirty="0" smtClean="0">
              <a:solidFill>
                <a:srgbClr val="002060"/>
              </a:solidFill>
            </a:endParaRPr>
          </a:p>
        </p:txBody>
      </p:sp>
      <p:sp>
        <p:nvSpPr>
          <p:cNvPr id="8" name="Rounded Rectangle 7"/>
          <p:cNvSpPr/>
          <p:nvPr/>
        </p:nvSpPr>
        <p:spPr>
          <a:xfrm>
            <a:off x="6361611" y="2076994"/>
            <a:ext cx="4962881" cy="39188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2060"/>
                </a:solidFill>
                <a:latin typeface="NikoshBAN" pitchFamily="2" charset="0"/>
                <a:cs typeface="NikoshBAN" pitchFamily="2" charset="0"/>
              </a:rPr>
              <a:t>আললুগাতুল </a:t>
            </a:r>
            <a:r>
              <a:rPr lang="bn-BD" sz="3200" b="1" dirty="0" smtClean="0">
                <a:solidFill>
                  <a:srgbClr val="002060"/>
                </a:solidFill>
                <a:latin typeface="NikoshBAN" pitchFamily="2" charset="0"/>
                <a:cs typeface="NikoshBAN" pitchFamily="2" charset="0"/>
              </a:rPr>
              <a:t>আরাবীয়া</a:t>
            </a:r>
            <a:r>
              <a:rPr lang="bn-IN" sz="3200" b="1" dirty="0" smtClean="0">
                <a:solidFill>
                  <a:srgbClr val="002060"/>
                </a:solidFill>
                <a:latin typeface="NikoshBAN" pitchFamily="2" charset="0"/>
                <a:cs typeface="NikoshBAN" pitchFamily="2" charset="0"/>
              </a:rPr>
              <a:t>তু</a:t>
            </a:r>
            <a:r>
              <a:rPr lang="bn-BD" sz="3200" b="1" dirty="0" smtClean="0">
                <a:solidFill>
                  <a:srgbClr val="002060"/>
                </a:solidFill>
                <a:latin typeface="NikoshBAN" pitchFamily="2" charset="0"/>
                <a:cs typeface="NikoshBAN" pitchFamily="2" charset="0"/>
              </a:rPr>
              <a:t>ল ইত্তেসালীয়া</a:t>
            </a:r>
          </a:p>
          <a:p>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দাখিল </a:t>
            </a:r>
            <a:r>
              <a:rPr lang="bn-IN" sz="3200" b="1" dirty="0" smtClean="0">
                <a:solidFill>
                  <a:srgbClr val="002060"/>
                </a:solidFill>
                <a:latin typeface="NikoshBAN" pitchFamily="2" charset="0"/>
                <a:cs typeface="NikoshBAN" pitchFamily="2" charset="0"/>
              </a:rPr>
              <a:t>অষ্টম</a:t>
            </a:r>
            <a:r>
              <a:rPr lang="bn-BD" sz="3200" b="1" dirty="0" smtClean="0">
                <a:solidFill>
                  <a:srgbClr val="002060"/>
                </a:solidFill>
                <a:latin typeface="NikoshBAN" pitchFamily="2" charset="0"/>
                <a:cs typeface="NikoshBAN" pitchFamily="2" charset="0"/>
              </a:rPr>
              <a:t> শ্রেণী ।</a:t>
            </a:r>
            <a:r>
              <a:rPr lang="bn-IN" sz="3200" b="1" dirty="0" smtClean="0">
                <a:solidFill>
                  <a:srgbClr val="002060"/>
                </a:solidFill>
                <a:latin typeface="NikoshBAN" pitchFamily="2" charset="0"/>
                <a:cs typeface="NikoshBAN" pitchFamily="2" charset="0"/>
              </a:rPr>
              <a:t> </a:t>
            </a:r>
          </a:p>
          <a:p>
            <a:r>
              <a:rPr lang="en-US" sz="3200" b="1" dirty="0" smtClean="0">
                <a:solidFill>
                  <a:srgbClr val="002060"/>
                </a:solidFill>
                <a:latin typeface="NikoshBAN" pitchFamily="2" charset="0"/>
                <a:cs typeface="NikoshBAN" pitchFamily="2" charset="0"/>
              </a:rPr>
              <a:t> </a:t>
            </a:r>
            <a:r>
              <a:rPr lang="bn-IN" sz="3200" b="1" dirty="0" smtClean="0">
                <a:solidFill>
                  <a:srgbClr val="002060"/>
                </a:solidFill>
                <a:latin typeface="NikoshBAN" pitchFamily="2" charset="0"/>
                <a:cs typeface="NikoshBAN" pitchFamily="2" charset="0"/>
              </a:rPr>
              <a:t>দ্বিতীয়</a:t>
            </a:r>
            <a:r>
              <a:rPr lang="bn-BD" sz="3200" b="1" dirty="0" smtClean="0">
                <a:solidFill>
                  <a:srgbClr val="002060"/>
                </a:solidFill>
                <a:latin typeface="NikoshBAN" pitchFamily="2" charset="0"/>
                <a:cs typeface="NikoshBAN" pitchFamily="2" charset="0"/>
              </a:rPr>
              <a:t> </a:t>
            </a:r>
            <a:r>
              <a:rPr lang="bn-IN" sz="3200" b="1" dirty="0" smtClean="0">
                <a:solidFill>
                  <a:srgbClr val="002060"/>
                </a:solidFill>
                <a:latin typeface="NikoshBAN" pitchFamily="2" charset="0"/>
                <a:cs typeface="NikoshBAN" pitchFamily="2" charset="0"/>
              </a:rPr>
              <a:t>সেমিষ্টার</a:t>
            </a:r>
            <a:r>
              <a:rPr lang="bn-BD" sz="3200" b="1" dirty="0" smtClean="0">
                <a:solidFill>
                  <a:srgbClr val="002060"/>
                </a:solidFill>
                <a:latin typeface="NikoshBAN" pitchFamily="2" charset="0"/>
                <a:cs typeface="NikoshBAN" pitchFamily="2" charset="0"/>
              </a:rPr>
              <a:t>। </a:t>
            </a:r>
          </a:p>
          <a:p>
            <a:r>
              <a:rPr lang="en-US" sz="3200" b="1" dirty="0" smtClean="0">
                <a:solidFill>
                  <a:srgbClr val="002060"/>
                </a:solidFill>
                <a:latin typeface="NikoshBAN" pitchFamily="2" charset="0"/>
                <a:cs typeface="NikoshBAN" pitchFamily="2" charset="0"/>
              </a:rPr>
              <a:t> </a:t>
            </a:r>
            <a:r>
              <a:rPr lang="bn-IN" sz="3200" b="1" dirty="0" smtClean="0">
                <a:solidFill>
                  <a:srgbClr val="002060"/>
                </a:solidFill>
                <a:latin typeface="NikoshBAN" pitchFamily="2" charset="0"/>
                <a:cs typeface="NikoshBAN" pitchFamily="2" charset="0"/>
              </a:rPr>
              <a:t>সপ্তম</a:t>
            </a:r>
            <a:r>
              <a:rPr lang="bn-BD" sz="3200" b="1" dirty="0" smtClean="0">
                <a:solidFill>
                  <a:srgbClr val="002060"/>
                </a:solidFill>
                <a:latin typeface="NikoshBAN" pitchFamily="2" charset="0"/>
                <a:cs typeface="NikoshBAN" pitchFamily="2" charset="0"/>
              </a:rPr>
              <a:t> পাঠ । </a:t>
            </a:r>
            <a:endParaRPr lang="en-US" sz="3200" b="1" dirty="0" smtClean="0">
              <a:solidFill>
                <a:srgbClr val="002060"/>
              </a:solidFill>
              <a:latin typeface="NikoshBAN" pitchFamily="2" charset="0"/>
              <a:cs typeface="NikoshBAN" pitchFamily="2" charset="0"/>
            </a:endParaRPr>
          </a:p>
          <a:p>
            <a:r>
              <a:rPr lang="en-US" sz="3200" b="1" dirty="0" smtClean="0">
                <a:solidFill>
                  <a:srgbClr val="002060"/>
                </a:solidFill>
                <a:latin typeface="NikoshBAN" pitchFamily="2" charset="0"/>
                <a:cs typeface="NikoshBAN" pitchFamily="2" charset="0"/>
              </a:rPr>
              <a:t> </a:t>
            </a:r>
            <a:r>
              <a:rPr lang="bn-IN" sz="3200" b="1" dirty="0" smtClean="0">
                <a:solidFill>
                  <a:srgbClr val="002060"/>
                </a:solidFill>
                <a:latin typeface="NikoshBAN" pitchFamily="2" charset="0"/>
                <a:cs typeface="NikoshBAN" pitchFamily="2" charset="0"/>
              </a:rPr>
              <a:t>সাইয়্যেদুনা আবু বকর সিদ্দিক (রা) </a:t>
            </a:r>
            <a:r>
              <a:rPr lang="bn-BD" sz="3200" b="1" dirty="0" smtClean="0">
                <a:solidFill>
                  <a:srgbClr val="002060"/>
                </a:solidFill>
                <a:latin typeface="NikoshBAN" pitchFamily="2" charset="0"/>
                <a:cs typeface="NikoshBAN" pitchFamily="2" charset="0"/>
              </a:rPr>
              <a:t> </a:t>
            </a:r>
            <a:endParaRPr lang="en-US" sz="3200" b="1" dirty="0" smtClean="0">
              <a:solidFill>
                <a:srgbClr val="002060"/>
              </a:solidFill>
              <a:latin typeface="NikoshBAN" pitchFamily="2" charset="0"/>
              <a:cs typeface="NikoshBAN" pitchFamily="2" charset="0"/>
            </a:endParaRPr>
          </a:p>
          <a:p>
            <a:r>
              <a:rPr lang="en-US" sz="3200" b="1" dirty="0" smtClean="0">
                <a:solidFill>
                  <a:srgbClr val="002060"/>
                </a:solidFill>
                <a:latin typeface="NikoshBAN" pitchFamily="2" charset="0"/>
                <a:cs typeface="NikoshBAN" pitchFamily="2" charset="0"/>
              </a:rPr>
              <a:t> </a:t>
            </a:r>
            <a:r>
              <a:rPr lang="bn-BD" sz="3200" b="1" dirty="0" smtClean="0">
                <a:solidFill>
                  <a:srgbClr val="002060"/>
                </a:solidFill>
                <a:latin typeface="NikoshBAN" pitchFamily="2" charset="0"/>
                <a:cs typeface="NikoshBAN" pitchFamily="2" charset="0"/>
              </a:rPr>
              <a:t>সময় -৪৫ মিনিট</a:t>
            </a:r>
            <a:r>
              <a:rPr lang="bn-IN" sz="3200" b="1" dirty="0" smtClean="0">
                <a:solidFill>
                  <a:srgbClr val="002060"/>
                </a:solidFill>
                <a:latin typeface="NikoshBAN" pitchFamily="2" charset="0"/>
                <a:cs typeface="NikoshBAN" pitchFamily="2" charset="0"/>
              </a:rPr>
              <a:t> </a:t>
            </a:r>
            <a:endParaRPr lang="en-US" sz="3200" b="1" dirty="0">
              <a:solidFill>
                <a:srgbClr val="002060"/>
              </a:solidFill>
              <a:latin typeface="NikoshBAN" pitchFamily="2" charset="0"/>
              <a:cs typeface="NikoshBAN" pitchFamily="2" charset="0"/>
            </a:endParaRPr>
          </a:p>
        </p:txBody>
      </p:sp>
      <p:sp>
        <p:nvSpPr>
          <p:cNvPr id="9" name="TextBox 8"/>
          <p:cNvSpPr txBox="1"/>
          <p:nvPr/>
        </p:nvSpPr>
        <p:spPr>
          <a:xfrm>
            <a:off x="3958047" y="352696"/>
            <a:ext cx="4362994" cy="1015663"/>
          </a:xfrm>
          <a:prstGeom prst="rect">
            <a:avLst/>
          </a:prstGeom>
          <a:noFill/>
        </p:spPr>
        <p:txBody>
          <a:bodyPr wrap="square" rtlCol="0">
            <a:spAutoFit/>
          </a:bodyPr>
          <a:lstStyle/>
          <a:p>
            <a:pPr algn="ctr"/>
            <a:r>
              <a:rPr lang="ar-SA" sz="6000" b="1" dirty="0" smtClean="0">
                <a:solidFill>
                  <a:srgbClr val="663300"/>
                </a:solidFill>
              </a:rPr>
              <a:t>التعريف الدرس</a:t>
            </a:r>
            <a:r>
              <a:rPr lang="bn-BD" sz="6000" dirty="0" smtClean="0">
                <a:solidFill>
                  <a:srgbClr val="663300"/>
                </a:solidFill>
              </a:rPr>
              <a:t>    </a:t>
            </a:r>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5A48C-C960-4C4A-8189-687D9EE3384C}" type="datetime1">
              <a:rPr lang="en-US" smtClean="0"/>
              <a:pPr/>
              <a:t>13-Jan-21</a:t>
            </a:fld>
            <a:endParaRPr lang="en-US"/>
          </a:p>
        </p:txBody>
      </p:sp>
      <p:sp>
        <p:nvSpPr>
          <p:cNvPr id="3" name="Slide Number Placeholder 2"/>
          <p:cNvSpPr>
            <a:spLocks noGrp="1"/>
          </p:cNvSpPr>
          <p:nvPr>
            <p:ph type="sldNum" sz="quarter" idx="12"/>
          </p:nvPr>
        </p:nvSpPr>
        <p:spPr/>
        <p:txBody>
          <a:bodyPr/>
          <a:lstStyle/>
          <a:p>
            <a:fld id="{0E8A8267-56C3-4E84-AAAF-875CE9A1DF48}" type="slidenum">
              <a:rPr lang="en-US" smtClean="0"/>
              <a:pPr/>
              <a:t>6</a:t>
            </a:fld>
            <a:endParaRPr lang="en-US"/>
          </a:p>
        </p:txBody>
      </p:sp>
      <p:sp>
        <p:nvSpPr>
          <p:cNvPr id="4" name="TextBox 3"/>
          <p:cNvSpPr txBox="1"/>
          <p:nvPr/>
        </p:nvSpPr>
        <p:spPr>
          <a:xfrm>
            <a:off x="2729132" y="501971"/>
            <a:ext cx="6527409" cy="646331"/>
          </a:xfrm>
          <a:prstGeom prst="rect">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shape">
              <a:fillToRect l="50000" t="50000" r="50000" b="50000"/>
            </a:path>
            <a:tileRect/>
          </a:gradFill>
        </p:spPr>
        <p:txBody>
          <a:bodyPr wrap="square" rtlCol="0">
            <a:spAutoFit/>
          </a:bodyPr>
          <a:lstStyle/>
          <a:p>
            <a:pPr algn="ctr"/>
            <a:r>
              <a:rPr lang="ar-SA" sz="3600" dirty="0" smtClean="0">
                <a:solidFill>
                  <a:srgbClr val="002060"/>
                </a:solidFill>
              </a:rPr>
              <a:t>مايستفاد من النص</a:t>
            </a:r>
            <a:r>
              <a:rPr lang="bn-IN" sz="2800" dirty="0" smtClean="0">
                <a:solidFill>
                  <a:srgbClr val="002060"/>
                </a:solidFill>
              </a:rPr>
              <a:t> </a:t>
            </a:r>
            <a:r>
              <a:rPr lang="bn-IN" sz="3600" dirty="0" smtClean="0">
                <a:solidFill>
                  <a:srgbClr val="002060"/>
                </a:solidFill>
              </a:rPr>
              <a:t>- </a:t>
            </a:r>
            <a:r>
              <a:rPr lang="bn-IN" sz="3600" dirty="0" smtClean="0">
                <a:solidFill>
                  <a:srgbClr val="002060"/>
                </a:solidFill>
                <a:latin typeface="NikoshBAN" pitchFamily="2" charset="0"/>
                <a:cs typeface="NikoshBAN" pitchFamily="2" charset="0"/>
              </a:rPr>
              <a:t>শিখন ফলঃ </a:t>
            </a:r>
            <a:endParaRPr lang="en-US" dirty="0" smtClean="0">
              <a:solidFill>
                <a:srgbClr val="002060"/>
              </a:solidFill>
              <a:latin typeface="NikoshBAN" pitchFamily="2" charset="0"/>
              <a:cs typeface="NikoshBAN" pitchFamily="2" charset="0"/>
            </a:endParaRPr>
          </a:p>
        </p:txBody>
      </p:sp>
      <p:sp>
        <p:nvSpPr>
          <p:cNvPr id="5" name="Rectangle 4"/>
          <p:cNvSpPr/>
          <p:nvPr/>
        </p:nvSpPr>
        <p:spPr>
          <a:xfrm>
            <a:off x="647114" y="1612482"/>
            <a:ext cx="5303520" cy="2862322"/>
          </a:xfrm>
          <a:prstGeom prst="rect">
            <a:avLst/>
          </a:prstGeom>
          <a:solidFill>
            <a:schemeClr val="bg1">
              <a:lumMod val="95000"/>
            </a:schemeClr>
          </a:solidFill>
          <a:effectLst>
            <a:innerShdw blurRad="63500" dist="50800">
              <a:prstClr val="black">
                <a:alpha val="50000"/>
              </a:prstClr>
            </a:innerShdw>
          </a:effectLst>
        </p:spPr>
        <p:txBody>
          <a:bodyPr wrap="square">
            <a:spAutoFit/>
          </a:bodyPr>
          <a:lstStyle/>
          <a:p>
            <a:pPr algn="r" rtl="1">
              <a:buFont typeface="Wingdings" pitchFamily="2" charset="2"/>
              <a:buChar char="q"/>
            </a:pPr>
            <a:r>
              <a:rPr lang="en-US" sz="3000" smtClean="0"/>
              <a:t> </a:t>
            </a:r>
            <a:r>
              <a:rPr lang="ar-SA" sz="3000" smtClean="0"/>
              <a:t>ما </a:t>
            </a:r>
            <a:r>
              <a:rPr lang="ar-SA" sz="3000" dirty="0" smtClean="0"/>
              <a:t>يتعلم الطالب من هذا الدرس</a:t>
            </a:r>
            <a:r>
              <a:rPr lang="ar-SA" sz="3000" dirty="0" smtClean="0"/>
              <a:t>.........</a:t>
            </a:r>
            <a:endParaRPr lang="bn-IN" sz="3000" dirty="0" smtClean="0"/>
          </a:p>
          <a:p>
            <a:pPr algn="r" rtl="1"/>
            <a:endParaRPr lang="bn-IN" sz="3000" dirty="0" smtClean="0"/>
          </a:p>
          <a:p>
            <a:pPr algn="r" rtl="1">
              <a:buFont typeface="Wingdings" pitchFamily="2" charset="2"/>
              <a:buChar char="ü"/>
            </a:pPr>
            <a:r>
              <a:rPr lang="ar-SA" sz="3000" dirty="0" smtClean="0"/>
              <a:t>تعريف </a:t>
            </a:r>
            <a:r>
              <a:rPr lang="ar-SA" sz="3000" dirty="0" smtClean="0"/>
              <a:t>أبوبكر الصديق رضي الله تعالى عنه</a:t>
            </a:r>
            <a:r>
              <a:rPr lang="ar-SA" sz="3000" dirty="0" smtClean="0"/>
              <a:t>.</a:t>
            </a:r>
            <a:endParaRPr lang="bn-IN" sz="3000" dirty="0" smtClean="0"/>
          </a:p>
          <a:p>
            <a:pPr algn="r" rtl="1">
              <a:buFont typeface="Wingdings" pitchFamily="2" charset="2"/>
              <a:buChar char="ü"/>
            </a:pPr>
            <a:r>
              <a:rPr lang="bn-IN" sz="3000" dirty="0" smtClean="0"/>
              <a:t> </a:t>
            </a:r>
            <a:r>
              <a:rPr lang="ar-SA" sz="3000" dirty="0" smtClean="0"/>
              <a:t>وخدمة أبوبكر الصديق رضي الله تعالى عنه فى دين الإسلام. </a:t>
            </a:r>
            <a:endParaRPr lang="en-US" sz="3000" dirty="0"/>
          </a:p>
        </p:txBody>
      </p:sp>
      <p:sp>
        <p:nvSpPr>
          <p:cNvPr id="6" name="TextBox 5"/>
          <p:cNvSpPr txBox="1"/>
          <p:nvPr/>
        </p:nvSpPr>
        <p:spPr>
          <a:xfrm>
            <a:off x="6414868" y="1772529"/>
            <a:ext cx="5064369" cy="2677656"/>
          </a:xfrm>
          <a:prstGeom prst="rect">
            <a:avLst/>
          </a:prstGeom>
          <a:solidFill>
            <a:schemeClr val="bg1">
              <a:lumMod val="95000"/>
            </a:schemeClr>
          </a:solidFill>
          <a:effectLst>
            <a:innerShdw blurRad="63500" dist="50800" dir="10800000">
              <a:prstClr val="black">
                <a:alpha val="50000"/>
              </a:prstClr>
            </a:innerShdw>
          </a:effectLst>
        </p:spPr>
        <p:txBody>
          <a:bodyPr wrap="square" rtlCol="0">
            <a:spAutoFit/>
          </a:bodyPr>
          <a:lstStyle/>
          <a:p>
            <a:pPr>
              <a:buFont typeface="Wingdings" pitchFamily="2" charset="2"/>
              <a:buChar char="q"/>
            </a:pPr>
            <a:r>
              <a:rPr lang="bn-IN" sz="2800" dirty="0" smtClean="0">
                <a:latin typeface="NikoshBAN" pitchFamily="2" charset="0"/>
                <a:cs typeface="NikoshBAN" pitchFamily="2" charset="0"/>
              </a:rPr>
              <a:t> এই পাঠ শেষে শিক্ষার্থীরা ......</a:t>
            </a:r>
          </a:p>
          <a:p>
            <a:pPr>
              <a:buFont typeface="Wingdings" pitchFamily="2" charset="2"/>
              <a:buChar char="q"/>
            </a:pPr>
            <a:endParaRPr lang="bn-IN" sz="2800" dirty="0" smtClean="0">
              <a:latin typeface="NikoshBAN" pitchFamily="2" charset="0"/>
              <a:cs typeface="NikoshBAN" pitchFamily="2" charset="0"/>
            </a:endParaRPr>
          </a:p>
          <a:p>
            <a:pPr>
              <a:buFont typeface="Wingdings" pitchFamily="2" charset="2"/>
              <a:buChar char="ü"/>
            </a:pPr>
            <a:r>
              <a:rPr lang="bn-IN" sz="2800" dirty="0" smtClean="0">
                <a:latin typeface="NikoshBAN" pitchFamily="2" charset="0"/>
                <a:cs typeface="NikoshBAN" pitchFamily="2" charset="0"/>
              </a:rPr>
              <a:t> হযরত আবু বকর (রা)  এর পরিচয় জানতে পারবে। </a:t>
            </a:r>
          </a:p>
          <a:p>
            <a:pPr>
              <a:buFont typeface="Wingdings" pitchFamily="2" charset="2"/>
              <a:buChar char="ü"/>
            </a:pPr>
            <a:r>
              <a:rPr lang="bn-IN" sz="2800" dirty="0" smtClean="0">
                <a:latin typeface="NikoshBAN" pitchFamily="2" charset="0"/>
                <a:cs typeface="NikoshBAN" pitchFamily="2" charset="0"/>
              </a:rPr>
              <a:t> হযরত আবু বকর (রা)  এর </a:t>
            </a:r>
            <a:r>
              <a:rPr lang="bn-IN" sz="2800" dirty="0" smtClean="0">
                <a:latin typeface="NikoshBAN" pitchFamily="2" charset="0"/>
                <a:cs typeface="NikoshBAN" pitchFamily="2" charset="0"/>
              </a:rPr>
              <a:t>দ্বীন ইসলামের খেদমত সম্পর্কেও জানতে পারবে।  </a:t>
            </a:r>
            <a:endParaRPr lang="en-US" sz="2800" dirty="0">
              <a:latin typeface="NikoshBAN" pitchFamily="2" charset="0"/>
              <a:cs typeface="NikoshBAN" pitchFamily="2" charset="0"/>
            </a:endParaRPr>
          </a:p>
        </p:txBody>
      </p:sp>
      <p:sp>
        <p:nvSpPr>
          <p:cNvPr id="7" name="Frame 6"/>
          <p:cNvSpPr/>
          <p:nvPr/>
        </p:nvSpPr>
        <p:spPr>
          <a:xfrm>
            <a:off x="1" y="0"/>
            <a:ext cx="12192000" cy="6857999"/>
          </a:xfrm>
          <a:prstGeom prst="frame">
            <a:avLst>
              <a:gd name="adj1" fmla="val 4167"/>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1650" y="1097279"/>
            <a:ext cx="5598942" cy="54019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solidFill>
                  <a:schemeClr val="tx1"/>
                </a:solidFill>
                <a:latin typeface="NikoshBAN" pitchFamily="2" charset="0"/>
                <a:cs typeface="NikoshBAN" pitchFamily="2" charset="0"/>
              </a:rPr>
              <a:t>	</a:t>
            </a:r>
            <a:r>
              <a:rPr lang="bn-IN" sz="2600" dirty="0" smtClean="0">
                <a:solidFill>
                  <a:schemeClr val="tx1"/>
                </a:solidFill>
                <a:latin typeface="NikoshBAN" pitchFamily="2" charset="0"/>
                <a:cs typeface="NikoshBAN" pitchFamily="2" charset="0"/>
              </a:rPr>
              <a:t>অনুবাদঃ তিনি হলেন খোলাফায়ে রাশেদার প্রথম খলিফা এবং রাসুল (স)- এর সাহাবীগণের অন্যতম। তাঁর নাম আব্দুল্লাহ ইবনে আবু কুহাফা। রাসুল (স)- এর জন্মের তিন বছর পর (হিজরী পূর্ব ৫১ সালে) মক্কার কুরাইশ গোত্রে জন্মগ্রহণ করেন। তাঁর মাতা উম্মুল খাইর সালমা বিনতে  সাখর আত তাইমিয়া। বিনাদ্বিধায় তিনি ইসলামের বশ্যতা স্বীকার করেন। অনন্তর স্বাধীন পুরূষদের মধ্যে তিনিই প্রথম ইসলাম গ্রহণ করেন। অতঃপর তিনি আল্লাহর দ্বীনের দাওয়াত দিতে শুরু করে। ফলে তাঁর ডাকে কুরাইশদের অনেকেই সাড়া দেন। তন্মধ্যে ওসমান ইবনে আফফান, যুবাইর ইবনে আওআম, আব্দুর রহমান ইবনে আউফ এবং আরকাম ইবনে আবুল আরকাম (রা) অন্যতম।  </a:t>
            </a:r>
            <a:endParaRPr lang="en-US" sz="2600" dirty="0">
              <a:solidFill>
                <a:schemeClr val="tx1"/>
              </a:solidFill>
            </a:endParaRPr>
          </a:p>
        </p:txBody>
      </p:sp>
      <p:sp>
        <p:nvSpPr>
          <p:cNvPr id="3" name="Rectangle 2"/>
          <p:cNvSpPr/>
          <p:nvPr/>
        </p:nvSpPr>
        <p:spPr>
          <a:xfrm>
            <a:off x="422031" y="1111348"/>
            <a:ext cx="5542671" cy="53879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en-US" sz="3200" dirty="0" smtClean="0">
                <a:solidFill>
                  <a:schemeClr val="tx1"/>
                </a:solidFill>
                <a:latin typeface="NikoshBAN" panose="02000000000000000000" pitchFamily="2" charset="0"/>
                <a:cs typeface="NikoshBAN" panose="02000000000000000000" pitchFamily="2" charset="0"/>
              </a:rPr>
              <a:t>	</a:t>
            </a:r>
            <a:r>
              <a:rPr lang="ar-SA" sz="3200" dirty="0" smtClean="0">
                <a:solidFill>
                  <a:schemeClr val="tx1"/>
                </a:solidFill>
                <a:latin typeface="NikoshBAN" panose="02000000000000000000" pitchFamily="2" charset="0"/>
                <a:cs typeface="NikoshBAN" panose="02000000000000000000" pitchFamily="2" charset="0"/>
              </a:rPr>
              <a:t>هو أول الخلفاء الرشدين وصحابي جليل لرسول الله صلى الله عليه وسلم. اسمه عبد الله بن أبي قحافة، من قبيلة قريش، ولد بعد الرسول صلى الله عليه وسلم بثلاث سنين في مكة عام (٥١ قبل الهجرة)، أمه أم الخير سلمى بنت صخر التيمية. اعتنق الإسلام دون تردد فهو أول من أسلم من الرجال الأحرار ثم أخذ يدعو لدين الله فاستجاب له عدد من قريش من بينهم عثمان بن عفان، والزبير بن العوام، وعبد الرحمان بن عوف، والأرقم بن أبي الأرقم رضي الله تعالى عنهم. </a:t>
            </a:r>
            <a:endParaRPr lang="en-US" sz="4800" dirty="0">
              <a:solidFill>
                <a:schemeClr val="tx1"/>
              </a:solidFill>
              <a:latin typeface="NikoshBAN" panose="02000000000000000000" pitchFamily="2" charset="0"/>
              <a:cs typeface="NikoshBAN" panose="02000000000000000000" pitchFamily="2" charset="0"/>
            </a:endParaRPr>
          </a:p>
        </p:txBody>
      </p:sp>
      <p:sp>
        <p:nvSpPr>
          <p:cNvPr id="4" name="Horizontal Scroll 3"/>
          <p:cNvSpPr/>
          <p:nvPr/>
        </p:nvSpPr>
        <p:spPr>
          <a:xfrm>
            <a:off x="4271374" y="232599"/>
            <a:ext cx="3870543" cy="878749"/>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chemeClr val="tx1"/>
                </a:solidFill>
              </a:rPr>
              <a:t>النص المدروس</a:t>
            </a:r>
            <a:endParaRPr lang="en-US" sz="4800" dirty="0">
              <a:solidFill>
                <a:schemeClr val="tx1"/>
              </a:solidFill>
            </a:endParaRPr>
          </a:p>
        </p:txBody>
      </p:sp>
      <p:sp>
        <p:nvSpPr>
          <p:cNvPr id="8" name="Frame 7"/>
          <p:cNvSpPr/>
          <p:nvPr/>
        </p:nvSpPr>
        <p:spPr>
          <a:xfrm>
            <a:off x="1" y="1"/>
            <a:ext cx="12192000" cy="6858000"/>
          </a:xfrm>
          <a:prstGeom prst="frame">
            <a:avLst>
              <a:gd name="adj1" fmla="val 4167"/>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extBox 8"/>
          <p:cNvSpPr txBox="1"/>
          <p:nvPr/>
        </p:nvSpPr>
        <p:spPr>
          <a:xfrm>
            <a:off x="7498081" y="942535"/>
            <a:ext cx="4206242" cy="461665"/>
          </a:xfrm>
          <a:prstGeom prst="rect">
            <a:avLst/>
          </a:prstGeom>
          <a:noFill/>
        </p:spPr>
        <p:txBody>
          <a:bodyPr wrap="square" rtlCol="0">
            <a:spAutoFit/>
          </a:bodyPr>
          <a:lstStyle/>
          <a:p>
            <a:pPr algn="just"/>
            <a:r>
              <a:rPr lang="bn-IN" sz="2400" dirty="0" smtClean="0">
                <a:latin typeface="NikoshBAN" pitchFamily="2" charset="0"/>
                <a:cs typeface="NikoshBAN" pitchFamily="2" charset="0"/>
              </a:rPr>
              <a:t>	</a:t>
            </a:r>
            <a:endParaRPr lang="en-US" dirty="0"/>
          </a:p>
        </p:txBody>
      </p:sp>
    </p:spTree>
    <p:extLst>
      <p:ext uri="{BB962C8B-B14F-4D97-AF65-F5344CB8AC3E}">
        <p14:creationId xmlns="" xmlns:p14="http://schemas.microsoft.com/office/powerpoint/2010/main" val="14983456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p14:dur="1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lide(fromBottom)">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6840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2133600" y="228600"/>
            <a:ext cx="7823200" cy="981222"/>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الاعمال انفراد</a:t>
            </a:r>
            <a:r>
              <a:rPr lang="bn-BD" sz="4800" dirty="0" smtClean="0">
                <a:solidFill>
                  <a:srgbClr val="002060"/>
                </a:solidFill>
              </a:rPr>
              <a:t> </a:t>
            </a:r>
            <a:r>
              <a:rPr lang="bn-BD" sz="5400" dirty="0" smtClean="0">
                <a:solidFill>
                  <a:srgbClr val="002060"/>
                </a:solidFill>
                <a:latin typeface="NikoshBAN" pitchFamily="2" charset="0"/>
                <a:cs typeface="NikoshBAN" pitchFamily="2" charset="0"/>
              </a:rPr>
              <a:t>একক কাজ</a:t>
            </a:r>
            <a:r>
              <a:rPr lang="en-US" sz="5400" dirty="0" smtClean="0">
                <a:solidFill>
                  <a:srgbClr val="002060"/>
                </a:solidFill>
                <a:latin typeface="NikoshBAN" pitchFamily="2" charset="0"/>
                <a:cs typeface="NikoshBAN" pitchFamily="2" charset="0"/>
              </a:rPr>
              <a:t>:</a:t>
            </a:r>
            <a:endParaRPr lang="en-US" sz="5400" dirty="0">
              <a:solidFill>
                <a:srgbClr val="002060"/>
              </a:solidFill>
              <a:latin typeface="NikoshBAN" pitchFamily="2" charset="0"/>
              <a:cs typeface="NikoshBAN" pitchFamily="2" charset="0"/>
            </a:endParaRPr>
          </a:p>
        </p:txBody>
      </p:sp>
      <p:sp>
        <p:nvSpPr>
          <p:cNvPr id="7" name="TextBox 6"/>
          <p:cNvSpPr txBox="1"/>
          <p:nvPr/>
        </p:nvSpPr>
        <p:spPr>
          <a:xfrm>
            <a:off x="1930400" y="1219200"/>
            <a:ext cx="8839200" cy="523220"/>
          </a:xfrm>
          <a:prstGeom prst="rect">
            <a:avLst/>
          </a:prstGeom>
          <a:noFill/>
        </p:spPr>
        <p:txBody>
          <a:bodyPr wrap="square" rtlCol="0">
            <a:spAutoFit/>
          </a:bodyPr>
          <a:lstStyle/>
          <a:p>
            <a:pPr algn="r" rtl="1">
              <a:buFont typeface="Wingdings" pitchFamily="2" charset="2"/>
              <a:buChar char="v"/>
            </a:pPr>
            <a:r>
              <a:rPr lang="ar-SA" sz="2800" b="1" dirty="0" smtClean="0"/>
              <a:t>(الف)</a:t>
            </a:r>
            <a:r>
              <a:rPr lang="en-US" sz="2800" b="1" dirty="0" smtClean="0"/>
              <a:t> </a:t>
            </a:r>
            <a:r>
              <a:rPr lang="ar-SA" sz="2800" b="1" u="sng" dirty="0" smtClean="0"/>
              <a:t>إملأالفراغات فى الجمل الأتية بكلمة مناسبة:</a:t>
            </a:r>
            <a:endParaRPr lang="en-US" sz="2800" b="1" u="sng" dirty="0" smtClean="0"/>
          </a:p>
        </p:txBody>
      </p:sp>
      <p:sp>
        <p:nvSpPr>
          <p:cNvPr id="8" name="TextBox 7"/>
          <p:cNvSpPr txBox="1"/>
          <p:nvPr/>
        </p:nvSpPr>
        <p:spPr>
          <a:xfrm>
            <a:off x="914400" y="1752600"/>
            <a:ext cx="9855200" cy="523220"/>
          </a:xfrm>
          <a:prstGeom prst="rect">
            <a:avLst/>
          </a:prstGeom>
          <a:noFill/>
        </p:spPr>
        <p:txBody>
          <a:bodyPr wrap="square" rtlCol="0">
            <a:spAutoFit/>
          </a:bodyPr>
          <a:lstStyle/>
          <a:p>
            <a:pPr algn="r" rtl="1"/>
            <a:r>
              <a:rPr lang="ar-SA" sz="2800" dirty="0" smtClean="0"/>
              <a:t>١ــ كان ابوبكر رضى الله عنه من ............................. </a:t>
            </a:r>
            <a:endParaRPr lang="en-US" sz="2800" dirty="0"/>
          </a:p>
        </p:txBody>
      </p:sp>
      <p:sp>
        <p:nvSpPr>
          <p:cNvPr id="9" name="TextBox 8"/>
          <p:cNvSpPr txBox="1"/>
          <p:nvPr/>
        </p:nvSpPr>
        <p:spPr>
          <a:xfrm>
            <a:off x="1727200" y="2209800"/>
            <a:ext cx="9042400" cy="523220"/>
          </a:xfrm>
          <a:prstGeom prst="rect">
            <a:avLst/>
          </a:prstGeom>
          <a:noFill/>
        </p:spPr>
        <p:txBody>
          <a:bodyPr wrap="square" rtlCol="0">
            <a:spAutoFit/>
          </a:bodyPr>
          <a:lstStyle/>
          <a:p>
            <a:pPr algn="r" rtl="1"/>
            <a:r>
              <a:rPr lang="ar-SA" sz="2800" dirty="0" smtClean="0"/>
              <a:t>٢ــ بعد</a:t>
            </a:r>
            <a:r>
              <a:rPr lang="en-US" sz="2800" dirty="0" smtClean="0"/>
              <a:t> </a:t>
            </a:r>
            <a:r>
              <a:rPr lang="ar-SA" sz="2800" dirty="0" smtClean="0"/>
              <a:t>.............................. اسلم عثمان بن عفان (رضـ). </a:t>
            </a:r>
            <a:endParaRPr lang="en-US" sz="2800" dirty="0"/>
          </a:p>
        </p:txBody>
      </p:sp>
      <p:sp>
        <p:nvSpPr>
          <p:cNvPr id="10" name="TextBox 9"/>
          <p:cNvSpPr txBox="1"/>
          <p:nvPr/>
        </p:nvSpPr>
        <p:spPr>
          <a:xfrm>
            <a:off x="3770142" y="2667000"/>
            <a:ext cx="6999458" cy="523220"/>
          </a:xfrm>
          <a:prstGeom prst="rect">
            <a:avLst/>
          </a:prstGeom>
          <a:noFill/>
        </p:spPr>
        <p:txBody>
          <a:bodyPr wrap="square" rtlCol="0">
            <a:spAutoFit/>
          </a:bodyPr>
          <a:lstStyle/>
          <a:p>
            <a:pPr algn="r" rtl="1"/>
            <a:r>
              <a:rPr lang="ar-SA" sz="2800" dirty="0" smtClean="0"/>
              <a:t>٣ــ أخذ ابو بكر رضى الله عنه .............. لدين الله. </a:t>
            </a:r>
            <a:endParaRPr lang="en-US" sz="2800" dirty="0"/>
          </a:p>
        </p:txBody>
      </p:sp>
      <p:sp>
        <p:nvSpPr>
          <p:cNvPr id="11" name="TextBox 10"/>
          <p:cNvSpPr txBox="1"/>
          <p:nvPr/>
        </p:nvSpPr>
        <p:spPr>
          <a:xfrm>
            <a:off x="2982350" y="3124200"/>
            <a:ext cx="7787249" cy="523220"/>
          </a:xfrm>
          <a:prstGeom prst="rect">
            <a:avLst/>
          </a:prstGeom>
          <a:noFill/>
        </p:spPr>
        <p:txBody>
          <a:bodyPr wrap="square" rtlCol="0">
            <a:spAutoFit/>
          </a:bodyPr>
          <a:lstStyle/>
          <a:p>
            <a:pPr algn="r" rtl="1"/>
            <a:r>
              <a:rPr lang="ar-SA" sz="2800" dirty="0" smtClean="0"/>
              <a:t>٤ــ ان............................ يعمل بالتجار. </a:t>
            </a:r>
            <a:endParaRPr lang="en-US" sz="2800" dirty="0"/>
          </a:p>
        </p:txBody>
      </p:sp>
      <p:sp>
        <p:nvSpPr>
          <p:cNvPr id="12" name="TextBox 11"/>
          <p:cNvSpPr txBox="1"/>
          <p:nvPr/>
        </p:nvSpPr>
        <p:spPr>
          <a:xfrm>
            <a:off x="304800" y="3581400"/>
            <a:ext cx="10566400" cy="523220"/>
          </a:xfrm>
          <a:prstGeom prst="rect">
            <a:avLst/>
          </a:prstGeom>
          <a:noFill/>
        </p:spPr>
        <p:txBody>
          <a:bodyPr wrap="square" rtlCol="0">
            <a:spAutoFit/>
          </a:bodyPr>
          <a:lstStyle/>
          <a:p>
            <a:pPr algn="r" rtl="1"/>
            <a:r>
              <a:rPr lang="ar-SA" sz="2800" dirty="0" smtClean="0"/>
              <a:t>٥ــ ولد................................ بعد الرسول صلى الله عليه وسلم. </a:t>
            </a:r>
            <a:endParaRPr lang="en-US" sz="2800" dirty="0"/>
          </a:p>
        </p:txBody>
      </p:sp>
      <p:sp>
        <p:nvSpPr>
          <p:cNvPr id="13" name="TextBox 12"/>
          <p:cNvSpPr txBox="1"/>
          <p:nvPr/>
        </p:nvSpPr>
        <p:spPr>
          <a:xfrm>
            <a:off x="3643532" y="1645920"/>
            <a:ext cx="3123028" cy="523220"/>
          </a:xfrm>
          <a:prstGeom prst="rect">
            <a:avLst/>
          </a:prstGeom>
          <a:noFill/>
        </p:spPr>
        <p:txBody>
          <a:bodyPr wrap="square" rtlCol="0">
            <a:spAutoFit/>
          </a:bodyPr>
          <a:lstStyle/>
          <a:p>
            <a:pPr algn="r" rtl="1"/>
            <a:r>
              <a:rPr lang="ar-SA" sz="2800" b="1" dirty="0" smtClean="0">
                <a:solidFill>
                  <a:srgbClr val="0070C0"/>
                </a:solidFill>
              </a:rPr>
              <a:t>اغنياء ومكة المعروفين.</a:t>
            </a:r>
            <a:endParaRPr lang="en-US" sz="2800" b="1" dirty="0">
              <a:solidFill>
                <a:srgbClr val="0070C0"/>
              </a:solidFill>
            </a:endParaRPr>
          </a:p>
        </p:txBody>
      </p:sp>
      <p:sp>
        <p:nvSpPr>
          <p:cNvPr id="14" name="TextBox 13"/>
          <p:cNvSpPr txBox="1"/>
          <p:nvPr/>
        </p:nvSpPr>
        <p:spPr>
          <a:xfrm>
            <a:off x="6916615" y="2053884"/>
            <a:ext cx="2818228" cy="954107"/>
          </a:xfrm>
          <a:prstGeom prst="rect">
            <a:avLst/>
          </a:prstGeom>
          <a:noFill/>
        </p:spPr>
        <p:txBody>
          <a:bodyPr wrap="square" rtlCol="0">
            <a:spAutoFit/>
          </a:bodyPr>
          <a:lstStyle/>
          <a:p>
            <a:pPr algn="r" rtl="1"/>
            <a:r>
              <a:rPr lang="ar-SA" sz="2800" b="1" dirty="0" smtClean="0">
                <a:solidFill>
                  <a:srgbClr val="0070C0"/>
                </a:solidFill>
              </a:rPr>
              <a:t>ابوبكر الصديق (رضـ)</a:t>
            </a:r>
            <a:endParaRPr lang="en-US" sz="2800" b="1" dirty="0" smtClean="0">
              <a:solidFill>
                <a:srgbClr val="0070C0"/>
              </a:solidFill>
            </a:endParaRPr>
          </a:p>
          <a:p>
            <a:pPr algn="r" rtl="1"/>
            <a:r>
              <a:rPr lang="ar-SA" sz="2800" b="1" dirty="0" smtClean="0">
                <a:solidFill>
                  <a:srgbClr val="0070C0"/>
                </a:solidFill>
              </a:rPr>
              <a:t>.</a:t>
            </a:r>
            <a:endParaRPr lang="en-US" sz="2800" b="1" dirty="0">
              <a:solidFill>
                <a:srgbClr val="0070C0"/>
              </a:solidFill>
            </a:endParaRPr>
          </a:p>
        </p:txBody>
      </p:sp>
      <p:sp>
        <p:nvSpPr>
          <p:cNvPr id="15" name="TextBox 14"/>
          <p:cNvSpPr txBox="1"/>
          <p:nvPr/>
        </p:nvSpPr>
        <p:spPr>
          <a:xfrm>
            <a:off x="5892801" y="2590800"/>
            <a:ext cx="1042572" cy="523220"/>
          </a:xfrm>
          <a:prstGeom prst="rect">
            <a:avLst/>
          </a:prstGeom>
          <a:noFill/>
        </p:spPr>
        <p:txBody>
          <a:bodyPr wrap="square" rtlCol="0">
            <a:spAutoFit/>
          </a:bodyPr>
          <a:lstStyle/>
          <a:p>
            <a:pPr algn="r" rtl="1"/>
            <a:r>
              <a:rPr lang="ar-SA" sz="2800" b="1" dirty="0" smtClean="0">
                <a:solidFill>
                  <a:srgbClr val="0070C0"/>
                </a:solidFill>
              </a:rPr>
              <a:t>يدعو</a:t>
            </a:r>
            <a:endParaRPr lang="en-US" sz="2800" b="1" dirty="0">
              <a:solidFill>
                <a:srgbClr val="0070C0"/>
              </a:solidFill>
            </a:endParaRPr>
          </a:p>
        </p:txBody>
      </p:sp>
      <p:sp>
        <p:nvSpPr>
          <p:cNvPr id="16" name="TextBox 15"/>
          <p:cNvSpPr txBox="1"/>
          <p:nvPr/>
        </p:nvSpPr>
        <p:spPr>
          <a:xfrm>
            <a:off x="7187028" y="3019864"/>
            <a:ext cx="2743200" cy="523220"/>
          </a:xfrm>
          <a:prstGeom prst="rect">
            <a:avLst/>
          </a:prstGeom>
          <a:noFill/>
        </p:spPr>
        <p:txBody>
          <a:bodyPr wrap="square" rtlCol="0">
            <a:spAutoFit/>
          </a:bodyPr>
          <a:lstStyle/>
          <a:p>
            <a:pPr algn="r" rtl="1"/>
            <a:r>
              <a:rPr lang="ar-SA" sz="2800" b="1" dirty="0" smtClean="0">
                <a:solidFill>
                  <a:srgbClr val="0070C0"/>
                </a:solidFill>
              </a:rPr>
              <a:t>ابو بكر رضى الله عنه</a:t>
            </a:r>
            <a:endParaRPr lang="en-US" sz="2800" b="1" dirty="0">
              <a:solidFill>
                <a:srgbClr val="0070C0"/>
              </a:solidFill>
            </a:endParaRPr>
          </a:p>
        </p:txBody>
      </p:sp>
      <p:sp>
        <p:nvSpPr>
          <p:cNvPr id="17" name="TextBox 16"/>
          <p:cNvSpPr txBox="1"/>
          <p:nvPr/>
        </p:nvSpPr>
        <p:spPr>
          <a:xfrm>
            <a:off x="6836898" y="3462998"/>
            <a:ext cx="2866683" cy="523220"/>
          </a:xfrm>
          <a:prstGeom prst="rect">
            <a:avLst/>
          </a:prstGeom>
          <a:noFill/>
        </p:spPr>
        <p:txBody>
          <a:bodyPr wrap="square" rtlCol="0">
            <a:spAutoFit/>
          </a:bodyPr>
          <a:lstStyle/>
          <a:p>
            <a:pPr algn="r" rtl="1"/>
            <a:r>
              <a:rPr lang="ar-SA" sz="2800" b="1" dirty="0" smtClean="0">
                <a:solidFill>
                  <a:srgbClr val="0070C0"/>
                </a:solidFill>
              </a:rPr>
              <a:t>ابو بكر رضى الله عنه</a:t>
            </a:r>
            <a:endParaRPr lang="en-US" sz="2800" b="1" dirty="0">
              <a:solidFill>
                <a:srgbClr val="0070C0"/>
              </a:solidFill>
            </a:endParaRPr>
          </a:p>
        </p:txBody>
      </p:sp>
      <p:sp>
        <p:nvSpPr>
          <p:cNvPr id="18" name="TextBox 17"/>
          <p:cNvSpPr txBox="1"/>
          <p:nvPr/>
        </p:nvSpPr>
        <p:spPr>
          <a:xfrm>
            <a:off x="1727200" y="4343400"/>
            <a:ext cx="9347200" cy="523220"/>
          </a:xfrm>
          <a:prstGeom prst="rect">
            <a:avLst/>
          </a:prstGeom>
          <a:noFill/>
        </p:spPr>
        <p:txBody>
          <a:bodyPr wrap="square" rtlCol="0">
            <a:spAutoFit/>
          </a:bodyPr>
          <a:lstStyle/>
          <a:p>
            <a:pPr algn="r" rtl="1"/>
            <a:r>
              <a:rPr lang="ar-SA" sz="2800" b="1" dirty="0" smtClean="0"/>
              <a:t>(ب)</a:t>
            </a:r>
            <a:r>
              <a:rPr lang="bn-IN" sz="2800" b="1" dirty="0" smtClean="0"/>
              <a:t> </a:t>
            </a:r>
            <a:r>
              <a:rPr lang="ar-SA" sz="2800" b="1" u="sng" dirty="0" smtClean="0"/>
              <a:t>صرف الفعل </a:t>
            </a:r>
            <a:r>
              <a:rPr lang="bn-IN" sz="2800" b="1" u="sng" dirty="0" smtClean="0"/>
              <a:t>  ’’</a:t>
            </a:r>
            <a:r>
              <a:rPr lang="ar-SA" sz="2800" b="1" u="sng" dirty="0" smtClean="0"/>
              <a:t>يَقَعُ</a:t>
            </a:r>
            <a:r>
              <a:rPr lang="bn-IN" sz="2800" b="1" u="sng" dirty="0" smtClean="0"/>
              <a:t> ‘‘ </a:t>
            </a:r>
            <a:r>
              <a:rPr lang="ar-SA" sz="2800" b="1" u="sng" dirty="0" smtClean="0"/>
              <a:t>حسب الضمائر المرفوعة: </a:t>
            </a:r>
            <a:endParaRPr lang="en-US" sz="2800" b="1" u="sng" dirty="0"/>
          </a:p>
        </p:txBody>
      </p:sp>
      <p:sp>
        <p:nvSpPr>
          <p:cNvPr id="19" name="TextBox 18"/>
          <p:cNvSpPr txBox="1"/>
          <p:nvPr/>
        </p:nvSpPr>
        <p:spPr>
          <a:xfrm>
            <a:off x="7416800" y="5029200"/>
            <a:ext cx="3251200" cy="523220"/>
          </a:xfrm>
          <a:prstGeom prst="rect">
            <a:avLst/>
          </a:prstGeom>
          <a:noFill/>
        </p:spPr>
        <p:txBody>
          <a:bodyPr wrap="square" rtlCol="0">
            <a:spAutoFit/>
          </a:bodyPr>
          <a:lstStyle/>
          <a:p>
            <a:pPr algn="r" rtl="1"/>
            <a:r>
              <a:rPr lang="ar-SA" sz="2800" dirty="0" smtClean="0"/>
              <a:t>يَقَعُ  يَقَعَانِ   يَقَعُوْن</a:t>
            </a:r>
            <a:endParaRPr lang="en-US" sz="2800" dirty="0"/>
          </a:p>
        </p:txBody>
      </p:sp>
      <p:sp>
        <p:nvSpPr>
          <p:cNvPr id="20" name="TextBox 19"/>
          <p:cNvSpPr txBox="1"/>
          <p:nvPr/>
        </p:nvSpPr>
        <p:spPr>
          <a:xfrm>
            <a:off x="4267200" y="5029200"/>
            <a:ext cx="3251200" cy="523220"/>
          </a:xfrm>
          <a:prstGeom prst="rect">
            <a:avLst/>
          </a:prstGeom>
          <a:noFill/>
        </p:spPr>
        <p:txBody>
          <a:bodyPr wrap="square" rtlCol="0">
            <a:spAutoFit/>
          </a:bodyPr>
          <a:lstStyle/>
          <a:p>
            <a:pPr algn="r" rtl="1"/>
            <a:r>
              <a:rPr lang="ar-SA" sz="2800" dirty="0" smtClean="0">
                <a:solidFill>
                  <a:srgbClr val="002060"/>
                </a:solidFill>
              </a:rPr>
              <a:t>تَقَعُ   تَقَعَانِ  يَقَعْنَ</a:t>
            </a:r>
            <a:endParaRPr lang="en-US" sz="2800" dirty="0">
              <a:solidFill>
                <a:srgbClr val="002060"/>
              </a:solidFill>
            </a:endParaRPr>
          </a:p>
        </p:txBody>
      </p:sp>
      <p:sp>
        <p:nvSpPr>
          <p:cNvPr id="21" name="TextBox 20"/>
          <p:cNvSpPr txBox="1"/>
          <p:nvPr/>
        </p:nvSpPr>
        <p:spPr>
          <a:xfrm>
            <a:off x="1219200" y="5029200"/>
            <a:ext cx="3251200" cy="523220"/>
          </a:xfrm>
          <a:prstGeom prst="rect">
            <a:avLst/>
          </a:prstGeom>
          <a:noFill/>
        </p:spPr>
        <p:txBody>
          <a:bodyPr wrap="square" rtlCol="0">
            <a:spAutoFit/>
          </a:bodyPr>
          <a:lstStyle/>
          <a:p>
            <a:pPr algn="r" rtl="1"/>
            <a:r>
              <a:rPr lang="ar-SA" sz="2800" dirty="0" smtClean="0">
                <a:solidFill>
                  <a:srgbClr val="00B050"/>
                </a:solidFill>
              </a:rPr>
              <a:t>تَقَعُ   تَقَعَانِ   تَقَعُوْنَ</a:t>
            </a:r>
            <a:endParaRPr lang="en-US" sz="2800" dirty="0">
              <a:solidFill>
                <a:srgbClr val="00B050"/>
              </a:solidFill>
            </a:endParaRPr>
          </a:p>
        </p:txBody>
      </p:sp>
      <p:sp>
        <p:nvSpPr>
          <p:cNvPr id="22" name="TextBox 21"/>
          <p:cNvSpPr txBox="1"/>
          <p:nvPr/>
        </p:nvSpPr>
        <p:spPr>
          <a:xfrm>
            <a:off x="7112000" y="5715000"/>
            <a:ext cx="3759200" cy="523220"/>
          </a:xfrm>
          <a:prstGeom prst="rect">
            <a:avLst/>
          </a:prstGeom>
          <a:noFill/>
        </p:spPr>
        <p:txBody>
          <a:bodyPr wrap="square" rtlCol="0">
            <a:spAutoFit/>
          </a:bodyPr>
          <a:lstStyle/>
          <a:p>
            <a:pPr algn="r" rtl="1"/>
            <a:r>
              <a:rPr lang="ar-SA" sz="2800" dirty="0" smtClean="0">
                <a:solidFill>
                  <a:srgbClr val="7030A0"/>
                </a:solidFill>
              </a:rPr>
              <a:t>تَقَعِيْنَ    تَقَعَانِ   تَقَعْنَ</a:t>
            </a:r>
            <a:endParaRPr lang="en-US" sz="2800" dirty="0">
              <a:solidFill>
                <a:srgbClr val="7030A0"/>
              </a:solidFill>
            </a:endParaRPr>
          </a:p>
        </p:txBody>
      </p:sp>
      <p:sp>
        <p:nvSpPr>
          <p:cNvPr id="23" name="TextBox 22"/>
          <p:cNvSpPr txBox="1"/>
          <p:nvPr/>
        </p:nvSpPr>
        <p:spPr>
          <a:xfrm>
            <a:off x="4368800" y="5715000"/>
            <a:ext cx="2844800" cy="523220"/>
          </a:xfrm>
          <a:prstGeom prst="rect">
            <a:avLst/>
          </a:prstGeom>
          <a:noFill/>
        </p:spPr>
        <p:txBody>
          <a:bodyPr wrap="square" rtlCol="0">
            <a:spAutoFit/>
          </a:bodyPr>
          <a:lstStyle/>
          <a:p>
            <a:pPr algn="r" rtl="1"/>
            <a:r>
              <a:rPr lang="ar-SA" sz="2800" dirty="0" smtClean="0">
                <a:solidFill>
                  <a:srgbClr val="C00000"/>
                </a:solidFill>
              </a:rPr>
              <a:t> اَقَعُ  </a:t>
            </a:r>
            <a:r>
              <a:rPr lang="bn-IN" sz="2800" dirty="0" smtClean="0">
                <a:solidFill>
                  <a:srgbClr val="C00000"/>
                </a:solidFill>
              </a:rPr>
              <a:t> </a:t>
            </a:r>
            <a:r>
              <a:rPr lang="ar-SA" sz="2800" dirty="0" smtClean="0">
                <a:solidFill>
                  <a:srgbClr val="C00000"/>
                </a:solidFill>
              </a:rPr>
              <a:t> نَقَعُ</a:t>
            </a:r>
            <a:endParaRPr lang="en-US" sz="2800" dirty="0">
              <a:solidFill>
                <a:srgbClr val="C00000"/>
              </a:solidFill>
            </a:endParaRPr>
          </a:p>
        </p:txBody>
      </p:sp>
      <p:sp>
        <p:nvSpPr>
          <p:cNvPr id="24" name="Frame 23"/>
          <p:cNvSpPr/>
          <p:nvPr/>
        </p:nvSpPr>
        <p:spPr>
          <a:xfrm>
            <a:off x="1" y="0"/>
            <a:ext cx="12192000" cy="6857999"/>
          </a:xfrm>
          <a:prstGeom prst="frame">
            <a:avLst>
              <a:gd name="adj1" fmla="val 4167"/>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152400"/>
            <a:ext cx="116840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Callout 3"/>
          <p:cNvSpPr/>
          <p:nvPr/>
        </p:nvSpPr>
        <p:spPr>
          <a:xfrm>
            <a:off x="1422400" y="152400"/>
            <a:ext cx="9448800" cy="121920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4800" dirty="0" smtClean="0">
                <a:solidFill>
                  <a:schemeClr val="tx1"/>
                </a:solidFill>
              </a:rPr>
              <a:t> </a:t>
            </a:r>
            <a:r>
              <a:rPr lang="bn-IN" sz="4800" dirty="0" smtClean="0">
                <a:solidFill>
                  <a:schemeClr val="tx1"/>
                </a:solidFill>
                <a:latin typeface="NikoshBAN" pitchFamily="2" charset="0"/>
                <a:cs typeface="NikoshBAN" pitchFamily="2" charset="0"/>
              </a:rPr>
              <a:t>জোড়ায় কাজঃ </a:t>
            </a:r>
            <a:r>
              <a:rPr lang="ar-SA" sz="4800" dirty="0" smtClean="0">
                <a:solidFill>
                  <a:schemeClr val="tx1"/>
                </a:solidFill>
              </a:rPr>
              <a:t>الأعمال الزوج</a:t>
            </a:r>
            <a:endParaRPr lang="en-US" sz="4800" dirty="0">
              <a:solidFill>
                <a:schemeClr val="tx1"/>
              </a:solidFill>
            </a:endParaRPr>
          </a:p>
        </p:txBody>
      </p:sp>
      <p:sp>
        <p:nvSpPr>
          <p:cNvPr id="7" name="TextBox 6"/>
          <p:cNvSpPr txBox="1"/>
          <p:nvPr/>
        </p:nvSpPr>
        <p:spPr>
          <a:xfrm>
            <a:off x="304800" y="1447800"/>
            <a:ext cx="11074400" cy="461665"/>
          </a:xfrm>
          <a:prstGeom prst="rect">
            <a:avLst/>
          </a:prstGeom>
          <a:noFill/>
        </p:spPr>
        <p:txBody>
          <a:bodyPr wrap="square" rtlCol="0">
            <a:spAutoFit/>
          </a:bodyPr>
          <a:lstStyle/>
          <a:p>
            <a:pPr algn="r" rtl="1">
              <a:buFont typeface="Wingdings" pitchFamily="2" charset="2"/>
              <a:buChar char="v"/>
            </a:pPr>
            <a:r>
              <a:rPr lang="en-US" sz="2400" dirty="0" smtClean="0"/>
              <a:t> </a:t>
            </a:r>
            <a:r>
              <a:rPr lang="ar-SA" sz="2400" b="1" dirty="0" smtClean="0"/>
              <a:t>(ج)</a:t>
            </a:r>
            <a:r>
              <a:rPr lang="en-US" sz="2400" b="1" dirty="0" smtClean="0"/>
              <a:t> </a:t>
            </a:r>
            <a:r>
              <a:rPr lang="ar-SA" sz="2400" u="sng" dirty="0" smtClean="0"/>
              <a:t>اكتب (صحيح) اذاكانت العبارة صحيحة أو (خطأ) اذاكانت العبارة خاطئة مع تصحيح الخطأ:</a:t>
            </a:r>
            <a:endParaRPr lang="bn-IN" sz="2400" u="sng" dirty="0" smtClean="0"/>
          </a:p>
        </p:txBody>
      </p:sp>
      <p:sp>
        <p:nvSpPr>
          <p:cNvPr id="8" name="TextBox 7"/>
          <p:cNvSpPr txBox="1"/>
          <p:nvPr/>
        </p:nvSpPr>
        <p:spPr>
          <a:xfrm>
            <a:off x="1828800" y="2286001"/>
            <a:ext cx="9347200" cy="461665"/>
          </a:xfrm>
          <a:prstGeom prst="rect">
            <a:avLst/>
          </a:prstGeom>
          <a:noFill/>
        </p:spPr>
        <p:txBody>
          <a:bodyPr wrap="square" rtlCol="0">
            <a:spAutoFit/>
          </a:bodyPr>
          <a:lstStyle/>
          <a:p>
            <a:pPr algn="r" rtl="1"/>
            <a:r>
              <a:rPr lang="ar-SA" sz="2400" dirty="0" smtClean="0"/>
              <a:t>١ــ ولد ابو بكر رضى الله عنه قبل مولد النبى صلى الله عليه وسلم. </a:t>
            </a:r>
            <a:endParaRPr lang="en-US" sz="2400" dirty="0"/>
          </a:p>
        </p:txBody>
      </p:sp>
      <p:sp>
        <p:nvSpPr>
          <p:cNvPr id="9" name="TextBox 8"/>
          <p:cNvSpPr txBox="1"/>
          <p:nvPr/>
        </p:nvSpPr>
        <p:spPr>
          <a:xfrm>
            <a:off x="1727200" y="2667001"/>
            <a:ext cx="9448800" cy="461665"/>
          </a:xfrm>
          <a:prstGeom prst="rect">
            <a:avLst/>
          </a:prstGeom>
          <a:noFill/>
        </p:spPr>
        <p:txBody>
          <a:bodyPr wrap="square" rtlCol="0">
            <a:spAutoFit/>
          </a:bodyPr>
          <a:lstStyle/>
          <a:p>
            <a:pPr algn="r" rtl="1"/>
            <a:r>
              <a:rPr lang="ar-SA" sz="2400" dirty="0" smtClean="0"/>
              <a:t>٢ــ اسلم ابو بكر (رضـ ) اولا من الرجال الاحرار. </a:t>
            </a:r>
            <a:endParaRPr lang="en-US" sz="2400" dirty="0"/>
          </a:p>
        </p:txBody>
      </p:sp>
      <p:sp>
        <p:nvSpPr>
          <p:cNvPr id="10" name="TextBox 9"/>
          <p:cNvSpPr txBox="1"/>
          <p:nvPr/>
        </p:nvSpPr>
        <p:spPr>
          <a:xfrm>
            <a:off x="1727200" y="3048001"/>
            <a:ext cx="9448800" cy="461665"/>
          </a:xfrm>
          <a:prstGeom prst="rect">
            <a:avLst/>
          </a:prstGeom>
          <a:noFill/>
        </p:spPr>
        <p:txBody>
          <a:bodyPr wrap="square" rtlCol="0">
            <a:spAutoFit/>
          </a:bodyPr>
          <a:lstStyle/>
          <a:p>
            <a:pPr algn="r" rtl="1"/>
            <a:r>
              <a:rPr lang="ar-SA" sz="2400" dirty="0" smtClean="0"/>
              <a:t>٣ــ اسم ابو بكر الصديق (رضـ ) هو عبد الله بن عمر (رضـ ).</a:t>
            </a:r>
            <a:endParaRPr lang="en-US" sz="2400" dirty="0"/>
          </a:p>
        </p:txBody>
      </p:sp>
      <p:sp>
        <p:nvSpPr>
          <p:cNvPr id="11" name="TextBox 10"/>
          <p:cNvSpPr txBox="1"/>
          <p:nvPr/>
        </p:nvSpPr>
        <p:spPr>
          <a:xfrm>
            <a:off x="1727200" y="3429001"/>
            <a:ext cx="9448800" cy="461665"/>
          </a:xfrm>
          <a:prstGeom prst="rect">
            <a:avLst/>
          </a:prstGeom>
          <a:noFill/>
        </p:spPr>
        <p:txBody>
          <a:bodyPr wrap="square" rtlCol="0">
            <a:spAutoFit/>
          </a:bodyPr>
          <a:lstStyle/>
          <a:p>
            <a:pPr algn="r" rtl="1"/>
            <a:r>
              <a:rPr lang="ar-SA" sz="2400" dirty="0" smtClean="0"/>
              <a:t>٤ــ اخذ ابو بكر الصديق (رضـ ) الإسلام دون تردد. </a:t>
            </a:r>
            <a:endParaRPr lang="en-US" sz="2400" dirty="0"/>
          </a:p>
        </p:txBody>
      </p:sp>
      <p:sp>
        <p:nvSpPr>
          <p:cNvPr id="12" name="TextBox 11"/>
          <p:cNvSpPr txBox="1"/>
          <p:nvPr/>
        </p:nvSpPr>
        <p:spPr>
          <a:xfrm>
            <a:off x="1625600" y="3810001"/>
            <a:ext cx="9550400" cy="461665"/>
          </a:xfrm>
          <a:prstGeom prst="rect">
            <a:avLst/>
          </a:prstGeom>
          <a:noFill/>
        </p:spPr>
        <p:txBody>
          <a:bodyPr wrap="square" rtlCol="0">
            <a:spAutoFit/>
          </a:bodyPr>
          <a:lstStyle/>
          <a:p>
            <a:pPr algn="r" rtl="1"/>
            <a:r>
              <a:rPr lang="ar-SA" sz="2400" dirty="0" smtClean="0"/>
              <a:t>٥ــ استجاب قليل من قريش بدعوة ابى بكر الصديق (رضـ ).</a:t>
            </a:r>
            <a:endParaRPr lang="en-US" sz="2400" dirty="0"/>
          </a:p>
        </p:txBody>
      </p:sp>
      <p:sp>
        <p:nvSpPr>
          <p:cNvPr id="13" name="TextBox 12"/>
          <p:cNvSpPr txBox="1"/>
          <p:nvPr/>
        </p:nvSpPr>
        <p:spPr>
          <a:xfrm>
            <a:off x="2658795" y="4648201"/>
            <a:ext cx="8517206" cy="461665"/>
          </a:xfrm>
          <a:prstGeom prst="rect">
            <a:avLst/>
          </a:prstGeom>
          <a:noFill/>
        </p:spPr>
        <p:txBody>
          <a:bodyPr wrap="square" rtlCol="0">
            <a:spAutoFit/>
          </a:bodyPr>
          <a:lstStyle/>
          <a:p>
            <a:pPr algn="r" rtl="1"/>
            <a:r>
              <a:rPr lang="ar-SA" sz="2400" dirty="0" smtClean="0"/>
              <a:t>الجواب: ١ــ </a:t>
            </a:r>
            <a:r>
              <a:rPr lang="ar-SA" sz="2400" dirty="0" smtClean="0">
                <a:solidFill>
                  <a:srgbClr val="002060"/>
                </a:solidFill>
              </a:rPr>
              <a:t>خطأ، الصحيح: ولد ابو بكر (رضـ ) بعد مولد النبى صلى الله عليه وسلم. </a:t>
            </a:r>
            <a:endParaRPr lang="en-US" sz="2400" dirty="0">
              <a:solidFill>
                <a:srgbClr val="002060"/>
              </a:solidFill>
            </a:endParaRPr>
          </a:p>
        </p:txBody>
      </p:sp>
      <p:sp>
        <p:nvSpPr>
          <p:cNvPr id="14" name="TextBox 13"/>
          <p:cNvSpPr txBox="1"/>
          <p:nvPr/>
        </p:nvSpPr>
        <p:spPr>
          <a:xfrm>
            <a:off x="1828800" y="4953001"/>
            <a:ext cx="9347200" cy="461665"/>
          </a:xfrm>
          <a:prstGeom prst="rect">
            <a:avLst/>
          </a:prstGeom>
          <a:noFill/>
        </p:spPr>
        <p:txBody>
          <a:bodyPr wrap="square" rtlCol="0">
            <a:spAutoFit/>
          </a:bodyPr>
          <a:lstStyle/>
          <a:p>
            <a:pPr algn="r" rtl="1"/>
            <a:r>
              <a:rPr lang="ar-SA" sz="2400" dirty="0" smtClean="0"/>
              <a:t>الجواب: </a:t>
            </a:r>
            <a:r>
              <a:rPr lang="ar-SA" sz="2400" dirty="0" smtClean="0">
                <a:solidFill>
                  <a:srgbClr val="002060"/>
                </a:solidFill>
              </a:rPr>
              <a:t>صحيح</a:t>
            </a:r>
            <a:r>
              <a:rPr lang="ar-SA" sz="2400" dirty="0" smtClean="0"/>
              <a:t>.</a:t>
            </a:r>
            <a:endParaRPr lang="en-US" sz="2400" dirty="0"/>
          </a:p>
        </p:txBody>
      </p:sp>
      <p:sp>
        <p:nvSpPr>
          <p:cNvPr id="15" name="TextBox 14"/>
          <p:cNvSpPr txBox="1"/>
          <p:nvPr/>
        </p:nvSpPr>
        <p:spPr>
          <a:xfrm>
            <a:off x="2096086" y="5257801"/>
            <a:ext cx="9079914" cy="461665"/>
          </a:xfrm>
          <a:prstGeom prst="rect">
            <a:avLst/>
          </a:prstGeom>
          <a:noFill/>
        </p:spPr>
        <p:txBody>
          <a:bodyPr wrap="square" rtlCol="0">
            <a:spAutoFit/>
          </a:bodyPr>
          <a:lstStyle/>
          <a:p>
            <a:pPr algn="r" rtl="1"/>
            <a:r>
              <a:rPr lang="ar-SA" sz="2400" dirty="0" smtClean="0"/>
              <a:t>الجواب: ٣ــ </a:t>
            </a:r>
            <a:r>
              <a:rPr lang="ar-SA" sz="2400" dirty="0" smtClean="0">
                <a:solidFill>
                  <a:srgbClr val="002060"/>
                </a:solidFill>
              </a:rPr>
              <a:t>خطأ، الصحيح: اسم ابو بكر الصديق (رضـ ) هو عبد الله بن ابى قحافة. </a:t>
            </a:r>
            <a:endParaRPr lang="en-US" sz="2400" dirty="0">
              <a:solidFill>
                <a:srgbClr val="002060"/>
              </a:solidFill>
            </a:endParaRPr>
          </a:p>
        </p:txBody>
      </p:sp>
      <p:sp>
        <p:nvSpPr>
          <p:cNvPr id="16" name="TextBox 15"/>
          <p:cNvSpPr txBox="1"/>
          <p:nvPr/>
        </p:nvSpPr>
        <p:spPr>
          <a:xfrm>
            <a:off x="2235200" y="5562601"/>
            <a:ext cx="9042400" cy="461665"/>
          </a:xfrm>
          <a:prstGeom prst="rect">
            <a:avLst/>
          </a:prstGeom>
          <a:noFill/>
        </p:spPr>
        <p:txBody>
          <a:bodyPr wrap="square" rtlCol="0">
            <a:spAutoFit/>
          </a:bodyPr>
          <a:lstStyle/>
          <a:p>
            <a:pPr algn="r" rtl="1"/>
            <a:r>
              <a:rPr lang="en-US" sz="2400" dirty="0" smtClean="0"/>
              <a:t> </a:t>
            </a:r>
            <a:r>
              <a:rPr lang="ar-SA" sz="2400" dirty="0" smtClean="0"/>
              <a:t>الجواب: ٤ــ </a:t>
            </a:r>
            <a:r>
              <a:rPr lang="ar-SA" sz="2400" dirty="0" smtClean="0">
                <a:solidFill>
                  <a:srgbClr val="002060"/>
                </a:solidFill>
              </a:rPr>
              <a:t>صحيح</a:t>
            </a:r>
            <a:r>
              <a:rPr lang="ar-SA" sz="2400" dirty="0" smtClean="0"/>
              <a:t>.</a:t>
            </a:r>
            <a:endParaRPr lang="en-US" sz="2400" dirty="0">
              <a:solidFill>
                <a:srgbClr val="002060"/>
              </a:solidFill>
            </a:endParaRPr>
          </a:p>
        </p:txBody>
      </p:sp>
      <p:sp>
        <p:nvSpPr>
          <p:cNvPr id="17" name="TextBox 16"/>
          <p:cNvSpPr txBox="1"/>
          <p:nvPr/>
        </p:nvSpPr>
        <p:spPr>
          <a:xfrm>
            <a:off x="2235200" y="5867401"/>
            <a:ext cx="8940800" cy="461665"/>
          </a:xfrm>
          <a:prstGeom prst="rect">
            <a:avLst/>
          </a:prstGeom>
          <a:noFill/>
        </p:spPr>
        <p:txBody>
          <a:bodyPr wrap="square" rtlCol="0">
            <a:spAutoFit/>
          </a:bodyPr>
          <a:lstStyle/>
          <a:p>
            <a:pPr algn="r" rtl="1"/>
            <a:r>
              <a:rPr lang="ar-SA" sz="2400" dirty="0" smtClean="0"/>
              <a:t>الجواب: ٥ــ </a:t>
            </a:r>
            <a:r>
              <a:rPr lang="ar-SA" sz="2400" dirty="0" smtClean="0">
                <a:solidFill>
                  <a:srgbClr val="002060"/>
                </a:solidFill>
              </a:rPr>
              <a:t>خطأ، الصحيح:</a:t>
            </a:r>
            <a:r>
              <a:rPr lang="en-US" sz="2400" dirty="0" smtClean="0">
                <a:solidFill>
                  <a:srgbClr val="002060"/>
                </a:solidFill>
              </a:rPr>
              <a:t> </a:t>
            </a:r>
            <a:r>
              <a:rPr lang="ar-SA" sz="2400" dirty="0" smtClean="0">
                <a:solidFill>
                  <a:srgbClr val="002060"/>
                </a:solidFill>
              </a:rPr>
              <a:t>استجاب له عدد من قريش بدعوة ابى بكر الصديق (رضـ ).</a:t>
            </a:r>
            <a:endParaRPr lang="en-US" sz="2400" dirty="0">
              <a:solidFill>
                <a:srgbClr val="002060"/>
              </a:solidFill>
            </a:endParaRPr>
          </a:p>
        </p:txBody>
      </p:sp>
      <p:sp>
        <p:nvSpPr>
          <p:cNvPr id="19" name="Frame 18"/>
          <p:cNvSpPr/>
          <p:nvPr/>
        </p:nvSpPr>
        <p:spPr>
          <a:xfrm>
            <a:off x="1" y="0"/>
            <a:ext cx="12192000" cy="6857999"/>
          </a:xfrm>
          <a:prstGeom prst="frame">
            <a:avLst>
              <a:gd name="adj1" fmla="val 41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2689</TotalTime>
  <Words>774</Words>
  <Application>Microsoft Office PowerPoint</Application>
  <PresentationFormat>Custom</PresentationFormat>
  <Paragraphs>154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soaib</dc:creator>
  <cp:lastModifiedBy>s</cp:lastModifiedBy>
  <cp:revision>307</cp:revision>
  <dcterms:created xsi:type="dcterms:W3CDTF">2017-04-25T00:35:56Z</dcterms:created>
  <dcterms:modified xsi:type="dcterms:W3CDTF">2021-01-13T14:17:31Z</dcterms:modified>
</cp:coreProperties>
</file>