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310" r:id="rId3"/>
    <p:sldId id="297" r:id="rId4"/>
    <p:sldId id="266" r:id="rId5"/>
    <p:sldId id="293" r:id="rId6"/>
    <p:sldId id="308" r:id="rId7"/>
    <p:sldId id="291" r:id="rId8"/>
    <p:sldId id="307" r:id="rId9"/>
    <p:sldId id="301" r:id="rId10"/>
    <p:sldId id="302" r:id="rId11"/>
    <p:sldId id="303" r:id="rId12"/>
    <p:sldId id="304" r:id="rId13"/>
    <p:sldId id="305" r:id="rId14"/>
    <p:sldId id="276" r:id="rId15"/>
    <p:sldId id="277"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5" autoAdjust="0"/>
    <p:restoredTop sz="94660" autoAdjust="0"/>
  </p:normalViewPr>
  <p:slideViewPr>
    <p:cSldViewPr snapToGrid="0">
      <p:cViewPr>
        <p:scale>
          <a:sx n="68" d="100"/>
          <a:sy n="6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13-Jan-21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8DA-6E1E-4CFC-BDE3-F0B105A424EF}"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560641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6E15C-FAFD-4E13-9AA1-3D860B151E8A}"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9345150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49D7-C009-42B8-9CF8-A0D7098A5593}"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816966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B7E1-A4F5-4E2E-9590-31A0A692F024}"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871009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3506809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60C2-23C3-4C75-AE66-508EF31D9389}"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15216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86533-484F-4991-8AD8-FA8F3134B969}" type="datetime1">
              <a:rPr lang="en-US" smtClean="0"/>
              <a:pPr/>
              <a:t>13-Jan-21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145263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BEA4B-CA8B-4CFC-BB2A-4EBF764719C7}" type="datetime1">
              <a:rPr lang="en-US" smtClean="0"/>
              <a:pPr/>
              <a:t>13-Jan-21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844083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13-Jan-21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3806620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47134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155829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13-Jan-21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2874" y="1645919"/>
            <a:ext cx="10100603" cy="4965895"/>
          </a:xfrm>
          <a:prstGeom prst="rect">
            <a:avLst/>
          </a:prstGeom>
        </p:spPr>
      </p:pic>
      <p:sp>
        <p:nvSpPr>
          <p:cNvPr id="16" name="TextBox 15"/>
          <p:cNvSpPr txBox="1"/>
          <p:nvPr/>
        </p:nvSpPr>
        <p:spPr>
          <a:xfrm>
            <a:off x="970335" y="2516777"/>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7122607" y="3128386"/>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448376" y="161499"/>
            <a:ext cx="7311617" cy="1200329"/>
          </a:xfrm>
          <a:prstGeom prst="rect">
            <a:avLst/>
          </a:prstGeom>
        </p:spPr>
        <p:txBody>
          <a:bodyPr wrap="none">
            <a:spAutoFit/>
          </a:bodyPr>
          <a:lstStyle/>
          <a:p>
            <a:pPr algn="ctr" rtl="1"/>
            <a:r>
              <a:rPr lang="ar-SA" sz="7200" dirty="0" smtClean="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2166426" y="974412"/>
            <a:ext cx="8356210" cy="1569660"/>
          </a:xfrm>
          <a:prstGeom prst="rect">
            <a:avLst/>
          </a:prstGeom>
        </p:spPr>
        <p:txBody>
          <a:bodyPr wrap="square">
            <a:spAutoFit/>
          </a:bodyPr>
          <a:lstStyle/>
          <a:p>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329978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7" y="225084"/>
            <a:ext cx="11676185" cy="630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smtClean="0">
                <a:solidFill>
                  <a:schemeClr val="tx1"/>
                </a:solidFill>
              </a:rPr>
              <a:t> </a:t>
            </a:r>
            <a:r>
              <a:rPr lang="bn-IN" sz="4800" dirty="0" smtClean="0">
                <a:solidFill>
                  <a:schemeClr val="tx1"/>
                </a:solidFill>
                <a:latin typeface="NikoshBAN" pitchFamily="2" charset="0"/>
                <a:cs typeface="NikoshBAN" pitchFamily="2" charset="0"/>
              </a:rPr>
              <a:t>জোড়ায় কাজঃ </a:t>
            </a:r>
            <a:r>
              <a:rPr lang="ar-SA" sz="4800" dirty="0" smtClean="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smtClean="0"/>
              <a:t> </a:t>
            </a:r>
            <a:r>
              <a:rPr lang="ar-SA" sz="2400" b="1" dirty="0" smtClean="0"/>
              <a:t>(ج)</a:t>
            </a:r>
            <a:r>
              <a:rPr lang="en-US" sz="2400" b="1" dirty="0" smtClean="0"/>
              <a:t> </a:t>
            </a:r>
            <a:r>
              <a:rPr lang="ar-SA" sz="2400" u="sng" dirty="0" smtClean="0"/>
              <a:t>اكتب (صحيح) اذاكانت العبارة صحيحة أو (خطأ) اذاكانت العبارة خاطئة مع تصحيح الخطأ:</a:t>
            </a:r>
            <a:endParaRPr lang="bn-IN" sz="2400" u="sng" dirty="0" smtClean="0"/>
          </a:p>
        </p:txBody>
      </p:sp>
      <p:sp>
        <p:nvSpPr>
          <p:cNvPr id="8" name="TextBox 7"/>
          <p:cNvSpPr txBox="1"/>
          <p:nvPr/>
        </p:nvSpPr>
        <p:spPr>
          <a:xfrm>
            <a:off x="3938954" y="2060917"/>
            <a:ext cx="7237046" cy="461665"/>
          </a:xfrm>
          <a:prstGeom prst="rect">
            <a:avLst/>
          </a:prstGeom>
          <a:noFill/>
        </p:spPr>
        <p:txBody>
          <a:bodyPr wrap="square" rtlCol="0">
            <a:spAutoFit/>
          </a:bodyPr>
          <a:lstStyle/>
          <a:p>
            <a:pPr algn="r" rtl="1"/>
            <a:r>
              <a:rPr lang="ar-SA" sz="2400" dirty="0" smtClean="0"/>
              <a:t>١ــ </a:t>
            </a:r>
            <a:r>
              <a:rPr lang="ar-SA" sz="2400" dirty="0" smtClean="0">
                <a:latin typeface="NikoshBAN" panose="02000000000000000000" pitchFamily="2" charset="0"/>
                <a:cs typeface="NikoshBAN" panose="02000000000000000000" pitchFamily="2" charset="0"/>
              </a:rPr>
              <a:t>عائشة ربة المنزل، </a:t>
            </a:r>
            <a:endParaRPr lang="en-US" sz="2400" dirty="0"/>
          </a:p>
        </p:txBody>
      </p:sp>
      <p:sp>
        <p:nvSpPr>
          <p:cNvPr id="9" name="TextBox 8"/>
          <p:cNvSpPr txBox="1"/>
          <p:nvPr/>
        </p:nvSpPr>
        <p:spPr>
          <a:xfrm>
            <a:off x="3474719" y="2484121"/>
            <a:ext cx="7743483" cy="461665"/>
          </a:xfrm>
          <a:prstGeom prst="rect">
            <a:avLst/>
          </a:prstGeom>
          <a:noFill/>
        </p:spPr>
        <p:txBody>
          <a:bodyPr wrap="square" rtlCol="0">
            <a:spAutoFit/>
          </a:bodyPr>
          <a:lstStyle/>
          <a:p>
            <a:pPr algn="r" rtl="1"/>
            <a:r>
              <a:rPr lang="ar-SA" sz="2400" dirty="0" smtClean="0"/>
              <a:t>٢ــ زوج عائشة مهندس .</a:t>
            </a:r>
            <a:endParaRPr lang="en-US" sz="2400" dirty="0"/>
          </a:p>
        </p:txBody>
      </p:sp>
      <p:sp>
        <p:nvSpPr>
          <p:cNvPr id="10" name="TextBox 9"/>
          <p:cNvSpPr txBox="1"/>
          <p:nvPr/>
        </p:nvSpPr>
        <p:spPr>
          <a:xfrm>
            <a:off x="4698609" y="2879189"/>
            <a:ext cx="6519594" cy="461665"/>
          </a:xfrm>
          <a:prstGeom prst="rect">
            <a:avLst/>
          </a:prstGeom>
          <a:noFill/>
        </p:spPr>
        <p:txBody>
          <a:bodyPr wrap="square" rtlCol="0">
            <a:spAutoFit/>
          </a:bodyPr>
          <a:lstStyle/>
          <a:p>
            <a:pPr algn="r" rtl="1"/>
            <a:r>
              <a:rPr lang="ar-SA" sz="2400" dirty="0" smtClean="0"/>
              <a:t>٣ــ فاطمة تلميذة زكية.</a:t>
            </a:r>
            <a:endParaRPr lang="en-US" sz="2400" dirty="0"/>
          </a:p>
        </p:txBody>
      </p:sp>
      <p:sp>
        <p:nvSpPr>
          <p:cNvPr id="11" name="TextBox 10"/>
          <p:cNvSpPr txBox="1"/>
          <p:nvPr/>
        </p:nvSpPr>
        <p:spPr>
          <a:xfrm>
            <a:off x="4431322" y="3302391"/>
            <a:ext cx="6800947" cy="461665"/>
          </a:xfrm>
          <a:prstGeom prst="rect">
            <a:avLst/>
          </a:prstGeom>
          <a:noFill/>
        </p:spPr>
        <p:txBody>
          <a:bodyPr wrap="square" rtlCol="0">
            <a:spAutoFit/>
          </a:bodyPr>
          <a:lstStyle/>
          <a:p>
            <a:pPr algn="r" rtl="1"/>
            <a:r>
              <a:rPr lang="ar-SA" sz="2400" dirty="0" smtClean="0"/>
              <a:t>٤ــ فاطمة تساعد أباها. </a:t>
            </a:r>
            <a:endParaRPr lang="en-US" sz="2400" dirty="0"/>
          </a:p>
        </p:txBody>
      </p:sp>
      <p:sp>
        <p:nvSpPr>
          <p:cNvPr id="12" name="TextBox 11"/>
          <p:cNvSpPr txBox="1"/>
          <p:nvPr/>
        </p:nvSpPr>
        <p:spPr>
          <a:xfrm>
            <a:off x="4768947" y="3725594"/>
            <a:ext cx="6477391" cy="461665"/>
          </a:xfrm>
          <a:prstGeom prst="rect">
            <a:avLst/>
          </a:prstGeom>
          <a:noFill/>
        </p:spPr>
        <p:txBody>
          <a:bodyPr wrap="square" rtlCol="0">
            <a:spAutoFit/>
          </a:bodyPr>
          <a:lstStyle/>
          <a:p>
            <a:pPr algn="r" rtl="1"/>
            <a:r>
              <a:rPr lang="ar-SA" sz="2400" dirty="0" smtClean="0"/>
              <a:t>٥ــ عائشة مدرسة.</a:t>
            </a:r>
            <a:endParaRPr lang="en-US" sz="2400" dirty="0"/>
          </a:p>
        </p:txBody>
      </p:sp>
      <p:sp>
        <p:nvSpPr>
          <p:cNvPr id="13" name="TextBox 12"/>
          <p:cNvSpPr txBox="1"/>
          <p:nvPr/>
        </p:nvSpPr>
        <p:spPr>
          <a:xfrm>
            <a:off x="2616592" y="4465321"/>
            <a:ext cx="8517206" cy="461665"/>
          </a:xfrm>
          <a:prstGeom prst="rect">
            <a:avLst/>
          </a:prstGeom>
          <a:noFill/>
        </p:spPr>
        <p:txBody>
          <a:bodyPr wrap="square" rtlCol="0">
            <a:spAutoFit/>
          </a:bodyPr>
          <a:lstStyle/>
          <a:p>
            <a:pPr algn="r" rtl="1"/>
            <a:r>
              <a:rPr lang="ar-SA" sz="2400" dirty="0" smtClean="0"/>
              <a:t>الجواب: ١ــ </a:t>
            </a:r>
            <a:r>
              <a:rPr lang="ar-SA" sz="2400" dirty="0" smtClean="0">
                <a:solidFill>
                  <a:srgbClr val="002060"/>
                </a:solidFill>
              </a:rPr>
              <a:t>صحيح</a:t>
            </a:r>
            <a:r>
              <a:rPr lang="ar-SA" sz="2400" dirty="0" smtClean="0"/>
              <a:t>.</a:t>
            </a:r>
            <a:endParaRPr lang="en-US" sz="2400" dirty="0">
              <a:solidFill>
                <a:srgbClr val="002060"/>
              </a:solidFill>
            </a:endParaRPr>
          </a:p>
        </p:txBody>
      </p:sp>
      <p:sp>
        <p:nvSpPr>
          <p:cNvPr id="14" name="TextBox 13"/>
          <p:cNvSpPr txBox="1"/>
          <p:nvPr/>
        </p:nvSpPr>
        <p:spPr>
          <a:xfrm>
            <a:off x="1828800" y="4854528"/>
            <a:ext cx="9347200" cy="461665"/>
          </a:xfrm>
          <a:prstGeom prst="rect">
            <a:avLst/>
          </a:prstGeom>
          <a:noFill/>
        </p:spPr>
        <p:txBody>
          <a:bodyPr wrap="square" rtlCol="0">
            <a:spAutoFit/>
          </a:bodyPr>
          <a:lstStyle/>
          <a:p>
            <a:pPr algn="r" rtl="1"/>
            <a:r>
              <a:rPr lang="ar-SA" sz="2400" dirty="0" smtClean="0">
                <a:solidFill>
                  <a:srgbClr val="002060"/>
                </a:solidFill>
              </a:rPr>
              <a:t>الجواب: </a:t>
            </a:r>
            <a:r>
              <a:rPr lang="ar-SA" sz="2400" dirty="0" smtClean="0"/>
              <a:t>٢ــ </a:t>
            </a:r>
            <a:r>
              <a:rPr lang="ar-SA" sz="2400" dirty="0" smtClean="0">
                <a:solidFill>
                  <a:srgbClr val="002060"/>
                </a:solidFill>
              </a:rPr>
              <a:t>خطأ، الصحيح:</a:t>
            </a:r>
            <a:r>
              <a:rPr lang="en-US" sz="2400" dirty="0" smtClean="0">
                <a:solidFill>
                  <a:srgbClr val="002060"/>
                </a:solidFill>
              </a:rPr>
              <a:t> </a:t>
            </a:r>
            <a:r>
              <a:rPr lang="ar-SA" sz="2400" dirty="0" smtClean="0">
                <a:solidFill>
                  <a:srgbClr val="002060"/>
                </a:solidFill>
              </a:rPr>
              <a:t>زوج عائشة مدرس المدرسة. </a:t>
            </a:r>
            <a:endParaRPr lang="en-US" sz="2400" dirty="0">
              <a:solidFill>
                <a:srgbClr val="002060"/>
              </a:solidFill>
            </a:endParaRPr>
          </a:p>
        </p:txBody>
      </p:sp>
      <p:sp>
        <p:nvSpPr>
          <p:cNvPr id="15" name="TextBox 14"/>
          <p:cNvSpPr txBox="1"/>
          <p:nvPr/>
        </p:nvSpPr>
        <p:spPr>
          <a:xfrm>
            <a:off x="4501662" y="5215598"/>
            <a:ext cx="6674338" cy="461665"/>
          </a:xfrm>
          <a:prstGeom prst="rect">
            <a:avLst/>
          </a:prstGeom>
          <a:noFill/>
        </p:spPr>
        <p:txBody>
          <a:bodyPr wrap="square" rtlCol="0">
            <a:spAutoFit/>
          </a:bodyPr>
          <a:lstStyle/>
          <a:p>
            <a:pPr algn="r" rtl="1"/>
            <a:r>
              <a:rPr lang="ar-SA" sz="2400" dirty="0" smtClean="0">
                <a:solidFill>
                  <a:srgbClr val="002060"/>
                </a:solidFill>
              </a:rPr>
              <a:t>الجواب: ٣ــ خطأ، الصحيح:</a:t>
            </a:r>
            <a:r>
              <a:rPr lang="en-US" sz="2400" dirty="0" smtClean="0">
                <a:solidFill>
                  <a:srgbClr val="002060"/>
                </a:solidFill>
              </a:rPr>
              <a:t> </a:t>
            </a:r>
            <a:r>
              <a:rPr lang="ar-SA" sz="2400" dirty="0" smtClean="0">
                <a:solidFill>
                  <a:srgbClr val="002060"/>
                </a:solidFill>
              </a:rPr>
              <a:t>فاطمة بنت شريفة وزكية. </a:t>
            </a:r>
            <a:endParaRPr lang="en-US" sz="2400" dirty="0">
              <a:solidFill>
                <a:srgbClr val="002060"/>
              </a:solidFill>
            </a:endParaRPr>
          </a:p>
        </p:txBody>
      </p:sp>
      <p:sp>
        <p:nvSpPr>
          <p:cNvPr id="16" name="TextBox 15"/>
          <p:cNvSpPr txBox="1"/>
          <p:nvPr/>
        </p:nvSpPr>
        <p:spPr>
          <a:xfrm>
            <a:off x="1125415" y="5562601"/>
            <a:ext cx="10152185" cy="461665"/>
          </a:xfrm>
          <a:prstGeom prst="rect">
            <a:avLst/>
          </a:prstGeom>
          <a:noFill/>
        </p:spPr>
        <p:txBody>
          <a:bodyPr wrap="square" rtlCol="0">
            <a:spAutoFit/>
          </a:bodyPr>
          <a:lstStyle/>
          <a:p>
            <a:pPr algn="r" rtl="1"/>
            <a:r>
              <a:rPr lang="en-US" sz="2400" dirty="0" smtClean="0"/>
              <a:t> </a:t>
            </a:r>
            <a:r>
              <a:rPr lang="ar-SA" sz="2400" dirty="0" smtClean="0"/>
              <a:t>الجواب: ٤ــ </a:t>
            </a:r>
            <a:r>
              <a:rPr lang="ar-SA" sz="2400" dirty="0" smtClean="0">
                <a:solidFill>
                  <a:srgbClr val="002060"/>
                </a:solidFill>
              </a:rPr>
              <a:t>خطأ، الصحيح: فاطمة تساعد أمها.</a:t>
            </a:r>
            <a:r>
              <a:rPr lang="en-US" sz="2400" dirty="0" smtClean="0">
                <a:solidFill>
                  <a:srgbClr val="002060"/>
                </a:solidFill>
              </a:rPr>
              <a:t> </a:t>
            </a:r>
            <a:endParaRPr lang="en-US" sz="2400" dirty="0">
              <a:solidFill>
                <a:srgbClr val="002060"/>
              </a:solidFill>
            </a:endParaRPr>
          </a:p>
        </p:txBody>
      </p:sp>
      <p:sp>
        <p:nvSpPr>
          <p:cNvPr id="17" name="TextBox 16"/>
          <p:cNvSpPr txBox="1"/>
          <p:nvPr/>
        </p:nvSpPr>
        <p:spPr>
          <a:xfrm>
            <a:off x="2235200" y="5936566"/>
            <a:ext cx="8940800" cy="461665"/>
          </a:xfrm>
          <a:prstGeom prst="rect">
            <a:avLst/>
          </a:prstGeom>
          <a:noFill/>
        </p:spPr>
        <p:txBody>
          <a:bodyPr wrap="square" rtlCol="0">
            <a:spAutoFit/>
          </a:bodyPr>
          <a:lstStyle/>
          <a:p>
            <a:pPr algn="r" rtl="1"/>
            <a:r>
              <a:rPr lang="ar-SA" sz="2400" dirty="0" smtClean="0">
                <a:solidFill>
                  <a:srgbClr val="002060"/>
                </a:solidFill>
              </a:rPr>
              <a:t>الجواب: ٥ــ خطأ، الصحيح:</a:t>
            </a:r>
            <a:r>
              <a:rPr lang="en-US" sz="2400" dirty="0" smtClean="0">
                <a:solidFill>
                  <a:srgbClr val="002060"/>
                </a:solidFill>
              </a:rPr>
              <a:t> </a:t>
            </a:r>
            <a:r>
              <a:rPr lang="ar-SA" sz="2400" dirty="0" smtClean="0">
                <a:solidFill>
                  <a:srgbClr val="002060"/>
                </a:solidFill>
                <a:latin typeface="NikoshBAN" panose="02000000000000000000" pitchFamily="2" charset="0"/>
                <a:cs typeface="NikoshBAN" panose="02000000000000000000" pitchFamily="2" charset="0"/>
              </a:rPr>
              <a:t>عائشة ربة المنزل</a:t>
            </a:r>
            <a:r>
              <a:rPr lang="ar-SA" sz="2400" dirty="0" smtClean="0">
                <a:solidFill>
                  <a:srgbClr val="002060"/>
                </a:solidFill>
              </a:rPr>
              <a:t>.</a:t>
            </a:r>
            <a:endParaRPr lang="en-US" sz="2400" dirty="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67" y="295422"/>
            <a:ext cx="11785600" cy="6562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smtClean="0">
                <a:solidFill>
                  <a:schemeClr val="tx1"/>
                </a:solidFill>
                <a:latin typeface="NikoshBAN" pitchFamily="2" charset="0"/>
                <a:cs typeface="NikoshBAN" pitchFamily="2" charset="0"/>
              </a:rPr>
              <a:t>জোড়ায় কাজঃ </a:t>
            </a:r>
            <a:r>
              <a:rPr lang="en-US" sz="5400" dirty="0" smtClean="0">
                <a:solidFill>
                  <a:schemeClr val="tx1"/>
                </a:solidFill>
                <a:latin typeface="NikoshBAN" pitchFamily="2" charset="0"/>
                <a:cs typeface="NikoshBAN" pitchFamily="2" charset="0"/>
              </a:rPr>
              <a:t>  </a:t>
            </a:r>
            <a:r>
              <a:rPr lang="ar-SA" sz="5400" dirty="0" smtClean="0">
                <a:solidFill>
                  <a:schemeClr val="tx1"/>
                </a:solidFill>
              </a:rPr>
              <a:t>الأعمال الزوج</a:t>
            </a:r>
            <a:endParaRPr lang="en-US" sz="5400" dirty="0" smtClean="0">
              <a:solidFill>
                <a:schemeClr val="tx1"/>
              </a:solidFill>
            </a:endParaRPr>
          </a:p>
        </p:txBody>
      </p:sp>
      <p:sp>
        <p:nvSpPr>
          <p:cNvPr id="6" name="TextBox 5"/>
          <p:cNvSpPr txBox="1"/>
          <p:nvPr/>
        </p:nvSpPr>
        <p:spPr>
          <a:xfrm>
            <a:off x="10241280" y="2362200"/>
            <a:ext cx="1266091" cy="523220"/>
          </a:xfrm>
          <a:prstGeom prst="rect">
            <a:avLst/>
          </a:prstGeom>
          <a:noFill/>
        </p:spPr>
        <p:txBody>
          <a:bodyPr wrap="square" rtlCol="0">
            <a:spAutoFit/>
          </a:bodyPr>
          <a:lstStyle/>
          <a:p>
            <a:pPr algn="r" rtl="1"/>
            <a:r>
              <a:rPr lang="ar-SA" sz="2800" b="1" dirty="0" smtClean="0"/>
              <a:t>تَسْكُنُ :</a:t>
            </a:r>
            <a:endParaRPr lang="en-US" sz="2800" b="1" dirty="0"/>
          </a:p>
        </p:txBody>
      </p:sp>
      <p:sp>
        <p:nvSpPr>
          <p:cNvPr id="7" name="TextBox 6"/>
          <p:cNvSpPr txBox="1"/>
          <p:nvPr/>
        </p:nvSpPr>
        <p:spPr>
          <a:xfrm>
            <a:off x="10241280" y="3124200"/>
            <a:ext cx="1195754" cy="523220"/>
          </a:xfrm>
          <a:prstGeom prst="rect">
            <a:avLst/>
          </a:prstGeom>
          <a:noFill/>
        </p:spPr>
        <p:txBody>
          <a:bodyPr wrap="square" rtlCol="0">
            <a:spAutoFit/>
          </a:bodyPr>
          <a:lstStyle/>
          <a:p>
            <a:pPr algn="r" rtl="1"/>
            <a:r>
              <a:rPr lang="ar-SA" sz="2800" b="1" dirty="0" smtClean="0"/>
              <a:t>تُرَبِّىْ :</a:t>
            </a:r>
            <a:endParaRPr lang="en-US" sz="2800" b="1" dirty="0"/>
          </a:p>
        </p:txBody>
      </p:sp>
      <p:sp>
        <p:nvSpPr>
          <p:cNvPr id="8" name="TextBox 7"/>
          <p:cNvSpPr txBox="1"/>
          <p:nvPr/>
        </p:nvSpPr>
        <p:spPr>
          <a:xfrm>
            <a:off x="10058399" y="3886200"/>
            <a:ext cx="1491175" cy="523220"/>
          </a:xfrm>
          <a:prstGeom prst="rect">
            <a:avLst/>
          </a:prstGeom>
          <a:noFill/>
        </p:spPr>
        <p:txBody>
          <a:bodyPr wrap="square" rtlCol="0">
            <a:spAutoFit/>
          </a:bodyPr>
          <a:lstStyle/>
          <a:p>
            <a:pPr algn="r" rtl="1"/>
            <a:r>
              <a:rPr lang="ar-SA" sz="2800" b="1" dirty="0" smtClean="0"/>
              <a:t>تَتَنَاوَلُ :</a:t>
            </a:r>
            <a:endParaRPr lang="en-US" sz="2800" b="1" dirty="0"/>
          </a:p>
        </p:txBody>
      </p:sp>
      <p:sp>
        <p:nvSpPr>
          <p:cNvPr id="9" name="TextBox 8"/>
          <p:cNvSpPr txBox="1"/>
          <p:nvPr/>
        </p:nvSpPr>
        <p:spPr>
          <a:xfrm>
            <a:off x="9855199" y="4648200"/>
            <a:ext cx="1792850" cy="523220"/>
          </a:xfrm>
          <a:prstGeom prst="rect">
            <a:avLst/>
          </a:prstGeom>
          <a:noFill/>
        </p:spPr>
        <p:txBody>
          <a:bodyPr wrap="square" rtlCol="0">
            <a:spAutoFit/>
          </a:bodyPr>
          <a:lstStyle/>
          <a:p>
            <a:pPr algn="r" rtl="1"/>
            <a:r>
              <a:rPr lang="ar-SA" sz="2800" b="1" dirty="0" smtClean="0"/>
              <a:t> تُصَلِّىْ :</a:t>
            </a:r>
            <a:endParaRPr lang="en-US" sz="2800" b="1" dirty="0"/>
          </a:p>
        </p:txBody>
      </p:sp>
      <p:sp>
        <p:nvSpPr>
          <p:cNvPr id="10" name="TextBox 9"/>
          <p:cNvSpPr txBox="1"/>
          <p:nvPr/>
        </p:nvSpPr>
        <p:spPr>
          <a:xfrm>
            <a:off x="9753600" y="5257800"/>
            <a:ext cx="1880382" cy="523220"/>
          </a:xfrm>
          <a:prstGeom prst="rect">
            <a:avLst/>
          </a:prstGeom>
          <a:noFill/>
        </p:spPr>
        <p:txBody>
          <a:bodyPr wrap="square" rtlCol="0">
            <a:spAutoFit/>
          </a:bodyPr>
          <a:lstStyle/>
          <a:p>
            <a:pPr algn="r" rtl="1"/>
            <a:r>
              <a:rPr lang="ar-SA" sz="2800" b="1" dirty="0" smtClean="0"/>
              <a:t> تُسَاعِدُ </a:t>
            </a:r>
            <a:r>
              <a:rPr lang="en-US" sz="2800" b="1" dirty="0" smtClean="0"/>
              <a:t> </a:t>
            </a:r>
            <a:r>
              <a:rPr lang="ar-SA" sz="2800" b="1" dirty="0" smtClean="0"/>
              <a:t>:</a:t>
            </a:r>
            <a:endParaRPr lang="en-US" sz="2800" b="1" dirty="0"/>
          </a:p>
        </p:txBody>
      </p:sp>
      <p:sp>
        <p:nvSpPr>
          <p:cNvPr id="11" name="TextBox 10"/>
          <p:cNvSpPr txBox="1"/>
          <p:nvPr/>
        </p:nvSpPr>
        <p:spPr>
          <a:xfrm>
            <a:off x="5542670" y="2362200"/>
            <a:ext cx="4515729"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2" name="TextBox 11"/>
          <p:cNvSpPr txBox="1"/>
          <p:nvPr/>
        </p:nvSpPr>
        <p:spPr>
          <a:xfrm>
            <a:off x="5148774" y="3124200"/>
            <a:ext cx="5011225"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3" name="TextBox 12"/>
          <p:cNvSpPr txBox="1"/>
          <p:nvPr/>
        </p:nvSpPr>
        <p:spPr>
          <a:xfrm>
            <a:off x="5289452" y="3886200"/>
            <a:ext cx="4768948"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4" name="TextBox 13"/>
          <p:cNvSpPr txBox="1"/>
          <p:nvPr/>
        </p:nvSpPr>
        <p:spPr>
          <a:xfrm>
            <a:off x="4923692" y="4648200"/>
            <a:ext cx="5236308"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5" name="TextBox 14"/>
          <p:cNvSpPr txBox="1"/>
          <p:nvPr/>
        </p:nvSpPr>
        <p:spPr>
          <a:xfrm>
            <a:off x="4951828" y="5257800"/>
            <a:ext cx="5208172"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smtClean="0"/>
              <a:t> </a:t>
            </a:r>
            <a:r>
              <a:rPr lang="ar-SA" sz="2800" b="1" dirty="0" smtClean="0"/>
              <a:t>(د)</a:t>
            </a:r>
            <a:r>
              <a:rPr lang="en-US" sz="2800" b="1" dirty="0" smtClean="0"/>
              <a:t> </a:t>
            </a:r>
            <a:r>
              <a:rPr lang="ar-SA" sz="2800" b="1" u="sng" dirty="0" smtClean="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6" name="Table 5"/>
          <p:cNvGraphicFramePr>
            <a:graphicFrameLocks noGrp="1"/>
          </p:cNvGraphicFramePr>
          <p:nvPr/>
        </p:nvGraphicFramePr>
        <p:xfrm>
          <a:off x="6705600" y="1752601"/>
          <a:ext cx="4775200" cy="4648200"/>
        </p:xfrm>
        <a:graphic>
          <a:graphicData uri="http://schemas.openxmlformats.org/drawingml/2006/table">
            <a:tbl>
              <a:tblPr firstRow="1" bandRow="1">
                <a:tableStyleId>{5C22544A-7EE6-4342-B048-85BDC9FD1C3A}</a:tableStyleId>
              </a:tblPr>
              <a:tblGrid>
                <a:gridCol w="2247152"/>
                <a:gridCol w="2528048"/>
              </a:tblGrid>
              <a:tr h="976134">
                <a:tc gridSpan="2">
                  <a:txBody>
                    <a:bodyPr/>
                    <a:lstStyle/>
                    <a:p>
                      <a:endParaRPr lang="en-US" dirty="0"/>
                    </a:p>
                  </a:txBody>
                  <a:tcPr marL="121920" marR="121920"/>
                </a:tc>
                <a:tc hMerge="1">
                  <a:txBody>
                    <a:bodyPr/>
                    <a:lstStyle/>
                    <a:p>
                      <a:endParaRPr lang="en-US" dirty="0"/>
                    </a:p>
                  </a:txBody>
                  <a:tcPr/>
                </a:tc>
              </a:tr>
              <a:tr h="637726">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bl>
          </a:graphicData>
        </a:graphic>
      </p:graphicFrame>
      <p:graphicFrame>
        <p:nvGraphicFramePr>
          <p:cNvPr id="7" name="Table 6"/>
          <p:cNvGraphicFramePr>
            <a:graphicFrameLocks noGrp="1"/>
          </p:cNvGraphicFramePr>
          <p:nvPr/>
        </p:nvGraphicFramePr>
        <p:xfrm>
          <a:off x="812800" y="1752599"/>
          <a:ext cx="4876800" cy="4648200"/>
        </p:xfrm>
        <a:graphic>
          <a:graphicData uri="http://schemas.openxmlformats.org/drawingml/2006/table">
            <a:tbl>
              <a:tblPr firstRow="1" bandRow="1">
                <a:tableStyleId>{5C22544A-7EE6-4342-B048-85BDC9FD1C3A}</a:tableStyleId>
              </a:tblPr>
              <a:tblGrid>
                <a:gridCol w="2786741"/>
                <a:gridCol w="2090059"/>
              </a:tblGrid>
              <a:tr h="980178">
                <a:tc gridSpan="2">
                  <a:txBody>
                    <a:bodyPr/>
                    <a:lstStyle/>
                    <a:p>
                      <a:endParaRPr lang="en-US" dirty="0"/>
                    </a:p>
                  </a:txBody>
                  <a:tcPr marL="121920" marR="121920"/>
                </a:tc>
                <a:tc hMerge="1">
                  <a:txBody>
                    <a:bodyPr/>
                    <a:lstStyle/>
                    <a:p>
                      <a:endParaRPr lang="en-US" dirty="0"/>
                    </a:p>
                  </a:txBody>
                  <a:tcPr/>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3200" dirty="0" smtClean="0"/>
              <a:t>(ه) هات المرادف الكلمات الأتية:</a:t>
            </a:r>
            <a:endParaRPr lang="en-US" sz="3600" dirty="0" smtClean="0"/>
          </a:p>
        </p:txBody>
      </p:sp>
      <p:sp>
        <p:nvSpPr>
          <p:cNvPr id="10" name="TextBox 9"/>
          <p:cNvSpPr txBox="1"/>
          <p:nvPr/>
        </p:nvSpPr>
        <p:spPr>
          <a:xfrm>
            <a:off x="609600" y="1905000"/>
            <a:ext cx="4919003" cy="584775"/>
          </a:xfrm>
          <a:prstGeom prst="rect">
            <a:avLst/>
          </a:prstGeom>
          <a:noFill/>
        </p:spPr>
        <p:txBody>
          <a:bodyPr wrap="square" rtlCol="0">
            <a:spAutoFit/>
          </a:bodyPr>
          <a:lstStyle/>
          <a:p>
            <a:pPr algn="r" rtl="1"/>
            <a:r>
              <a:rPr lang="ar-SA" sz="2800" dirty="0" smtClean="0"/>
              <a:t>(و) </a:t>
            </a:r>
            <a:r>
              <a:rPr lang="ar-SA" sz="3200" dirty="0" smtClean="0"/>
              <a:t>هات المتضادة الكلمات الأتية:</a:t>
            </a:r>
            <a:endParaRPr lang="en-US" sz="3200" dirty="0"/>
          </a:p>
        </p:txBody>
      </p:sp>
      <p:sp>
        <p:nvSpPr>
          <p:cNvPr id="12" name="TextBox 11"/>
          <p:cNvSpPr txBox="1"/>
          <p:nvPr/>
        </p:nvSpPr>
        <p:spPr>
          <a:xfrm>
            <a:off x="9448799" y="3352800"/>
            <a:ext cx="1397391" cy="584775"/>
          </a:xfrm>
          <a:prstGeom prst="rect">
            <a:avLst/>
          </a:prstGeom>
          <a:noFill/>
        </p:spPr>
        <p:txBody>
          <a:bodyPr wrap="square" rtlCol="0">
            <a:spAutoFit/>
          </a:bodyPr>
          <a:lstStyle/>
          <a:p>
            <a:pPr algn="r" rtl="1"/>
            <a:r>
              <a:rPr lang="ar-SA" sz="3200" dirty="0" smtClean="0"/>
              <a:t>منزل </a:t>
            </a:r>
            <a:endParaRPr lang="en-US" sz="3200" dirty="0"/>
          </a:p>
        </p:txBody>
      </p:sp>
      <p:sp>
        <p:nvSpPr>
          <p:cNvPr id="13" name="TextBox 12"/>
          <p:cNvSpPr txBox="1"/>
          <p:nvPr/>
        </p:nvSpPr>
        <p:spPr>
          <a:xfrm>
            <a:off x="6738425" y="3352800"/>
            <a:ext cx="1800663" cy="584775"/>
          </a:xfrm>
          <a:prstGeom prst="rect">
            <a:avLst/>
          </a:prstGeom>
          <a:noFill/>
        </p:spPr>
        <p:txBody>
          <a:bodyPr wrap="square" rtlCol="0">
            <a:spAutoFit/>
          </a:bodyPr>
          <a:lstStyle/>
          <a:p>
            <a:pPr algn="r" rtl="1"/>
            <a:r>
              <a:rPr lang="ar-SA" sz="3200" b="1" dirty="0" smtClean="0">
                <a:solidFill>
                  <a:srgbClr val="0070C0"/>
                </a:solidFill>
              </a:rPr>
              <a:t> بيت</a:t>
            </a:r>
            <a:endParaRPr lang="en-US" sz="3200" b="1" dirty="0">
              <a:solidFill>
                <a:srgbClr val="0070C0"/>
              </a:solidFill>
            </a:endParaRPr>
          </a:p>
        </p:txBody>
      </p:sp>
      <p:sp>
        <p:nvSpPr>
          <p:cNvPr id="14" name="TextBox 13"/>
          <p:cNvSpPr txBox="1"/>
          <p:nvPr/>
        </p:nvSpPr>
        <p:spPr>
          <a:xfrm>
            <a:off x="9678572" y="3962400"/>
            <a:ext cx="1125416" cy="584775"/>
          </a:xfrm>
          <a:prstGeom prst="rect">
            <a:avLst/>
          </a:prstGeom>
          <a:noFill/>
        </p:spPr>
        <p:txBody>
          <a:bodyPr wrap="square" rtlCol="0">
            <a:spAutoFit/>
          </a:bodyPr>
          <a:lstStyle/>
          <a:p>
            <a:pPr algn="r" rtl="1"/>
            <a:r>
              <a:rPr lang="ar-SA" sz="3200" dirty="0" smtClean="0"/>
              <a:t>تسكن  </a:t>
            </a:r>
            <a:endParaRPr lang="en-US" sz="3200" dirty="0"/>
          </a:p>
        </p:txBody>
      </p:sp>
      <p:sp>
        <p:nvSpPr>
          <p:cNvPr id="15" name="TextBox 14"/>
          <p:cNvSpPr txBox="1"/>
          <p:nvPr/>
        </p:nvSpPr>
        <p:spPr>
          <a:xfrm>
            <a:off x="7244862" y="3962400"/>
            <a:ext cx="1289538" cy="584775"/>
          </a:xfrm>
          <a:prstGeom prst="rect">
            <a:avLst/>
          </a:prstGeom>
          <a:noFill/>
        </p:spPr>
        <p:txBody>
          <a:bodyPr wrap="square" rtlCol="0">
            <a:spAutoFit/>
          </a:bodyPr>
          <a:lstStyle/>
          <a:p>
            <a:pPr algn="r" rtl="1"/>
            <a:r>
              <a:rPr lang="ar-SA" sz="3200" b="1" dirty="0" smtClean="0">
                <a:solidFill>
                  <a:srgbClr val="0070C0"/>
                </a:solidFill>
              </a:rPr>
              <a:t> تعيش </a:t>
            </a:r>
            <a:endParaRPr lang="en-US" sz="3200" b="1" dirty="0">
              <a:solidFill>
                <a:srgbClr val="0070C0"/>
              </a:solidFill>
            </a:endParaRPr>
          </a:p>
        </p:txBody>
      </p:sp>
      <p:sp>
        <p:nvSpPr>
          <p:cNvPr id="16" name="TextBox 15"/>
          <p:cNvSpPr txBox="1"/>
          <p:nvPr/>
        </p:nvSpPr>
        <p:spPr>
          <a:xfrm>
            <a:off x="9347200" y="4572000"/>
            <a:ext cx="1541194" cy="646331"/>
          </a:xfrm>
          <a:prstGeom prst="rect">
            <a:avLst/>
          </a:prstGeom>
          <a:noFill/>
        </p:spPr>
        <p:txBody>
          <a:bodyPr wrap="square" rtlCol="0">
            <a:spAutoFit/>
          </a:bodyPr>
          <a:lstStyle/>
          <a:p>
            <a:pPr algn="r" rtl="1"/>
            <a:r>
              <a:rPr lang="ar-SA" sz="3600" dirty="0" smtClean="0"/>
              <a:t>مدرس </a:t>
            </a:r>
            <a:endParaRPr lang="en-US" sz="3600" dirty="0"/>
          </a:p>
        </p:txBody>
      </p:sp>
      <p:sp>
        <p:nvSpPr>
          <p:cNvPr id="17" name="TextBox 16"/>
          <p:cNvSpPr txBox="1"/>
          <p:nvPr/>
        </p:nvSpPr>
        <p:spPr>
          <a:xfrm>
            <a:off x="7213600" y="4572000"/>
            <a:ext cx="1297354" cy="584775"/>
          </a:xfrm>
          <a:prstGeom prst="rect">
            <a:avLst/>
          </a:prstGeom>
          <a:noFill/>
        </p:spPr>
        <p:txBody>
          <a:bodyPr wrap="square" rtlCol="0">
            <a:spAutoFit/>
          </a:bodyPr>
          <a:lstStyle/>
          <a:p>
            <a:pPr algn="r" rtl="1"/>
            <a:r>
              <a:rPr lang="ar-SA" sz="3200" b="1" dirty="0" smtClean="0">
                <a:solidFill>
                  <a:srgbClr val="0070C0"/>
                </a:solidFill>
              </a:rPr>
              <a:t>معلم </a:t>
            </a:r>
            <a:endParaRPr lang="en-US" sz="3200" b="1" dirty="0" smtClean="0">
              <a:solidFill>
                <a:srgbClr val="0070C0"/>
              </a:solidFill>
            </a:endParaRPr>
          </a:p>
        </p:txBody>
      </p:sp>
      <p:sp>
        <p:nvSpPr>
          <p:cNvPr id="18" name="TextBox 17"/>
          <p:cNvSpPr txBox="1"/>
          <p:nvPr/>
        </p:nvSpPr>
        <p:spPr>
          <a:xfrm>
            <a:off x="9448800" y="5181600"/>
            <a:ext cx="1425526" cy="584775"/>
          </a:xfrm>
          <a:prstGeom prst="rect">
            <a:avLst/>
          </a:prstGeom>
          <a:noFill/>
        </p:spPr>
        <p:txBody>
          <a:bodyPr wrap="square" rtlCol="0">
            <a:spAutoFit/>
          </a:bodyPr>
          <a:lstStyle/>
          <a:p>
            <a:pPr algn="r" rtl="1"/>
            <a:r>
              <a:rPr lang="ar-SA" sz="3200" dirty="0" smtClean="0"/>
              <a:t>تنظف </a:t>
            </a:r>
            <a:endParaRPr lang="en-US" sz="3200" dirty="0"/>
          </a:p>
        </p:txBody>
      </p:sp>
      <p:sp>
        <p:nvSpPr>
          <p:cNvPr id="19" name="TextBox 18"/>
          <p:cNvSpPr txBox="1"/>
          <p:nvPr/>
        </p:nvSpPr>
        <p:spPr>
          <a:xfrm>
            <a:off x="6738425" y="5181600"/>
            <a:ext cx="1772529" cy="584775"/>
          </a:xfrm>
          <a:prstGeom prst="rect">
            <a:avLst/>
          </a:prstGeom>
          <a:noFill/>
        </p:spPr>
        <p:txBody>
          <a:bodyPr wrap="square" rtlCol="0">
            <a:spAutoFit/>
          </a:bodyPr>
          <a:lstStyle/>
          <a:p>
            <a:pPr algn="r" rtl="1"/>
            <a:r>
              <a:rPr lang="ar-SA" sz="3200" b="1" dirty="0" smtClean="0">
                <a:solidFill>
                  <a:srgbClr val="0070C0"/>
                </a:solidFill>
              </a:rPr>
              <a:t>تطهر </a:t>
            </a:r>
            <a:endParaRPr lang="en-US" sz="3200" b="1" dirty="0" smtClean="0">
              <a:solidFill>
                <a:srgbClr val="0070C0"/>
              </a:solidFill>
            </a:endParaRPr>
          </a:p>
        </p:txBody>
      </p:sp>
      <p:sp>
        <p:nvSpPr>
          <p:cNvPr id="20" name="TextBox 19"/>
          <p:cNvSpPr txBox="1"/>
          <p:nvPr/>
        </p:nvSpPr>
        <p:spPr>
          <a:xfrm>
            <a:off x="9245600" y="5791200"/>
            <a:ext cx="1642794" cy="584775"/>
          </a:xfrm>
          <a:prstGeom prst="rect">
            <a:avLst/>
          </a:prstGeom>
          <a:noFill/>
        </p:spPr>
        <p:txBody>
          <a:bodyPr wrap="square" rtlCol="0">
            <a:spAutoFit/>
          </a:bodyPr>
          <a:lstStyle/>
          <a:p>
            <a:pPr algn="r" rtl="1"/>
            <a:r>
              <a:rPr lang="ar-SA" sz="3200" dirty="0" smtClean="0"/>
              <a:t>ذ</a:t>
            </a:r>
            <a:r>
              <a:rPr lang="en-US" sz="3200" dirty="0" smtClean="0"/>
              <a:t> </a:t>
            </a:r>
            <a:r>
              <a:rPr lang="ar-SA" sz="3200" dirty="0" smtClean="0"/>
              <a:t>كية</a:t>
            </a:r>
            <a:endParaRPr lang="en-US" sz="3200" dirty="0"/>
          </a:p>
        </p:txBody>
      </p:sp>
      <p:sp>
        <p:nvSpPr>
          <p:cNvPr id="21" name="TextBox 20"/>
          <p:cNvSpPr txBox="1"/>
          <p:nvPr/>
        </p:nvSpPr>
        <p:spPr>
          <a:xfrm>
            <a:off x="7010400" y="5791200"/>
            <a:ext cx="1613095" cy="584775"/>
          </a:xfrm>
          <a:prstGeom prst="rect">
            <a:avLst/>
          </a:prstGeom>
          <a:noFill/>
        </p:spPr>
        <p:txBody>
          <a:bodyPr wrap="square" rtlCol="0">
            <a:spAutoFit/>
          </a:bodyPr>
          <a:lstStyle/>
          <a:p>
            <a:pPr algn="r" rtl="1"/>
            <a:r>
              <a:rPr lang="en-US" sz="3200" b="1" dirty="0" smtClean="0">
                <a:solidFill>
                  <a:srgbClr val="0070C0"/>
                </a:solidFill>
              </a:rPr>
              <a:t> </a:t>
            </a:r>
            <a:r>
              <a:rPr lang="ar-SA" sz="3200" b="1" dirty="0" smtClean="0">
                <a:solidFill>
                  <a:srgbClr val="0070C0"/>
                </a:solidFill>
              </a:rPr>
              <a:t>ذهينة </a:t>
            </a:r>
            <a:endParaRPr lang="en-US" sz="3200" b="1" dirty="0">
              <a:solidFill>
                <a:srgbClr val="0070C0"/>
              </a:solidFill>
            </a:endParaRPr>
          </a:p>
        </p:txBody>
      </p:sp>
      <p:sp>
        <p:nvSpPr>
          <p:cNvPr id="22" name="TextBox 21"/>
          <p:cNvSpPr txBox="1"/>
          <p:nvPr/>
        </p:nvSpPr>
        <p:spPr>
          <a:xfrm>
            <a:off x="9425355" y="2715064"/>
            <a:ext cx="1463040" cy="584775"/>
          </a:xfrm>
          <a:prstGeom prst="rect">
            <a:avLst/>
          </a:prstGeom>
          <a:noFill/>
        </p:spPr>
        <p:txBody>
          <a:bodyPr wrap="square" rtlCol="0">
            <a:spAutoFit/>
          </a:bodyPr>
          <a:lstStyle/>
          <a:p>
            <a:pPr algn="r" rtl="1"/>
            <a:r>
              <a:rPr lang="ar-SA" sz="3200" b="1" dirty="0" smtClean="0"/>
              <a:t>االكلمة</a:t>
            </a:r>
            <a:endParaRPr lang="en-US" sz="3200" b="1" dirty="0" smtClean="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smtClean="0"/>
              <a:t>مرادفها</a:t>
            </a:r>
            <a:endParaRPr lang="en-US" sz="3200" b="1" dirty="0"/>
          </a:p>
        </p:txBody>
      </p:sp>
      <p:sp>
        <p:nvSpPr>
          <p:cNvPr id="24" name="TextBox 23"/>
          <p:cNvSpPr txBox="1"/>
          <p:nvPr/>
        </p:nvSpPr>
        <p:spPr>
          <a:xfrm>
            <a:off x="3657600" y="2729132"/>
            <a:ext cx="1422400" cy="584775"/>
          </a:xfrm>
          <a:prstGeom prst="rect">
            <a:avLst/>
          </a:prstGeom>
          <a:noFill/>
        </p:spPr>
        <p:txBody>
          <a:bodyPr wrap="square" rtlCol="0">
            <a:spAutoFit/>
          </a:bodyPr>
          <a:lstStyle/>
          <a:p>
            <a:pPr algn="r" rtl="1"/>
            <a:r>
              <a:rPr lang="ar-SA" sz="3200" b="1" dirty="0" smtClean="0"/>
              <a:t>الكلمة</a:t>
            </a:r>
            <a:endParaRPr lang="en-US" sz="3200" b="1" dirty="0"/>
          </a:p>
        </p:txBody>
      </p:sp>
      <p:sp>
        <p:nvSpPr>
          <p:cNvPr id="25" name="TextBox 24"/>
          <p:cNvSpPr txBox="1"/>
          <p:nvPr/>
        </p:nvSpPr>
        <p:spPr>
          <a:xfrm>
            <a:off x="900332" y="2729132"/>
            <a:ext cx="1842868" cy="584775"/>
          </a:xfrm>
          <a:prstGeom prst="rect">
            <a:avLst/>
          </a:prstGeom>
          <a:noFill/>
        </p:spPr>
        <p:txBody>
          <a:bodyPr wrap="square" rtlCol="0">
            <a:spAutoFit/>
          </a:bodyPr>
          <a:lstStyle/>
          <a:p>
            <a:pPr algn="r" rtl="1"/>
            <a:r>
              <a:rPr lang="ar-SA" sz="3200" b="1" dirty="0" smtClean="0"/>
              <a:t>المتضادتها</a:t>
            </a:r>
            <a:endParaRPr lang="en-US" sz="3200" b="1" dirty="0"/>
          </a:p>
        </p:txBody>
      </p:sp>
      <p:sp>
        <p:nvSpPr>
          <p:cNvPr id="26" name="TextBox 25"/>
          <p:cNvSpPr txBox="1"/>
          <p:nvPr/>
        </p:nvSpPr>
        <p:spPr>
          <a:xfrm>
            <a:off x="3759199" y="3429000"/>
            <a:ext cx="1277035" cy="584775"/>
          </a:xfrm>
          <a:prstGeom prst="rect">
            <a:avLst/>
          </a:prstGeom>
          <a:noFill/>
        </p:spPr>
        <p:txBody>
          <a:bodyPr wrap="square" rtlCol="0">
            <a:spAutoFit/>
          </a:bodyPr>
          <a:lstStyle/>
          <a:p>
            <a:pPr algn="r" rtl="1"/>
            <a:r>
              <a:rPr lang="ar-SA" sz="3200" dirty="0" smtClean="0"/>
              <a:t>زوج</a:t>
            </a:r>
            <a:endParaRPr lang="en-US" sz="3200" dirty="0"/>
          </a:p>
        </p:txBody>
      </p:sp>
      <p:sp>
        <p:nvSpPr>
          <p:cNvPr id="27" name="TextBox 26"/>
          <p:cNvSpPr txBox="1"/>
          <p:nvPr/>
        </p:nvSpPr>
        <p:spPr>
          <a:xfrm>
            <a:off x="1219200" y="3429000"/>
            <a:ext cx="1312985" cy="584775"/>
          </a:xfrm>
          <a:prstGeom prst="rect">
            <a:avLst/>
          </a:prstGeom>
          <a:noFill/>
        </p:spPr>
        <p:txBody>
          <a:bodyPr wrap="square" rtlCol="0">
            <a:spAutoFit/>
          </a:bodyPr>
          <a:lstStyle/>
          <a:p>
            <a:pPr algn="r" rtl="1"/>
            <a:r>
              <a:rPr lang="ar-SA" sz="3200" b="1" dirty="0" smtClean="0">
                <a:solidFill>
                  <a:srgbClr val="0070C0"/>
                </a:solidFill>
              </a:rPr>
              <a:t>زوجة   </a:t>
            </a:r>
            <a:endParaRPr lang="en-US" sz="3200" b="1" dirty="0">
              <a:solidFill>
                <a:srgbClr val="0070C0"/>
              </a:solidFill>
            </a:endParaRPr>
          </a:p>
        </p:txBody>
      </p:sp>
      <p:sp>
        <p:nvSpPr>
          <p:cNvPr id="28" name="TextBox 27"/>
          <p:cNvSpPr txBox="1"/>
          <p:nvPr/>
        </p:nvSpPr>
        <p:spPr>
          <a:xfrm>
            <a:off x="3657600" y="4038600"/>
            <a:ext cx="1378634" cy="584775"/>
          </a:xfrm>
          <a:prstGeom prst="rect">
            <a:avLst/>
          </a:prstGeom>
          <a:noFill/>
        </p:spPr>
        <p:txBody>
          <a:bodyPr wrap="square" rtlCol="0">
            <a:spAutoFit/>
          </a:bodyPr>
          <a:lstStyle/>
          <a:p>
            <a:pPr algn="r" rtl="1"/>
            <a:r>
              <a:rPr lang="ar-SA" sz="3200" dirty="0" smtClean="0"/>
              <a:t>مدينة</a:t>
            </a:r>
            <a:endParaRPr lang="en-US" sz="3200" dirty="0"/>
          </a:p>
        </p:txBody>
      </p:sp>
      <p:sp>
        <p:nvSpPr>
          <p:cNvPr id="29" name="TextBox 28"/>
          <p:cNvSpPr txBox="1"/>
          <p:nvPr/>
        </p:nvSpPr>
        <p:spPr>
          <a:xfrm>
            <a:off x="1139484" y="4038600"/>
            <a:ext cx="1294228" cy="584775"/>
          </a:xfrm>
          <a:prstGeom prst="rect">
            <a:avLst/>
          </a:prstGeom>
          <a:noFill/>
        </p:spPr>
        <p:txBody>
          <a:bodyPr wrap="square" rtlCol="0">
            <a:spAutoFit/>
          </a:bodyPr>
          <a:lstStyle/>
          <a:p>
            <a:pPr algn="r" rtl="1"/>
            <a:r>
              <a:rPr lang="ar-SA" sz="3200" b="1" dirty="0" smtClean="0">
                <a:solidFill>
                  <a:srgbClr val="0070C0"/>
                </a:solidFill>
              </a:rPr>
              <a:t>قرية  </a:t>
            </a:r>
            <a:endParaRPr lang="en-US" sz="3200" b="1" dirty="0">
              <a:solidFill>
                <a:srgbClr val="0070C0"/>
              </a:solidFill>
            </a:endParaRPr>
          </a:p>
        </p:txBody>
      </p:sp>
      <p:sp>
        <p:nvSpPr>
          <p:cNvPr id="30" name="TextBox 29"/>
          <p:cNvSpPr txBox="1"/>
          <p:nvPr/>
        </p:nvSpPr>
        <p:spPr>
          <a:xfrm>
            <a:off x="3657601" y="4600135"/>
            <a:ext cx="1350498" cy="584775"/>
          </a:xfrm>
          <a:prstGeom prst="rect">
            <a:avLst/>
          </a:prstGeom>
          <a:noFill/>
        </p:spPr>
        <p:txBody>
          <a:bodyPr wrap="square" rtlCol="0">
            <a:spAutoFit/>
          </a:bodyPr>
          <a:lstStyle/>
          <a:p>
            <a:pPr algn="r" rtl="1"/>
            <a:r>
              <a:rPr lang="ar-SA" sz="3200" dirty="0" smtClean="0"/>
              <a:t>بنت</a:t>
            </a:r>
            <a:endParaRPr lang="en-US" sz="3200" dirty="0"/>
          </a:p>
        </p:txBody>
      </p:sp>
      <p:sp>
        <p:nvSpPr>
          <p:cNvPr id="31" name="TextBox 30"/>
          <p:cNvSpPr txBox="1"/>
          <p:nvPr/>
        </p:nvSpPr>
        <p:spPr>
          <a:xfrm>
            <a:off x="1219200" y="4614203"/>
            <a:ext cx="1298917" cy="584775"/>
          </a:xfrm>
          <a:prstGeom prst="rect">
            <a:avLst/>
          </a:prstGeom>
          <a:noFill/>
        </p:spPr>
        <p:txBody>
          <a:bodyPr wrap="square" rtlCol="0">
            <a:spAutoFit/>
          </a:bodyPr>
          <a:lstStyle/>
          <a:p>
            <a:pPr algn="r" rtl="1"/>
            <a:r>
              <a:rPr lang="ar-SA" sz="3200" b="1" dirty="0" smtClean="0">
                <a:solidFill>
                  <a:srgbClr val="0070C0"/>
                </a:solidFill>
              </a:rPr>
              <a:t>ابن</a:t>
            </a:r>
            <a:endParaRPr lang="en-US" sz="3200" b="1" dirty="0">
              <a:solidFill>
                <a:srgbClr val="0070C0"/>
              </a:solidFill>
            </a:endParaRPr>
          </a:p>
        </p:txBody>
      </p:sp>
      <p:sp>
        <p:nvSpPr>
          <p:cNvPr id="32" name="TextBox 31"/>
          <p:cNvSpPr txBox="1"/>
          <p:nvPr/>
        </p:nvSpPr>
        <p:spPr>
          <a:xfrm>
            <a:off x="3967088" y="5257800"/>
            <a:ext cx="1112911" cy="584775"/>
          </a:xfrm>
          <a:prstGeom prst="rect">
            <a:avLst/>
          </a:prstGeom>
          <a:noFill/>
        </p:spPr>
        <p:txBody>
          <a:bodyPr wrap="square" rtlCol="0">
            <a:spAutoFit/>
          </a:bodyPr>
          <a:lstStyle/>
          <a:p>
            <a:pPr algn="r" rtl="1"/>
            <a:r>
              <a:rPr lang="ar-SA" sz="3200" dirty="0" smtClean="0"/>
              <a:t>مدرس</a:t>
            </a:r>
            <a:endParaRPr lang="en-US" sz="3200" dirty="0"/>
          </a:p>
        </p:txBody>
      </p:sp>
      <p:sp>
        <p:nvSpPr>
          <p:cNvPr id="33" name="TextBox 32"/>
          <p:cNvSpPr txBox="1"/>
          <p:nvPr/>
        </p:nvSpPr>
        <p:spPr>
          <a:xfrm>
            <a:off x="998806" y="5243733"/>
            <a:ext cx="1533379" cy="584775"/>
          </a:xfrm>
          <a:prstGeom prst="rect">
            <a:avLst/>
          </a:prstGeom>
          <a:noFill/>
        </p:spPr>
        <p:txBody>
          <a:bodyPr wrap="square" rtlCol="0">
            <a:spAutoFit/>
          </a:bodyPr>
          <a:lstStyle/>
          <a:p>
            <a:pPr algn="r" rtl="1"/>
            <a:r>
              <a:rPr lang="ar-SA" sz="3200" b="1" dirty="0" smtClean="0">
                <a:solidFill>
                  <a:srgbClr val="0070C0"/>
                </a:solidFill>
              </a:rPr>
              <a:t>مدرسة</a:t>
            </a:r>
            <a:endParaRPr lang="en-US" sz="3200" b="1" dirty="0">
              <a:solidFill>
                <a:srgbClr val="0070C0"/>
              </a:solidFill>
            </a:endParaRPr>
          </a:p>
        </p:txBody>
      </p:sp>
      <p:sp>
        <p:nvSpPr>
          <p:cNvPr id="34" name="TextBox 33"/>
          <p:cNvSpPr txBox="1"/>
          <p:nvPr/>
        </p:nvSpPr>
        <p:spPr>
          <a:xfrm>
            <a:off x="3773268" y="5811129"/>
            <a:ext cx="1248898" cy="584775"/>
          </a:xfrm>
          <a:prstGeom prst="rect">
            <a:avLst/>
          </a:prstGeom>
          <a:noFill/>
        </p:spPr>
        <p:txBody>
          <a:bodyPr wrap="square" rtlCol="0">
            <a:spAutoFit/>
          </a:bodyPr>
          <a:lstStyle/>
          <a:p>
            <a:pPr algn="r" rtl="1"/>
            <a:r>
              <a:rPr lang="ar-SA" sz="3200" dirty="0" smtClean="0"/>
              <a:t>أم</a:t>
            </a:r>
            <a:endParaRPr lang="en-US" sz="3200" dirty="0"/>
          </a:p>
        </p:txBody>
      </p:sp>
      <p:sp>
        <p:nvSpPr>
          <p:cNvPr id="35" name="TextBox 34"/>
          <p:cNvSpPr txBox="1"/>
          <p:nvPr/>
        </p:nvSpPr>
        <p:spPr>
          <a:xfrm>
            <a:off x="1219200" y="5795889"/>
            <a:ext cx="1284849" cy="584775"/>
          </a:xfrm>
          <a:prstGeom prst="rect">
            <a:avLst/>
          </a:prstGeom>
          <a:noFill/>
        </p:spPr>
        <p:txBody>
          <a:bodyPr wrap="square" rtlCol="0">
            <a:spAutoFit/>
          </a:bodyPr>
          <a:lstStyle/>
          <a:p>
            <a:pPr algn="r" rtl="1"/>
            <a:r>
              <a:rPr lang="ar-SA" sz="3200" b="1" dirty="0" smtClean="0">
                <a:solidFill>
                  <a:srgbClr val="0070C0"/>
                </a:solidFill>
              </a:rPr>
              <a:t> اب  </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8" name="Table 7"/>
          <p:cNvGraphicFramePr>
            <a:graphicFrameLocks noGrp="1"/>
          </p:cNvGraphicFramePr>
          <p:nvPr/>
        </p:nvGraphicFramePr>
        <p:xfrm>
          <a:off x="609599" y="1676399"/>
          <a:ext cx="5411373" cy="4499319"/>
        </p:xfrm>
        <a:graphic>
          <a:graphicData uri="http://schemas.openxmlformats.org/drawingml/2006/table">
            <a:tbl>
              <a:tblPr firstRow="1" bandRow="1">
                <a:tableStyleId>{5C22544A-7EE6-4342-B048-85BDC9FD1C3A}</a:tableStyleId>
              </a:tblPr>
              <a:tblGrid>
                <a:gridCol w="2919763"/>
                <a:gridCol w="2491610"/>
              </a:tblGrid>
              <a:tr h="860733">
                <a:tc gridSpan="2">
                  <a:txBody>
                    <a:bodyPr/>
                    <a:lstStyle/>
                    <a:p>
                      <a:endParaRPr lang="en-US" dirty="0"/>
                    </a:p>
                  </a:txBody>
                  <a:tcPr marL="121920" marR="121920"/>
                </a:tc>
                <a:tc hMerge="1">
                  <a:txBody>
                    <a:bodyPr/>
                    <a:lstStyle/>
                    <a:p>
                      <a:endParaRPr lang="en-US" dirty="0"/>
                    </a:p>
                  </a:txBody>
                  <a:tcPr/>
                </a:tc>
              </a:tr>
              <a:tr h="606431">
                <a:tc>
                  <a:txBody>
                    <a:bodyPr/>
                    <a:lstStyle/>
                    <a:p>
                      <a:endParaRPr lang="en-US" dirty="0"/>
                    </a:p>
                  </a:txBody>
                  <a:tcPr marL="121920" marR="121920"/>
                </a:tc>
                <a:tc>
                  <a:txBody>
                    <a:bodyPr/>
                    <a:lstStyle/>
                    <a:p>
                      <a:endParaRPr lang="en-US" dirty="0"/>
                    </a:p>
                  </a:txBody>
                  <a:tcPr marL="121920" marR="121920"/>
                </a:tc>
              </a:tr>
              <a:tr h="606431">
                <a:tc>
                  <a:txBody>
                    <a:bodyPr/>
                    <a:lstStyle/>
                    <a:p>
                      <a:endParaRPr lang="en-US" dirty="0"/>
                    </a:p>
                  </a:txBody>
                  <a:tcPr marL="121920" marR="121920"/>
                </a:tc>
                <a:tc>
                  <a:txBody>
                    <a:bodyPr/>
                    <a:lstStyle/>
                    <a:p>
                      <a:endParaRPr lang="en-US" b="1" dirty="0"/>
                    </a:p>
                  </a:txBody>
                  <a:tcPr marL="121920" marR="121920"/>
                </a:tc>
              </a:tr>
              <a:tr h="606431">
                <a:tc>
                  <a:txBody>
                    <a:bodyPr/>
                    <a:lstStyle/>
                    <a:p>
                      <a:endParaRPr lang="en-US" dirty="0"/>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r h="606431">
                <a:tc>
                  <a:txBody>
                    <a:bodyPr/>
                    <a:lstStyle/>
                    <a:p>
                      <a:endParaRPr lang="en-US"/>
                    </a:p>
                  </a:txBody>
                  <a:tcPr marL="121920" marR="121920"/>
                </a:tc>
                <a:tc>
                  <a:txBody>
                    <a:bodyPr/>
                    <a:lstStyle/>
                    <a:p>
                      <a:endParaRPr lang="en-US" dirty="0"/>
                    </a:p>
                  </a:txBody>
                  <a:tcPr marL="121920" marR="121920"/>
                </a:tc>
              </a:tr>
            </a:tbl>
          </a:graphicData>
        </a:graphic>
      </p:graphicFrame>
      <p:sp>
        <p:nvSpPr>
          <p:cNvPr id="37" name="TextBox 36"/>
          <p:cNvSpPr txBox="1"/>
          <p:nvPr/>
        </p:nvSpPr>
        <p:spPr>
          <a:xfrm>
            <a:off x="508000" y="1676401"/>
            <a:ext cx="5442634" cy="954107"/>
          </a:xfrm>
          <a:prstGeom prst="rect">
            <a:avLst/>
          </a:prstGeom>
          <a:noFill/>
        </p:spPr>
        <p:txBody>
          <a:bodyPr wrap="square" rtlCol="0">
            <a:spAutoFit/>
          </a:bodyPr>
          <a:lstStyle/>
          <a:p>
            <a:pPr algn="r" rtl="1"/>
            <a:r>
              <a:rPr lang="ar-SA" sz="2800" dirty="0" smtClean="0"/>
              <a:t>(ح)</a:t>
            </a:r>
            <a:r>
              <a:rPr lang="en-US" sz="2800" dirty="0" smtClean="0"/>
              <a:t> </a:t>
            </a:r>
            <a:r>
              <a:rPr lang="ar-SA" sz="2800" dirty="0" smtClean="0"/>
              <a:t>استخرج الأسماء المشتقة من النص</a:t>
            </a:r>
            <a:r>
              <a:rPr lang="en-US" sz="2800" dirty="0" smtClean="0"/>
              <a:t> </a:t>
            </a:r>
            <a:r>
              <a:rPr lang="ar-SA" sz="2800" dirty="0" smtClean="0"/>
              <a:t>ثم عين نوعها:</a:t>
            </a:r>
            <a:endParaRPr lang="en-US" sz="2800" dirty="0" smtClean="0"/>
          </a:p>
        </p:txBody>
      </p:sp>
      <p:sp>
        <p:nvSpPr>
          <p:cNvPr id="38" name="TextBox 37"/>
          <p:cNvSpPr txBox="1"/>
          <p:nvPr/>
        </p:nvSpPr>
        <p:spPr>
          <a:xfrm>
            <a:off x="3752947" y="2554459"/>
            <a:ext cx="2014807" cy="461665"/>
          </a:xfrm>
          <a:prstGeom prst="rect">
            <a:avLst/>
          </a:prstGeom>
          <a:noFill/>
        </p:spPr>
        <p:txBody>
          <a:bodyPr wrap="square" rtlCol="0">
            <a:spAutoFit/>
          </a:bodyPr>
          <a:lstStyle/>
          <a:p>
            <a:pPr algn="r" rtl="1"/>
            <a:r>
              <a:rPr lang="ar-SA" sz="2400" b="1" dirty="0" smtClean="0"/>
              <a:t>الأسماء المشتقة</a:t>
            </a:r>
            <a:endParaRPr lang="en-US" sz="2400" b="1" dirty="0"/>
          </a:p>
        </p:txBody>
      </p:sp>
      <p:sp>
        <p:nvSpPr>
          <p:cNvPr id="39" name="TextBox 38"/>
          <p:cNvSpPr txBox="1"/>
          <p:nvPr/>
        </p:nvSpPr>
        <p:spPr>
          <a:xfrm>
            <a:off x="1220763" y="2554460"/>
            <a:ext cx="1422400" cy="461665"/>
          </a:xfrm>
          <a:prstGeom prst="rect">
            <a:avLst/>
          </a:prstGeom>
          <a:noFill/>
        </p:spPr>
        <p:txBody>
          <a:bodyPr wrap="square" rtlCol="0">
            <a:spAutoFit/>
          </a:bodyPr>
          <a:lstStyle/>
          <a:p>
            <a:pPr algn="r" rtl="1"/>
            <a:r>
              <a:rPr lang="ar-SA" sz="2400" b="1" dirty="0" smtClean="0"/>
              <a:t>انواعها</a:t>
            </a:r>
            <a:endParaRPr lang="en-US" sz="2400" b="1" dirty="0"/>
          </a:p>
        </p:txBody>
      </p:sp>
      <p:sp>
        <p:nvSpPr>
          <p:cNvPr id="40" name="TextBox 39"/>
          <p:cNvSpPr txBox="1"/>
          <p:nvPr/>
        </p:nvSpPr>
        <p:spPr>
          <a:xfrm>
            <a:off x="3956148" y="3135922"/>
            <a:ext cx="1600590" cy="523220"/>
          </a:xfrm>
          <a:prstGeom prst="rect">
            <a:avLst/>
          </a:prstGeom>
          <a:noFill/>
        </p:spPr>
        <p:txBody>
          <a:bodyPr wrap="square" rtlCol="0">
            <a:spAutoFit/>
          </a:bodyPr>
          <a:lstStyle/>
          <a:p>
            <a:pPr algn="r" rtl="1"/>
            <a:r>
              <a:rPr lang="ar-SA" sz="2800" dirty="0" smtClean="0"/>
              <a:t>ااَلْمَنْزِلُ</a:t>
            </a:r>
            <a:endParaRPr lang="en-US" sz="2800" dirty="0"/>
          </a:p>
        </p:txBody>
      </p:sp>
      <p:sp>
        <p:nvSpPr>
          <p:cNvPr id="41" name="TextBox 40"/>
          <p:cNvSpPr txBox="1"/>
          <p:nvPr/>
        </p:nvSpPr>
        <p:spPr>
          <a:xfrm>
            <a:off x="708074" y="3121855"/>
            <a:ext cx="2063261" cy="523220"/>
          </a:xfrm>
          <a:prstGeom prst="rect">
            <a:avLst/>
          </a:prstGeom>
          <a:noFill/>
        </p:spPr>
        <p:txBody>
          <a:bodyPr wrap="square" rtlCol="0">
            <a:spAutoFit/>
          </a:bodyPr>
          <a:lstStyle/>
          <a:p>
            <a:pPr algn="r" rtl="1"/>
            <a:r>
              <a:rPr lang="ar-SA" sz="2800" b="1" dirty="0" smtClean="0">
                <a:solidFill>
                  <a:srgbClr val="0070C0"/>
                </a:solidFill>
              </a:rPr>
              <a:t>اسم الظرف </a:t>
            </a:r>
            <a:endParaRPr lang="en-US" sz="2800" b="1" dirty="0">
              <a:solidFill>
                <a:srgbClr val="0070C0"/>
              </a:solidFill>
            </a:endParaRPr>
          </a:p>
        </p:txBody>
      </p:sp>
      <p:sp>
        <p:nvSpPr>
          <p:cNvPr id="42" name="TextBox 41"/>
          <p:cNvSpPr txBox="1"/>
          <p:nvPr/>
        </p:nvSpPr>
        <p:spPr>
          <a:xfrm>
            <a:off x="3660726" y="3765452"/>
            <a:ext cx="2008554" cy="523220"/>
          </a:xfrm>
          <a:prstGeom prst="rect">
            <a:avLst/>
          </a:prstGeom>
          <a:noFill/>
        </p:spPr>
        <p:txBody>
          <a:bodyPr wrap="square" rtlCol="0">
            <a:spAutoFit/>
          </a:bodyPr>
          <a:lstStyle/>
          <a:p>
            <a:pPr algn="r" rtl="1"/>
            <a:r>
              <a:rPr lang="ar-SA" sz="2800" dirty="0" smtClean="0"/>
              <a:t> مُدَرِّسُ</a:t>
            </a:r>
            <a:endParaRPr lang="en-US" sz="2800" dirty="0"/>
          </a:p>
        </p:txBody>
      </p:sp>
      <p:sp>
        <p:nvSpPr>
          <p:cNvPr id="43" name="TextBox 42"/>
          <p:cNvSpPr txBox="1"/>
          <p:nvPr/>
        </p:nvSpPr>
        <p:spPr>
          <a:xfrm>
            <a:off x="795607" y="3765452"/>
            <a:ext cx="2032000"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a:solidFill>
                <a:srgbClr val="0070C0"/>
              </a:solidFill>
            </a:endParaRPr>
          </a:p>
        </p:txBody>
      </p:sp>
      <p:sp>
        <p:nvSpPr>
          <p:cNvPr id="45" name="TextBox 44"/>
          <p:cNvSpPr txBox="1"/>
          <p:nvPr/>
        </p:nvSpPr>
        <p:spPr>
          <a:xfrm>
            <a:off x="4178102" y="4360985"/>
            <a:ext cx="1448975" cy="523220"/>
          </a:xfrm>
          <a:prstGeom prst="rect">
            <a:avLst/>
          </a:prstGeom>
          <a:noFill/>
        </p:spPr>
        <p:txBody>
          <a:bodyPr wrap="square" rtlCol="0">
            <a:spAutoFit/>
          </a:bodyPr>
          <a:lstStyle/>
          <a:p>
            <a:pPr algn="r" rtl="1"/>
            <a:r>
              <a:rPr lang="ar-SA" sz="2800" dirty="0" smtClean="0"/>
              <a:t> اَلْمَدْرَسَةُ</a:t>
            </a:r>
            <a:endParaRPr lang="en-US" sz="2800" dirty="0"/>
          </a:p>
        </p:txBody>
      </p:sp>
      <p:sp>
        <p:nvSpPr>
          <p:cNvPr id="46" name="TextBox 45"/>
          <p:cNvSpPr txBox="1"/>
          <p:nvPr/>
        </p:nvSpPr>
        <p:spPr>
          <a:xfrm>
            <a:off x="736209" y="4360984"/>
            <a:ext cx="2035127" cy="523220"/>
          </a:xfrm>
          <a:prstGeom prst="rect">
            <a:avLst/>
          </a:prstGeom>
          <a:noFill/>
        </p:spPr>
        <p:txBody>
          <a:bodyPr wrap="square" rtlCol="0">
            <a:spAutoFit/>
          </a:bodyPr>
          <a:lstStyle/>
          <a:p>
            <a:pPr algn="r" rtl="1"/>
            <a:r>
              <a:rPr lang="ar-SA" sz="2800" b="1" dirty="0" smtClean="0">
                <a:solidFill>
                  <a:srgbClr val="0070C0"/>
                </a:solidFill>
              </a:rPr>
              <a:t>اسم الظرف </a:t>
            </a:r>
            <a:endParaRPr lang="en-US" sz="2800" b="1" dirty="0">
              <a:solidFill>
                <a:srgbClr val="0070C0"/>
              </a:solidFill>
            </a:endParaRPr>
          </a:p>
        </p:txBody>
      </p:sp>
      <p:graphicFrame>
        <p:nvGraphicFramePr>
          <p:cNvPr id="61" name="Table 60"/>
          <p:cNvGraphicFramePr>
            <a:graphicFrameLocks noGrp="1"/>
          </p:cNvGraphicFramePr>
          <p:nvPr/>
        </p:nvGraphicFramePr>
        <p:xfrm>
          <a:off x="6414868" y="1676400"/>
          <a:ext cx="5167531" cy="4443045"/>
        </p:xfrm>
        <a:graphic>
          <a:graphicData uri="http://schemas.openxmlformats.org/drawingml/2006/table">
            <a:tbl>
              <a:tblPr firstRow="1" bandRow="1">
                <a:tableStyleId>{5C22544A-7EE6-4342-B048-85BDC9FD1C3A}</a:tableStyleId>
              </a:tblPr>
              <a:tblGrid>
                <a:gridCol w="4032684"/>
                <a:gridCol w="1134847"/>
              </a:tblGrid>
              <a:tr h="819685">
                <a:tc gridSpan="2">
                  <a:txBody>
                    <a:bodyPr/>
                    <a:lstStyle/>
                    <a:p>
                      <a:endParaRPr lang="en-US" dirty="0"/>
                    </a:p>
                  </a:txBody>
                  <a:tcPr marL="121920" marR="121920"/>
                </a:tc>
                <a:tc hMerge="1">
                  <a:txBody>
                    <a:bodyPr/>
                    <a:lstStyle/>
                    <a:p>
                      <a:endParaRPr lang="en-US" dirty="0"/>
                    </a:p>
                  </a:txBody>
                  <a:tcPr/>
                </a:tc>
              </a:tr>
              <a:tr h="77665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a:p>
                  </a:txBody>
                  <a:tcPr marL="121920" marR="121920"/>
                </a:tc>
                <a:tc>
                  <a:txBody>
                    <a:bodyPr/>
                    <a:lstStyle/>
                    <a:p>
                      <a:endParaRPr lang="en-US" b="1" dirty="0"/>
                    </a:p>
                  </a:txBody>
                  <a:tcPr marL="121920" marR="121920"/>
                </a:tc>
              </a:tr>
              <a:tr h="71167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smtClean="0"/>
                    </a:p>
                  </a:txBody>
                  <a:tcPr marL="121920" marR="121920"/>
                </a:tc>
                <a:tc>
                  <a:txBody>
                    <a:bodyPr/>
                    <a:lstStyle/>
                    <a:p>
                      <a:endParaRPr lang="en-US" dirty="0"/>
                    </a:p>
                  </a:txBody>
                  <a:tcPr marL="121920" marR="121920"/>
                </a:tc>
              </a:tr>
              <a:tr h="711676">
                <a:tc>
                  <a:txBody>
                    <a:bodyPr/>
                    <a:lstStyle/>
                    <a:p>
                      <a:endParaRPr lang="en-US" dirty="0" smtClean="0"/>
                    </a:p>
                    <a:p>
                      <a:endParaRPr lang="en-US" dirty="0" smtClean="0"/>
                    </a:p>
                  </a:txBody>
                  <a:tcPr marL="121920" marR="121920"/>
                </a:tc>
                <a:tc>
                  <a:txBody>
                    <a:bodyPr/>
                    <a:lstStyle/>
                    <a:p>
                      <a:endParaRPr lang="en-US" dirty="0"/>
                    </a:p>
                  </a:txBody>
                  <a:tcPr marL="121920" marR="121920"/>
                </a:tc>
              </a:tr>
            </a:tbl>
          </a:graphicData>
        </a:graphic>
      </p:graphicFrame>
      <p:sp>
        <p:nvSpPr>
          <p:cNvPr id="62" name="TextBox 61"/>
          <p:cNvSpPr txBox="1"/>
          <p:nvPr/>
        </p:nvSpPr>
        <p:spPr>
          <a:xfrm>
            <a:off x="5384800" y="1752601"/>
            <a:ext cx="6197600" cy="523220"/>
          </a:xfrm>
          <a:prstGeom prst="rect">
            <a:avLst/>
          </a:prstGeom>
          <a:noFill/>
        </p:spPr>
        <p:txBody>
          <a:bodyPr wrap="square" rtlCol="0">
            <a:spAutoFit/>
          </a:bodyPr>
          <a:lstStyle/>
          <a:p>
            <a:pPr algn="r" rtl="1"/>
            <a:r>
              <a:rPr lang="ar-SA" sz="2800" dirty="0" smtClean="0"/>
              <a:t> (ز)</a:t>
            </a:r>
            <a:r>
              <a:rPr lang="en-US" sz="2800" dirty="0" smtClean="0"/>
              <a:t> </a:t>
            </a:r>
            <a:r>
              <a:rPr lang="ar-SA" sz="2800" dirty="0" smtClean="0"/>
              <a:t>استخراج الاسماء المرفوعة من النص: </a:t>
            </a:r>
            <a:endParaRPr lang="en-US" sz="2800" dirty="0"/>
          </a:p>
        </p:txBody>
      </p:sp>
      <p:sp>
        <p:nvSpPr>
          <p:cNvPr id="63" name="TextBox 62"/>
          <p:cNvSpPr txBox="1"/>
          <p:nvPr/>
        </p:nvSpPr>
        <p:spPr>
          <a:xfrm>
            <a:off x="6682154" y="2546252"/>
            <a:ext cx="3432516" cy="523220"/>
          </a:xfrm>
          <a:prstGeom prst="rect">
            <a:avLst/>
          </a:prstGeom>
          <a:noFill/>
        </p:spPr>
        <p:txBody>
          <a:bodyPr wrap="square" rtlCol="0">
            <a:spAutoFit/>
          </a:bodyPr>
          <a:lstStyle/>
          <a:p>
            <a:pPr algn="r" rtl="1"/>
            <a:r>
              <a:rPr lang="ar-SA" sz="2800" dirty="0" smtClean="0"/>
              <a:t>مرفوع من اَلْإبْتِدَاءُ </a:t>
            </a:r>
            <a:endParaRPr lang="en-US" sz="2800" dirty="0"/>
          </a:p>
        </p:txBody>
      </p:sp>
      <p:sp>
        <p:nvSpPr>
          <p:cNvPr id="64" name="TextBox 63"/>
          <p:cNvSpPr txBox="1"/>
          <p:nvPr/>
        </p:nvSpPr>
        <p:spPr>
          <a:xfrm>
            <a:off x="6850965" y="3274257"/>
            <a:ext cx="3249637" cy="523220"/>
          </a:xfrm>
          <a:prstGeom prst="rect">
            <a:avLst/>
          </a:prstGeom>
          <a:noFill/>
        </p:spPr>
        <p:txBody>
          <a:bodyPr wrap="square" rtlCol="0">
            <a:spAutoFit/>
          </a:bodyPr>
          <a:lstStyle/>
          <a:p>
            <a:pPr algn="r" rtl="1"/>
            <a:r>
              <a:rPr lang="ar-SA" sz="2800" dirty="0" smtClean="0"/>
              <a:t>مرفوع من اَلْمُبْتَدَاءُ</a:t>
            </a:r>
            <a:endParaRPr lang="en-US" sz="2800" dirty="0"/>
          </a:p>
        </p:txBody>
      </p:sp>
      <p:sp>
        <p:nvSpPr>
          <p:cNvPr id="65" name="TextBox 64"/>
          <p:cNvSpPr txBox="1"/>
          <p:nvPr/>
        </p:nvSpPr>
        <p:spPr>
          <a:xfrm>
            <a:off x="6766559" y="3979985"/>
            <a:ext cx="3319975" cy="523220"/>
          </a:xfrm>
          <a:prstGeom prst="rect">
            <a:avLst/>
          </a:prstGeom>
          <a:noFill/>
        </p:spPr>
        <p:txBody>
          <a:bodyPr wrap="square" rtlCol="0">
            <a:spAutoFit/>
          </a:bodyPr>
          <a:lstStyle/>
          <a:p>
            <a:pPr algn="r" rtl="1"/>
            <a:r>
              <a:rPr lang="ar-SA" sz="2800" dirty="0" smtClean="0"/>
              <a:t>مرفوع من اَلْإبْتِدَاءُ </a:t>
            </a:r>
            <a:endParaRPr lang="en-US" sz="2800" dirty="0"/>
          </a:p>
        </p:txBody>
      </p:sp>
      <p:sp>
        <p:nvSpPr>
          <p:cNvPr id="66" name="TextBox 65"/>
          <p:cNvSpPr txBox="1"/>
          <p:nvPr/>
        </p:nvSpPr>
        <p:spPr>
          <a:xfrm>
            <a:off x="6907236" y="4730262"/>
            <a:ext cx="3221501" cy="584775"/>
          </a:xfrm>
          <a:prstGeom prst="rect">
            <a:avLst/>
          </a:prstGeom>
          <a:noFill/>
        </p:spPr>
        <p:txBody>
          <a:bodyPr wrap="square" rtlCol="0">
            <a:spAutoFit/>
          </a:bodyPr>
          <a:lstStyle/>
          <a:p>
            <a:pPr algn="r" rtl="1"/>
            <a:r>
              <a:rPr lang="ar-SA" sz="3200" dirty="0" smtClean="0"/>
              <a:t> مرفوع من اَلْمُبْتَدَاءُ </a:t>
            </a:r>
            <a:endParaRPr lang="en-US" sz="3200" dirty="0"/>
          </a:p>
        </p:txBody>
      </p:sp>
      <p:sp>
        <p:nvSpPr>
          <p:cNvPr id="68" name="TextBox 67"/>
          <p:cNvSpPr txBox="1"/>
          <p:nvPr/>
        </p:nvSpPr>
        <p:spPr>
          <a:xfrm>
            <a:off x="10156873" y="2518117"/>
            <a:ext cx="1294227" cy="523220"/>
          </a:xfrm>
          <a:prstGeom prst="rect">
            <a:avLst/>
          </a:prstGeom>
          <a:noFill/>
        </p:spPr>
        <p:txBody>
          <a:bodyPr wrap="square" rtlCol="0">
            <a:spAutoFit/>
          </a:bodyPr>
          <a:lstStyle/>
          <a:p>
            <a:pPr algn="r" rtl="1"/>
            <a:r>
              <a:rPr lang="ar-SA" sz="2800" dirty="0" smtClean="0"/>
              <a:t>عَائِشَةُ</a:t>
            </a:r>
            <a:endParaRPr lang="en-US" sz="2800" dirty="0"/>
          </a:p>
        </p:txBody>
      </p:sp>
      <p:sp>
        <p:nvSpPr>
          <p:cNvPr id="69" name="TextBox 68"/>
          <p:cNvSpPr txBox="1"/>
          <p:nvPr/>
        </p:nvSpPr>
        <p:spPr>
          <a:xfrm>
            <a:off x="10185010" y="3288324"/>
            <a:ext cx="1209822" cy="523220"/>
          </a:xfrm>
          <a:prstGeom prst="rect">
            <a:avLst/>
          </a:prstGeom>
          <a:noFill/>
        </p:spPr>
        <p:txBody>
          <a:bodyPr wrap="square" rtlCol="0">
            <a:spAutoFit/>
          </a:bodyPr>
          <a:lstStyle/>
          <a:p>
            <a:pPr algn="r" rtl="1"/>
            <a:r>
              <a:rPr lang="ar-SA" sz="2800" dirty="0" smtClean="0"/>
              <a:t>رَبَّةُ</a:t>
            </a:r>
            <a:endParaRPr lang="en-US" sz="2800" dirty="0"/>
          </a:p>
        </p:txBody>
      </p:sp>
      <p:sp>
        <p:nvSpPr>
          <p:cNvPr id="70" name="TextBox 69"/>
          <p:cNvSpPr txBox="1"/>
          <p:nvPr/>
        </p:nvSpPr>
        <p:spPr>
          <a:xfrm>
            <a:off x="10030264" y="4036256"/>
            <a:ext cx="1422400" cy="523220"/>
          </a:xfrm>
          <a:prstGeom prst="rect">
            <a:avLst/>
          </a:prstGeom>
          <a:noFill/>
        </p:spPr>
        <p:txBody>
          <a:bodyPr wrap="square" rtlCol="0">
            <a:spAutoFit/>
          </a:bodyPr>
          <a:lstStyle/>
          <a:p>
            <a:pPr algn="r" rtl="1"/>
            <a:r>
              <a:rPr lang="ar-SA" sz="2800" dirty="0" smtClean="0"/>
              <a:t>زَوْجُ </a:t>
            </a:r>
            <a:endParaRPr lang="en-US" sz="2800" dirty="0"/>
          </a:p>
        </p:txBody>
      </p:sp>
      <p:sp>
        <p:nvSpPr>
          <p:cNvPr id="71" name="TextBox 70"/>
          <p:cNvSpPr txBox="1"/>
          <p:nvPr/>
        </p:nvSpPr>
        <p:spPr>
          <a:xfrm>
            <a:off x="9819249" y="4730262"/>
            <a:ext cx="1603717" cy="523220"/>
          </a:xfrm>
          <a:prstGeom prst="rect">
            <a:avLst/>
          </a:prstGeom>
          <a:noFill/>
        </p:spPr>
        <p:txBody>
          <a:bodyPr wrap="square" rtlCol="0">
            <a:spAutoFit/>
          </a:bodyPr>
          <a:lstStyle/>
          <a:p>
            <a:pPr algn="r" rtl="1"/>
            <a:r>
              <a:rPr lang="ar-SA" sz="2800" dirty="0" smtClean="0"/>
              <a:t>مُدَرِّسُ </a:t>
            </a:r>
            <a:endParaRPr lang="en-US" sz="28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TextBox 26"/>
          <p:cNvSpPr txBox="1"/>
          <p:nvPr/>
        </p:nvSpPr>
        <p:spPr>
          <a:xfrm>
            <a:off x="9875520" y="5444197"/>
            <a:ext cx="1575582" cy="523220"/>
          </a:xfrm>
          <a:prstGeom prst="rect">
            <a:avLst/>
          </a:prstGeom>
          <a:noFill/>
        </p:spPr>
        <p:txBody>
          <a:bodyPr wrap="square" rtlCol="0">
            <a:spAutoFit/>
          </a:bodyPr>
          <a:lstStyle/>
          <a:p>
            <a:pPr algn="r" rtl="1"/>
            <a:r>
              <a:rPr lang="ar-SA" sz="2800" dirty="0" smtClean="0"/>
              <a:t>اَلْإِابْنُ </a:t>
            </a:r>
            <a:endParaRPr lang="en-US" sz="2800" dirty="0"/>
          </a:p>
        </p:txBody>
      </p:sp>
      <p:sp>
        <p:nvSpPr>
          <p:cNvPr id="28" name="TextBox 27"/>
          <p:cNvSpPr txBox="1"/>
          <p:nvPr/>
        </p:nvSpPr>
        <p:spPr>
          <a:xfrm>
            <a:off x="6443003" y="5458265"/>
            <a:ext cx="3657600" cy="523220"/>
          </a:xfrm>
          <a:prstGeom prst="rect">
            <a:avLst/>
          </a:prstGeom>
          <a:noFill/>
        </p:spPr>
        <p:txBody>
          <a:bodyPr wrap="square" rtlCol="0">
            <a:spAutoFit/>
          </a:bodyPr>
          <a:lstStyle/>
          <a:p>
            <a:pPr algn="r" rtl="1"/>
            <a:r>
              <a:rPr lang="ar-SA" sz="2800" dirty="0" smtClean="0"/>
              <a:t>مرفوع من اَلْإبْتِدَاءُ </a:t>
            </a:r>
            <a:endParaRPr lang="en-US" sz="2800" dirty="0"/>
          </a:p>
        </p:txBody>
      </p:sp>
      <p:sp>
        <p:nvSpPr>
          <p:cNvPr id="29" name="TextBox 28"/>
          <p:cNvSpPr txBox="1"/>
          <p:nvPr/>
        </p:nvSpPr>
        <p:spPr>
          <a:xfrm>
            <a:off x="3784209" y="4994031"/>
            <a:ext cx="1885071" cy="523220"/>
          </a:xfrm>
          <a:prstGeom prst="rect">
            <a:avLst/>
          </a:prstGeom>
          <a:noFill/>
        </p:spPr>
        <p:txBody>
          <a:bodyPr wrap="square" rtlCol="0">
            <a:spAutoFit/>
          </a:bodyPr>
          <a:lstStyle/>
          <a:p>
            <a:pPr algn="r" rtl="1"/>
            <a:r>
              <a:rPr lang="ar-SA" sz="2800" dirty="0" smtClean="0"/>
              <a:t> اَلْكَبِيْرُ </a:t>
            </a:r>
            <a:endParaRPr lang="en-US" sz="2800" dirty="0"/>
          </a:p>
        </p:txBody>
      </p:sp>
      <p:sp>
        <p:nvSpPr>
          <p:cNvPr id="30" name="TextBox 29"/>
          <p:cNvSpPr txBox="1"/>
          <p:nvPr/>
        </p:nvSpPr>
        <p:spPr>
          <a:xfrm>
            <a:off x="3826412" y="5613009"/>
            <a:ext cx="1744394" cy="523220"/>
          </a:xfrm>
          <a:prstGeom prst="rect">
            <a:avLst/>
          </a:prstGeom>
          <a:noFill/>
        </p:spPr>
        <p:txBody>
          <a:bodyPr wrap="square" rtlCol="0">
            <a:spAutoFit/>
          </a:bodyPr>
          <a:lstStyle/>
          <a:p>
            <a:pPr algn="r" rtl="1"/>
            <a:r>
              <a:rPr lang="ar-SA" sz="2800" dirty="0" smtClean="0"/>
              <a:t>اَلصَّغيْرُ </a:t>
            </a:r>
            <a:endParaRPr lang="en-US" sz="2800" dirty="0"/>
          </a:p>
        </p:txBody>
      </p:sp>
      <p:sp>
        <p:nvSpPr>
          <p:cNvPr id="32" name="TextBox 31"/>
          <p:cNvSpPr txBox="1"/>
          <p:nvPr/>
        </p:nvSpPr>
        <p:spPr>
          <a:xfrm>
            <a:off x="1181686" y="5036234"/>
            <a:ext cx="1645920"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smtClean="0">
              <a:solidFill>
                <a:srgbClr val="0070C0"/>
              </a:solidFill>
            </a:endParaRPr>
          </a:p>
        </p:txBody>
      </p:sp>
      <p:sp>
        <p:nvSpPr>
          <p:cNvPr id="33" name="TextBox 32"/>
          <p:cNvSpPr txBox="1"/>
          <p:nvPr/>
        </p:nvSpPr>
        <p:spPr>
          <a:xfrm>
            <a:off x="1041009" y="5613009"/>
            <a:ext cx="1814733"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smtClean="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additive="base">
                                        <p:cTn id="133" dur="500" fill="hold"/>
                                        <p:tgtEl>
                                          <p:spTgt spid="45"/>
                                        </p:tgtEl>
                                        <p:attrNameLst>
                                          <p:attrName>ppt_x</p:attrName>
                                        </p:attrNameLst>
                                      </p:cBhvr>
                                      <p:tavLst>
                                        <p:tav tm="0">
                                          <p:val>
                                            <p:strVal val="#ppt_x"/>
                                          </p:val>
                                        </p:tav>
                                        <p:tav tm="100000">
                                          <p:val>
                                            <p:strVal val="#ppt_x"/>
                                          </p:val>
                                        </p:tav>
                                      </p:tavLst>
                                    </p:anim>
                                    <p:anim calcmode="lin" valueType="num">
                                      <p:cBhvr additive="base">
                                        <p:cTn id="1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ppt_x"/>
                                          </p:val>
                                        </p:tav>
                                        <p:tav tm="100000">
                                          <p:val>
                                            <p:strVal val="#ppt_x"/>
                                          </p:val>
                                        </p:tav>
                                      </p:tavLst>
                                    </p:anim>
                                    <p:anim calcmode="lin" valueType="num">
                                      <p:cBhvr additive="base">
                                        <p:cTn id="1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ppt_x"/>
                                          </p:val>
                                        </p:tav>
                                        <p:tav tm="100000">
                                          <p:val>
                                            <p:strVal val="#ppt_x"/>
                                          </p:val>
                                        </p:tav>
                                      </p:tavLst>
                                    </p:anim>
                                    <p:anim calcmode="lin" valueType="num">
                                      <p:cBhvr additive="base">
                                        <p:cTn id="1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additive="base">
                                        <p:cTn id="157" dur="500" fill="hold"/>
                                        <p:tgtEl>
                                          <p:spTgt spid="30"/>
                                        </p:tgtEl>
                                        <p:attrNameLst>
                                          <p:attrName>ppt_x</p:attrName>
                                        </p:attrNameLst>
                                      </p:cBhvr>
                                      <p:tavLst>
                                        <p:tav tm="0">
                                          <p:val>
                                            <p:strVal val="#ppt_x"/>
                                          </p:val>
                                        </p:tav>
                                        <p:tav tm="100000">
                                          <p:val>
                                            <p:strVal val="#ppt_x"/>
                                          </p:val>
                                        </p:tav>
                                      </p:tavLst>
                                    </p:anim>
                                    <p:anim calcmode="lin" valueType="num">
                                      <p:cBhvr additive="base">
                                        <p:cTn id="1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P spid="39" grpId="0"/>
      <p:bldP spid="40" grpId="0"/>
      <p:bldP spid="41" grpId="0"/>
      <p:bldP spid="42" grpId="0"/>
      <p:bldP spid="43" grpId="0"/>
      <p:bldP spid="45" grpId="0"/>
      <p:bldP spid="46" grpId="0"/>
      <p:bldP spid="62" grpId="0"/>
      <p:bldP spid="63" grpId="0"/>
      <p:bldP spid="64" grpId="0"/>
      <p:bldP spid="65" grpId="0"/>
      <p:bldP spid="66" grpId="0"/>
      <p:bldP spid="68" grpId="0"/>
      <p:bldP spid="69" grpId="0"/>
      <p:bldP spid="70" grpId="0"/>
      <p:bldP spid="71" grpId="0"/>
      <p:bldP spid="27" grpId="0"/>
      <p:bldP spid="28" grpId="0"/>
      <p:bldP spid="29" grpId="0"/>
      <p:bldP spid="30"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2060"/>
                </a:solidFill>
              </a:rPr>
              <a:t> </a:t>
            </a:r>
            <a:r>
              <a:rPr lang="bn-IN" sz="6600" dirty="0" smtClean="0">
                <a:solidFill>
                  <a:srgbClr val="002060"/>
                </a:solidFill>
                <a:latin typeface="NikoshBAN" pitchFamily="2" charset="0"/>
                <a:cs typeface="NikoshBAN" pitchFamily="2" charset="0"/>
              </a:rPr>
              <a:t>মূল্যায়ন-</a:t>
            </a:r>
            <a:r>
              <a:rPr lang="bn-IN" sz="7200" dirty="0" smtClean="0">
                <a:solidFill>
                  <a:srgbClr val="002060"/>
                </a:solidFill>
                <a:latin typeface="NikoshBAN" pitchFamily="2" charset="0"/>
                <a:cs typeface="NikoshBAN" pitchFamily="2" charset="0"/>
              </a:rPr>
              <a:t> </a:t>
            </a:r>
            <a:r>
              <a:rPr lang="ar-SA" sz="7200" dirty="0" smtClean="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707886"/>
          </a:xfrm>
          <a:prstGeom prst="rect">
            <a:avLst/>
          </a:prstGeom>
          <a:noFill/>
        </p:spPr>
        <p:txBody>
          <a:bodyPr wrap="square" rtlCol="0">
            <a:spAutoFit/>
          </a:bodyPr>
          <a:lstStyle/>
          <a:p>
            <a:pPr algn="r" rtl="1"/>
            <a:r>
              <a:rPr lang="ar-SA" sz="4000" dirty="0" smtClean="0"/>
              <a:t>السوال:١ــ اين تسكن عائشة؟</a:t>
            </a:r>
          </a:p>
        </p:txBody>
      </p:sp>
      <p:sp>
        <p:nvSpPr>
          <p:cNvPr id="12" name="TextBox 11"/>
          <p:cNvSpPr txBox="1"/>
          <p:nvPr/>
        </p:nvSpPr>
        <p:spPr>
          <a:xfrm>
            <a:off x="1842869" y="2588455"/>
            <a:ext cx="8961120" cy="707886"/>
          </a:xfrm>
          <a:prstGeom prst="rect">
            <a:avLst/>
          </a:prstGeom>
          <a:noFill/>
        </p:spPr>
        <p:txBody>
          <a:bodyPr wrap="square" rtlCol="0">
            <a:spAutoFit/>
          </a:bodyPr>
          <a:lstStyle/>
          <a:p>
            <a:pPr algn="r" rtl="1"/>
            <a:r>
              <a:rPr lang="ar-SA" sz="4000" dirty="0" smtClean="0">
                <a:solidFill>
                  <a:srgbClr val="00B050"/>
                </a:solidFill>
              </a:rPr>
              <a:t>السوال: ٢ــ  كم اخ فاطمة؟</a:t>
            </a:r>
            <a:endParaRPr lang="en-US" sz="4000" dirty="0">
              <a:solidFill>
                <a:srgbClr val="00B050"/>
              </a:solidFill>
            </a:endParaRPr>
          </a:p>
        </p:txBody>
      </p:sp>
      <p:sp>
        <p:nvSpPr>
          <p:cNvPr id="13" name="TextBox 12"/>
          <p:cNvSpPr txBox="1"/>
          <p:nvPr/>
        </p:nvSpPr>
        <p:spPr>
          <a:xfrm>
            <a:off x="1814734" y="3362178"/>
            <a:ext cx="9059593" cy="707886"/>
          </a:xfrm>
          <a:prstGeom prst="rect">
            <a:avLst/>
          </a:prstGeom>
          <a:noFill/>
        </p:spPr>
        <p:txBody>
          <a:bodyPr wrap="square" rtlCol="0">
            <a:spAutoFit/>
          </a:bodyPr>
          <a:lstStyle/>
          <a:p>
            <a:pPr algn="r" rtl="1"/>
            <a:r>
              <a:rPr lang="ar-SA" sz="4000" dirty="0" smtClean="0">
                <a:solidFill>
                  <a:srgbClr val="002060"/>
                </a:solidFill>
              </a:rPr>
              <a:t>السوال: ٣ــ اين تدرس فاطمة؟ </a:t>
            </a:r>
            <a:endParaRPr lang="en-US" sz="4000" dirty="0">
              <a:solidFill>
                <a:srgbClr val="002060"/>
              </a:solidFill>
            </a:endParaRPr>
          </a:p>
        </p:txBody>
      </p:sp>
      <p:sp>
        <p:nvSpPr>
          <p:cNvPr id="16" name="TextBox 15"/>
          <p:cNvSpPr txBox="1"/>
          <p:nvPr/>
        </p:nvSpPr>
        <p:spPr>
          <a:xfrm>
            <a:off x="1561513" y="4051493"/>
            <a:ext cx="9298745" cy="769441"/>
          </a:xfrm>
          <a:prstGeom prst="rect">
            <a:avLst/>
          </a:prstGeom>
          <a:noFill/>
        </p:spPr>
        <p:txBody>
          <a:bodyPr wrap="square" rtlCol="0">
            <a:spAutoFit/>
          </a:bodyPr>
          <a:lstStyle/>
          <a:p>
            <a:pPr algn="r" rtl="1"/>
            <a:r>
              <a:rPr lang="ar-SA" sz="4000" dirty="0" smtClean="0">
                <a:solidFill>
                  <a:srgbClr val="0070C0"/>
                </a:solidFill>
              </a:rPr>
              <a:t>السوال:</a:t>
            </a:r>
            <a:r>
              <a:rPr lang="ar-SA" sz="4400" dirty="0" smtClean="0">
                <a:solidFill>
                  <a:srgbClr val="0070C0"/>
                </a:solidFill>
              </a:rPr>
              <a:t>٤</a:t>
            </a:r>
            <a:r>
              <a:rPr lang="ar-SA" sz="4000" dirty="0" smtClean="0">
                <a:solidFill>
                  <a:srgbClr val="0070C0"/>
                </a:solidFill>
              </a:rPr>
              <a:t>ــ فى اى صف تدرس فاطمة؟ </a:t>
            </a:r>
            <a:endParaRPr lang="en-US" sz="4000" dirty="0">
              <a:solidFill>
                <a:srgbClr val="0070C0"/>
              </a:solidFill>
            </a:endParaRPr>
          </a:p>
        </p:txBody>
      </p:sp>
      <p:sp>
        <p:nvSpPr>
          <p:cNvPr id="17" name="TextBox 16"/>
          <p:cNvSpPr txBox="1"/>
          <p:nvPr/>
        </p:nvSpPr>
        <p:spPr>
          <a:xfrm>
            <a:off x="2250831" y="4839287"/>
            <a:ext cx="8623495" cy="707886"/>
          </a:xfrm>
          <a:prstGeom prst="rect">
            <a:avLst/>
          </a:prstGeom>
          <a:noFill/>
        </p:spPr>
        <p:txBody>
          <a:bodyPr wrap="square" rtlCol="0">
            <a:spAutoFit/>
          </a:bodyPr>
          <a:lstStyle/>
          <a:p>
            <a:pPr algn="r" rtl="1"/>
            <a:r>
              <a:rPr lang="ar-SA" sz="4000" dirty="0" smtClean="0">
                <a:solidFill>
                  <a:srgbClr val="C00000"/>
                </a:solidFill>
              </a:rPr>
              <a:t>السوال: ٥ــ فى اى وقت تساعد فاطمة أمها؟ </a:t>
            </a:r>
            <a:endParaRPr lang="en-US" sz="4000" dirty="0" smtClean="0">
              <a:solidFill>
                <a:srgbClr val="C00000"/>
              </a:solidFill>
            </a:endParaRPr>
          </a:p>
        </p:txBody>
      </p:sp>
    </p:spTree>
    <p:extLst>
      <p:ext uri="{BB962C8B-B14F-4D97-AF65-F5344CB8AC3E}">
        <p14:creationId xmlns="" xmlns:p14="http://schemas.microsoft.com/office/powerpoint/2010/main" val="2836756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smtClean="0"/>
              <a:t>السوال:١ــ من هى ربة المنزل؟ </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smtClean="0"/>
              <a:t>السوال:٢ــ  اين يسكن زوج عائشة؟ </a:t>
            </a:r>
            <a:endParaRPr lang="en-US" sz="3600" dirty="0"/>
          </a:p>
        </p:txBody>
      </p:sp>
      <p:sp>
        <p:nvSpPr>
          <p:cNvPr id="18" name="TextBox 17"/>
          <p:cNvSpPr txBox="1"/>
          <p:nvPr/>
        </p:nvSpPr>
        <p:spPr>
          <a:xfrm>
            <a:off x="2504049" y="5128457"/>
            <a:ext cx="9017390" cy="707886"/>
          </a:xfrm>
          <a:prstGeom prst="rect">
            <a:avLst/>
          </a:prstGeom>
          <a:noFill/>
        </p:spPr>
        <p:txBody>
          <a:bodyPr wrap="square" rtlCol="0">
            <a:spAutoFit/>
          </a:bodyPr>
          <a:lstStyle/>
          <a:p>
            <a:pPr algn="r" rtl="1"/>
            <a:r>
              <a:rPr lang="ar-SA" sz="3600" dirty="0" smtClean="0"/>
              <a:t>السوال:</a:t>
            </a:r>
            <a:r>
              <a:rPr lang="ar-SA" sz="4000" dirty="0" smtClean="0"/>
              <a:t>٤</a:t>
            </a:r>
            <a:r>
              <a:rPr lang="ar-SA" sz="3600" dirty="0" smtClean="0"/>
              <a:t>ــ ماذا تعمل فاطمة كل يوم؟</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smtClean="0"/>
              <a:t>السوال:٣ــ</a:t>
            </a:r>
            <a:r>
              <a:rPr lang="en-US" sz="3600" dirty="0" smtClean="0"/>
              <a:t> </a:t>
            </a:r>
            <a:r>
              <a:rPr lang="ar-SA" sz="3600" dirty="0" smtClean="0"/>
              <a:t>ماذا تعمل عائشة ؟ </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smtClean="0">
                <a:solidFill>
                  <a:schemeClr val="bg1"/>
                </a:solidFill>
              </a:rPr>
              <a:t>واجب المنزلي</a:t>
            </a:r>
            <a:r>
              <a:rPr lang="bn-IN" sz="6000" dirty="0" smtClean="0">
                <a:solidFill>
                  <a:schemeClr val="bg1"/>
                </a:solidFill>
              </a:rPr>
              <a:t> </a:t>
            </a:r>
            <a:r>
              <a:rPr lang="bn-BD" sz="6000" dirty="0" smtClean="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smtClean="0"/>
              <a:t>السوال: ٥ــ</a:t>
            </a:r>
            <a:r>
              <a:rPr lang="bn-IN" sz="3600" dirty="0" smtClean="0"/>
              <a:t> </a:t>
            </a:r>
            <a:r>
              <a:rPr lang="ar-SA" sz="3600" dirty="0" smtClean="0"/>
              <a:t>متى تساعد فاطمة أمها فى اعمال البيت ؟ </a:t>
            </a:r>
            <a:endParaRPr lang="en-US" sz="3600" dirty="0"/>
          </a:p>
        </p:txBody>
      </p:sp>
    </p:spTree>
    <p:extLst>
      <p:ext uri="{BB962C8B-B14F-4D97-AF65-F5344CB8AC3E}">
        <p14:creationId xmlns="" xmlns:p14="http://schemas.microsoft.com/office/powerpoint/2010/main" val="7146855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15402450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pers pictur.jpg"/>
          <p:cNvPicPr>
            <a:picLocks noChangeAspect="1"/>
          </p:cNvPicPr>
          <p:nvPr/>
        </p:nvPicPr>
        <p:blipFill>
          <a:blip r:embed="rId2"/>
          <a:stretch>
            <a:fillRect/>
          </a:stretch>
        </p:blipFill>
        <p:spPr>
          <a:xfrm>
            <a:off x="1117602" y="2590800"/>
            <a:ext cx="2976097" cy="3082835"/>
          </a:xfrm>
          <a:prstGeom prst="bevel">
            <a:avLst/>
          </a:prstGeom>
        </p:spPr>
      </p:pic>
      <p:sp>
        <p:nvSpPr>
          <p:cNvPr id="3" name="TextBox 2"/>
          <p:cNvSpPr txBox="1"/>
          <p:nvPr/>
        </p:nvSpPr>
        <p:spPr>
          <a:xfrm>
            <a:off x="4572000" y="2514601"/>
            <a:ext cx="6908800" cy="3108543"/>
          </a:xfrm>
          <a:prstGeom prst="rect">
            <a:avLst/>
          </a:prstGeom>
          <a:noFill/>
        </p:spPr>
        <p:txBody>
          <a:bodyPr wrap="square" rtlCol="0">
            <a:spAutoFit/>
          </a:bodyPr>
          <a:lstStyle/>
          <a:p>
            <a:pPr algn="ctr"/>
            <a:r>
              <a:rPr lang="bn-IN" sz="4000" b="1" dirty="0" smtClean="0">
                <a:solidFill>
                  <a:srgbClr val="0070C0"/>
                </a:solidFill>
                <a:latin typeface="NikoshBAN" pitchFamily="2" charset="0"/>
                <a:cs typeface="NikoshBAN" pitchFamily="2" charset="0"/>
              </a:rPr>
              <a:t>মোঃ শফিকুল ইসলাম</a:t>
            </a:r>
            <a:r>
              <a:rPr lang="en-US" sz="4000" b="1" dirty="0" smtClean="0">
                <a:solidFill>
                  <a:srgbClr val="0070C0"/>
                </a:solidFill>
                <a:latin typeface="NikoshBAN" pitchFamily="2" charset="0"/>
                <a:cs typeface="NikoshBAN" pitchFamily="2" charset="0"/>
              </a:rPr>
              <a:t> </a:t>
            </a:r>
            <a:r>
              <a:rPr lang="bn-IN" sz="4000" b="1" dirty="0" smtClean="0">
                <a:solidFill>
                  <a:srgbClr val="0070C0"/>
                </a:solidFill>
                <a:latin typeface="NikoshBAN" pitchFamily="2" charset="0"/>
                <a:cs typeface="NikoshBAN" pitchFamily="2" charset="0"/>
              </a:rPr>
              <a:t>ভূইয়া </a:t>
            </a:r>
            <a:endParaRPr lang="bn-BD" sz="4000" b="1" dirty="0" smtClean="0">
              <a:solidFill>
                <a:srgbClr val="0070C0"/>
              </a:solidFill>
              <a:latin typeface="NikoshBAN" pitchFamily="2" charset="0"/>
              <a:cs typeface="NikoshBAN" pitchFamily="2" charset="0"/>
            </a:endParaRPr>
          </a:p>
          <a:p>
            <a:pPr algn="ctr"/>
            <a:r>
              <a:rPr lang="bn-BD" sz="3200" b="1" dirty="0" smtClean="0">
                <a:solidFill>
                  <a:srgbClr val="00B050"/>
                </a:solidFill>
                <a:latin typeface="NikoshBAN" pitchFamily="2" charset="0"/>
                <a:cs typeface="NikoshBAN" pitchFamily="2" charset="0"/>
              </a:rPr>
              <a:t>সহকারি </a:t>
            </a:r>
            <a:r>
              <a:rPr lang="bn-IN" sz="3200" b="1" dirty="0" smtClean="0">
                <a:solidFill>
                  <a:srgbClr val="00B050"/>
                </a:solidFill>
                <a:latin typeface="NikoshBAN" pitchFamily="2" charset="0"/>
                <a:cs typeface="NikoshBAN" pitchFamily="2" charset="0"/>
              </a:rPr>
              <a:t>সুপার </a:t>
            </a:r>
          </a:p>
          <a:p>
            <a:pPr algn="ctr"/>
            <a:r>
              <a:rPr lang="bn-IN" sz="3200" dirty="0" smtClean="0">
                <a:latin typeface="NikoshBAN" pitchFamily="2" charset="0"/>
                <a:cs typeface="NikoshBAN" pitchFamily="2" charset="0"/>
              </a:rPr>
              <a:t>উমেদনগর শাহপরান দারুচ্ছুন্নাৎ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দাখিল মাদরাসা</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হবিগঞ্জ</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endParaRPr lang="bn-BD" sz="3200" dirty="0" smtClean="0">
              <a:latin typeface="NikoshBAN" pitchFamily="2" charset="0"/>
              <a:cs typeface="NikoshBAN" pitchFamily="2" charset="0"/>
            </a:endParaRPr>
          </a:p>
          <a:p>
            <a:pPr algn="ctr"/>
            <a:r>
              <a:rPr lang="en-US" sz="2000" dirty="0" smtClean="0">
                <a:solidFill>
                  <a:srgbClr val="7030A0"/>
                </a:solidFill>
                <a:latin typeface="NikoshBAN" pitchFamily="2" charset="0"/>
                <a:cs typeface="NikoshBAN" pitchFamily="2" charset="0"/>
              </a:rPr>
              <a:t>E-mail- </a:t>
            </a:r>
            <a:r>
              <a:rPr lang="bn-IN" sz="2000" dirty="0" smtClean="0">
                <a:solidFill>
                  <a:srgbClr val="7030A0"/>
                </a:solidFill>
                <a:latin typeface="NikoshBAN" pitchFamily="2" charset="0"/>
                <a:cs typeface="NikoshBAN" pitchFamily="2" charset="0"/>
              </a:rPr>
              <a:t> </a:t>
            </a:r>
            <a:r>
              <a:rPr lang="en-US" sz="2000" dirty="0" smtClean="0">
                <a:solidFill>
                  <a:srgbClr val="7030A0"/>
                </a:solidFill>
                <a:latin typeface="Arial" pitchFamily="34" charset="0"/>
                <a:cs typeface="Arial" pitchFamily="34" charset="0"/>
              </a:rPr>
              <a:t>shafiqbhuyan78@gmail.com</a:t>
            </a:r>
            <a:endParaRPr lang="bn-IN" sz="4000" dirty="0" smtClean="0">
              <a:latin typeface="Arial" pitchFamily="34" charset="0"/>
              <a:cs typeface="NikoshBAN" pitchFamily="2" charset="0"/>
            </a:endParaRPr>
          </a:p>
          <a:p>
            <a:pPr algn="ctr"/>
            <a:r>
              <a:rPr lang="bn-BD" sz="4000" dirty="0" smtClean="0">
                <a:solidFill>
                  <a:srgbClr val="7030A0"/>
                </a:solidFill>
                <a:latin typeface="NikoshBAN" pitchFamily="2" charset="0"/>
                <a:cs typeface="NikoshBAN" pitchFamily="2" charset="0"/>
              </a:rPr>
              <a:t> </a:t>
            </a:r>
            <a:r>
              <a:rPr lang="bn-IN" sz="3200" dirty="0" smtClean="0">
                <a:solidFill>
                  <a:srgbClr val="7030A0"/>
                </a:solidFill>
                <a:latin typeface="NikoshBAN" pitchFamily="2" charset="0"/>
                <a:cs typeface="NikoshBAN" pitchFamily="2" charset="0"/>
              </a:rPr>
              <a:t>মোবাঃ </a:t>
            </a:r>
            <a:r>
              <a:rPr lang="en-US" sz="3200" dirty="0" smtClean="0">
                <a:solidFill>
                  <a:srgbClr val="7030A0"/>
                </a:solidFill>
                <a:latin typeface="NikoshBAN" pitchFamily="2" charset="0"/>
                <a:cs typeface="NikoshBAN" pitchFamily="2" charset="0"/>
              </a:rPr>
              <a:t>0</a:t>
            </a:r>
            <a:r>
              <a:rPr lang="bn-IN" sz="3200" dirty="0" smtClean="0">
                <a:solidFill>
                  <a:srgbClr val="7030A0"/>
                </a:solidFill>
                <a:latin typeface="NikoshBAN" pitchFamily="2" charset="0"/>
                <a:cs typeface="NikoshBAN" pitchFamily="2" charset="0"/>
              </a:rPr>
              <a:t>১৭৩২ ৪৯৬৭৬১ </a:t>
            </a:r>
            <a:endParaRPr lang="en-US" sz="3200" dirty="0">
              <a:solidFill>
                <a:srgbClr val="7030A0"/>
              </a:solidFill>
              <a:latin typeface="NikoshBAN" panose="02000000000000000000" pitchFamily="2" charset="0"/>
              <a:cs typeface="NikoshBAN" panose="02000000000000000000" pitchFamily="2" charset="0"/>
            </a:endParaRPr>
          </a:p>
        </p:txBody>
      </p:sp>
      <p:sp>
        <p:nvSpPr>
          <p:cNvPr id="7" name="Rectangle 6"/>
          <p:cNvSpPr/>
          <p:nvPr/>
        </p:nvSpPr>
        <p:spPr>
          <a:xfrm>
            <a:off x="3251202" y="914400"/>
            <a:ext cx="5605346"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3879"/>
            </a:avLst>
          </a:prstGeom>
          <a:gradFill>
            <a:gsLst>
              <a:gs pos="0">
                <a:srgbClr val="FF3399"/>
              </a:gs>
              <a:gs pos="25000">
                <a:srgbClr val="FF6633"/>
              </a:gs>
              <a:gs pos="50000">
                <a:srgbClr val="FFFF00"/>
              </a:gs>
              <a:gs pos="75000">
                <a:srgbClr val="01A78F"/>
              </a:gs>
              <a:gs pos="100000">
                <a:srgbClr val="3366FF"/>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8" name="Picture 7" descr="ma.jpg"/>
          <p:cNvPicPr>
            <a:picLocks noChangeAspect="1"/>
          </p:cNvPicPr>
          <p:nvPr/>
        </p:nvPicPr>
        <p:blipFill>
          <a:blip r:embed="rId2"/>
          <a:srcRect l="21857" r="21870"/>
          <a:stretch>
            <a:fillRect/>
          </a:stretch>
        </p:blipFill>
        <p:spPr>
          <a:xfrm>
            <a:off x="689317" y="1196192"/>
            <a:ext cx="5289453" cy="5092065"/>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20375" y="1202788"/>
            <a:ext cx="4972930" cy="5085470"/>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872197" y="168812"/>
            <a:ext cx="10536703"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smtClean="0">
                <a:solidFill>
                  <a:schemeClr val="bg1"/>
                </a:solidFill>
              </a:rPr>
              <a:t>فلذا درسنا اليوم</a:t>
            </a:r>
            <a:r>
              <a:rPr lang="bn-IN" sz="5400" dirty="0" smtClean="0">
                <a:solidFill>
                  <a:schemeClr val="bg1"/>
                </a:solidFill>
              </a:rPr>
              <a:t>  </a:t>
            </a:r>
            <a:r>
              <a:rPr lang="bn-IN" sz="5400" dirty="0" smtClean="0">
                <a:solidFill>
                  <a:schemeClr val="bg1"/>
                </a:solidFill>
                <a:latin typeface="NikoshBAN" pitchFamily="2" charset="0"/>
                <a:cs typeface="NikoshBAN" pitchFamily="2" charset="0"/>
              </a:rPr>
              <a:t>সুতরাং আ</a:t>
            </a:r>
            <a:r>
              <a:rPr lang="bn-IN" sz="5400" dirty="0" smtClean="0">
                <a:latin typeface="NikoshBAN" pitchFamily="2" charset="0"/>
                <a:cs typeface="NikoshBAN" pitchFamily="2" charset="0"/>
              </a:rPr>
              <a:t> </a:t>
            </a:r>
            <a:r>
              <a:rPr lang="bn-IN" sz="5400" dirty="0" smtClean="0">
                <a:solidFill>
                  <a:schemeClr val="bg1"/>
                </a:solidFill>
                <a:latin typeface="NikoshBAN" pitchFamily="2" charset="0"/>
                <a:cs typeface="NikoshBAN" pitchFamily="2" charset="0"/>
              </a:rPr>
              <a:t>জকের পাঠ হচ্ছে- </a:t>
            </a:r>
            <a:endParaRPr lang="en-US" sz="5400" dirty="0">
              <a:solidFill>
                <a:schemeClr val="bg1"/>
              </a:solidFill>
            </a:endParaRPr>
          </a:p>
        </p:txBody>
      </p:sp>
      <p:pic>
        <p:nvPicPr>
          <p:cNvPr id="9" name="Picture 8" descr="Picture18.png"/>
          <p:cNvPicPr>
            <a:picLocks noChangeAspect="1"/>
          </p:cNvPicPr>
          <p:nvPr/>
        </p:nvPicPr>
        <p:blipFill>
          <a:blip r:embed="rId2"/>
          <a:stretch>
            <a:fillRect/>
          </a:stretch>
        </p:blipFill>
        <p:spPr>
          <a:xfrm>
            <a:off x="844062" y="1406770"/>
            <a:ext cx="10480430" cy="4937760"/>
          </a:xfrm>
          <a:prstGeom prst="rect">
            <a:avLst/>
          </a:prstGeom>
        </p:spPr>
      </p:pic>
    </p:spTree>
    <p:extLst>
      <p:ext uri="{BB962C8B-B14F-4D97-AF65-F5344CB8AC3E}">
        <p14:creationId xmlns="" xmlns:p14="http://schemas.microsoft.com/office/powerpoint/2010/main" val="1907148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p:cNvSpPr/>
          <p:nvPr/>
        </p:nvSpPr>
        <p:spPr>
          <a:xfrm>
            <a:off x="478302" y="2180492"/>
            <a:ext cx="5753686" cy="384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smtClean="0">
                <a:solidFill>
                  <a:srgbClr val="002060"/>
                </a:solidFill>
              </a:rPr>
              <a:t>اللغة العربية الاتصالية</a:t>
            </a:r>
            <a:endParaRPr lang="en-US" sz="3600" b="1" dirty="0" smtClean="0">
              <a:solidFill>
                <a:srgbClr val="002060"/>
              </a:solidFill>
            </a:endParaRPr>
          </a:p>
          <a:p>
            <a:pPr algn="r" rtl="1"/>
            <a:r>
              <a:rPr lang="ar-SA" sz="3600" b="1" dirty="0" smtClean="0">
                <a:solidFill>
                  <a:srgbClr val="002060"/>
                </a:solidFill>
              </a:rPr>
              <a:t>الصف الثامن للداخل</a:t>
            </a:r>
            <a:endParaRPr lang="en-US" sz="3600" b="1" dirty="0" smtClean="0">
              <a:solidFill>
                <a:srgbClr val="002060"/>
              </a:solidFill>
            </a:endParaRPr>
          </a:p>
          <a:p>
            <a:pPr algn="r" rtl="1"/>
            <a:r>
              <a:rPr lang="ar-SA" sz="3600" b="1" dirty="0" smtClean="0">
                <a:solidFill>
                  <a:srgbClr val="002060"/>
                </a:solidFill>
              </a:rPr>
              <a:t>الوحدة  السادس  </a:t>
            </a:r>
            <a:endParaRPr lang="en-US" sz="3600" b="1" dirty="0" smtClean="0">
              <a:solidFill>
                <a:srgbClr val="002060"/>
              </a:solidFill>
            </a:endParaRPr>
          </a:p>
          <a:p>
            <a:pPr algn="r" rtl="1"/>
            <a:r>
              <a:rPr lang="ar-SA" sz="3600" b="1" dirty="0" smtClean="0">
                <a:solidFill>
                  <a:srgbClr val="002060"/>
                </a:solidFill>
              </a:rPr>
              <a:t>الدرس الثامن عشر </a:t>
            </a:r>
            <a:endParaRPr lang="bn-IN" sz="3600" b="1" dirty="0" smtClean="0">
              <a:solidFill>
                <a:srgbClr val="002060"/>
              </a:solidFill>
            </a:endParaRPr>
          </a:p>
          <a:p>
            <a:pPr algn="r" rtl="1"/>
            <a:r>
              <a:rPr lang="ar-SA" sz="3600" b="1" dirty="0" smtClean="0">
                <a:solidFill>
                  <a:srgbClr val="002060"/>
                </a:solidFill>
                <a:latin typeface="NikoshBAN" pitchFamily="2" charset="0"/>
              </a:rPr>
              <a:t>فاطمة تساعد أمها</a:t>
            </a:r>
            <a:endParaRPr lang="bn-IN" sz="3600" b="1" dirty="0" smtClean="0">
              <a:solidFill>
                <a:srgbClr val="002060"/>
              </a:solidFill>
              <a:latin typeface="NikoshBAN" pitchFamily="2" charset="0"/>
            </a:endParaRPr>
          </a:p>
          <a:p>
            <a:pPr algn="r" rtl="1"/>
            <a:r>
              <a:rPr lang="ar-SA" sz="3600" b="1" dirty="0" smtClean="0">
                <a:solidFill>
                  <a:srgbClr val="002060"/>
                </a:solidFill>
              </a:rPr>
              <a:t>الساعة: ٤٠  دقاقة </a:t>
            </a:r>
            <a:endParaRPr lang="en-US" sz="3600" b="1" dirty="0" smtClean="0">
              <a:solidFill>
                <a:srgbClr val="002060"/>
              </a:solidFill>
            </a:endParaRPr>
          </a:p>
        </p:txBody>
      </p:sp>
      <p:sp>
        <p:nvSpPr>
          <p:cNvPr id="8" name="Rounded Rectangle 7"/>
          <p:cNvSpPr/>
          <p:nvPr/>
        </p:nvSpPr>
        <p:spPr>
          <a:xfrm>
            <a:off x="6541477" y="2250831"/>
            <a:ext cx="5106572" cy="374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latin typeface="NikoshBAN" pitchFamily="2" charset="0"/>
                <a:cs typeface="NikoshBAN" pitchFamily="2" charset="0"/>
              </a:rPr>
              <a:t>আললুগাতুল </a:t>
            </a:r>
            <a:r>
              <a:rPr lang="bn-BD" sz="3200" b="1" dirty="0" smtClean="0">
                <a:solidFill>
                  <a:srgbClr val="002060"/>
                </a:solidFill>
                <a:latin typeface="NikoshBAN" pitchFamily="2" charset="0"/>
                <a:cs typeface="NikoshBAN" pitchFamily="2" charset="0"/>
              </a:rPr>
              <a:t>আরাবীয়া</a:t>
            </a:r>
            <a:r>
              <a:rPr lang="bn-IN" sz="3200" b="1" dirty="0" smtClean="0">
                <a:solidFill>
                  <a:srgbClr val="002060"/>
                </a:solidFill>
                <a:latin typeface="NikoshBAN" pitchFamily="2" charset="0"/>
                <a:cs typeface="NikoshBAN" pitchFamily="2" charset="0"/>
              </a:rPr>
              <a:t>তু</a:t>
            </a:r>
            <a:r>
              <a:rPr lang="bn-BD" sz="3200" b="1" dirty="0" smtClean="0">
                <a:solidFill>
                  <a:srgbClr val="002060"/>
                </a:solidFill>
                <a:latin typeface="NikoshBAN" pitchFamily="2" charset="0"/>
                <a:cs typeface="NikoshBAN" pitchFamily="2" charset="0"/>
              </a:rPr>
              <a:t>ল ইত্তেসালীয়া</a:t>
            </a:r>
          </a:p>
          <a:p>
            <a:r>
              <a:rPr lang="bn-BD" sz="3200" b="1" dirty="0" smtClean="0">
                <a:solidFill>
                  <a:srgbClr val="002060"/>
                </a:solidFill>
                <a:latin typeface="NikoshBAN" pitchFamily="2" charset="0"/>
                <a:cs typeface="NikoshBAN" pitchFamily="2" charset="0"/>
              </a:rPr>
              <a:t>দাখিল </a:t>
            </a:r>
            <a:r>
              <a:rPr lang="bn-IN" sz="3200" b="1" dirty="0" smtClean="0">
                <a:solidFill>
                  <a:srgbClr val="002060"/>
                </a:solidFill>
                <a:latin typeface="NikoshBAN" pitchFamily="2" charset="0"/>
                <a:cs typeface="NikoshBAN" pitchFamily="2" charset="0"/>
              </a:rPr>
              <a:t>অষ্টম</a:t>
            </a:r>
            <a:r>
              <a:rPr lang="bn-BD" sz="3200" b="1" dirty="0" smtClean="0">
                <a:solidFill>
                  <a:srgbClr val="002060"/>
                </a:solidFill>
                <a:latin typeface="NikoshBAN" pitchFamily="2" charset="0"/>
                <a:cs typeface="NikoshBAN" pitchFamily="2" charset="0"/>
              </a:rPr>
              <a:t> শ্রেণী ।</a:t>
            </a:r>
            <a:r>
              <a:rPr lang="bn-IN" sz="3200" b="1" dirty="0" smtClean="0">
                <a:solidFill>
                  <a:srgbClr val="002060"/>
                </a:solidFill>
                <a:latin typeface="NikoshBAN" pitchFamily="2" charset="0"/>
                <a:cs typeface="NikoshBAN" pitchFamily="2" charset="0"/>
              </a:rPr>
              <a:t> </a:t>
            </a:r>
          </a:p>
          <a:p>
            <a:r>
              <a:rPr lang="bn-IN" sz="3200" b="1" dirty="0" smtClean="0">
                <a:solidFill>
                  <a:srgbClr val="002060"/>
                </a:solidFill>
                <a:latin typeface="NikoshBAN" pitchFamily="2" charset="0"/>
                <a:cs typeface="NikoshBAN" pitchFamily="2" charset="0"/>
              </a:rPr>
              <a:t>৬ষ্ঠ</a:t>
            </a:r>
            <a:r>
              <a:rPr lang="bn-BD" sz="3200" b="1" dirty="0" smtClean="0">
                <a:solidFill>
                  <a:srgbClr val="002060"/>
                </a:solidFill>
                <a:latin typeface="NikoshBAN" pitchFamily="2" charset="0"/>
                <a:cs typeface="NikoshBAN" pitchFamily="2" charset="0"/>
              </a:rPr>
              <a:t> ইউনিট। </a:t>
            </a:r>
          </a:p>
          <a:p>
            <a:r>
              <a:rPr lang="bn-IN" sz="3200" b="1" dirty="0" smtClean="0">
                <a:solidFill>
                  <a:srgbClr val="002060"/>
                </a:solidFill>
                <a:latin typeface="NikoshBAN" pitchFamily="2" charset="0"/>
                <a:cs typeface="NikoshBAN" pitchFamily="2" charset="0"/>
              </a:rPr>
              <a:t>অষ্টাদশ</a:t>
            </a:r>
            <a:r>
              <a:rPr lang="bn-BD" sz="3200" b="1" dirty="0" smtClean="0">
                <a:solidFill>
                  <a:srgbClr val="002060"/>
                </a:solidFill>
                <a:latin typeface="NikoshBAN" pitchFamily="2" charset="0"/>
                <a:cs typeface="NikoshBAN" pitchFamily="2" charset="0"/>
              </a:rPr>
              <a:t> পাঠ । </a:t>
            </a:r>
            <a:endParaRPr lang="en-US" sz="3200" b="1" dirty="0" smtClean="0">
              <a:solidFill>
                <a:srgbClr val="002060"/>
              </a:solidFill>
              <a:latin typeface="NikoshBAN" pitchFamily="2" charset="0"/>
              <a:cs typeface="NikoshBAN" pitchFamily="2" charset="0"/>
            </a:endParaRPr>
          </a:p>
          <a:p>
            <a:r>
              <a:rPr lang="bn-IN" sz="3200" b="1" dirty="0" smtClean="0">
                <a:solidFill>
                  <a:srgbClr val="002060"/>
                </a:solidFill>
                <a:latin typeface="NikoshBAN" pitchFamily="2" charset="0"/>
                <a:cs typeface="NikoshBAN" pitchFamily="2" charset="0"/>
              </a:rPr>
              <a:t>ফাতিমা তার মাকে সহযোগিতা করে।   </a:t>
            </a:r>
            <a:r>
              <a:rPr lang="bn-BD" sz="3200" b="1" dirty="0" smtClean="0">
                <a:solidFill>
                  <a:srgbClr val="002060"/>
                </a:solidFill>
                <a:latin typeface="NikoshBAN" pitchFamily="2" charset="0"/>
                <a:cs typeface="NikoshBAN" pitchFamily="2" charset="0"/>
              </a:rPr>
              <a:t> </a:t>
            </a:r>
            <a:endParaRPr lang="en-US" sz="3200" b="1" dirty="0" smtClean="0">
              <a:solidFill>
                <a:srgbClr val="002060"/>
              </a:solidFill>
              <a:latin typeface="NikoshBAN" pitchFamily="2" charset="0"/>
              <a:cs typeface="NikoshBAN" pitchFamily="2" charset="0"/>
            </a:endParaRPr>
          </a:p>
          <a:p>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সময়-</a:t>
            </a:r>
            <a:r>
              <a:rPr lang="bn-IN"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৪</a:t>
            </a:r>
            <a:r>
              <a:rPr lang="bn-IN" sz="3200" b="1" dirty="0" smtClean="0">
                <a:solidFill>
                  <a:srgbClr val="002060"/>
                </a:solidFill>
                <a:latin typeface="NikoshBAN" pitchFamily="2" charset="0"/>
                <a:cs typeface="NikoshBAN" pitchFamily="2" charset="0"/>
              </a:rPr>
              <a:t>০</a:t>
            </a:r>
            <a:r>
              <a:rPr lang="bn-BD" sz="3200" b="1" dirty="0" smtClean="0">
                <a:solidFill>
                  <a:srgbClr val="002060"/>
                </a:solidFill>
                <a:latin typeface="NikoshBAN" pitchFamily="2" charset="0"/>
                <a:cs typeface="NikoshBAN" pitchFamily="2" charset="0"/>
              </a:rPr>
              <a:t> মিনিট</a:t>
            </a:r>
            <a:r>
              <a:rPr lang="bn-IN" sz="3200" b="1" dirty="0" smtClean="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4009292" y="226085"/>
            <a:ext cx="4424291" cy="2123658"/>
          </a:xfrm>
          <a:prstGeom prst="rect">
            <a:avLst/>
          </a:prstGeom>
          <a:noFill/>
        </p:spPr>
        <p:txBody>
          <a:bodyPr wrap="square" rtlCol="0">
            <a:spAutoFit/>
          </a:bodyPr>
          <a:lstStyle/>
          <a:p>
            <a:pPr algn="ctr"/>
            <a:r>
              <a:rPr lang="ar-SA" sz="6000" b="1" dirty="0" smtClean="0">
                <a:solidFill>
                  <a:srgbClr val="663300"/>
                </a:solidFill>
              </a:rPr>
              <a:t>التعريف الدرس</a:t>
            </a:r>
            <a:r>
              <a:rPr lang="bn-BD" sz="6000" dirty="0" smtClean="0">
                <a:solidFill>
                  <a:srgbClr val="663300"/>
                </a:solidFill>
              </a:rPr>
              <a:t>    </a:t>
            </a:r>
          </a:p>
          <a:p>
            <a:pPr algn="ctr"/>
            <a:r>
              <a:rPr lang="bn-BD" sz="6000" b="1" dirty="0" smtClean="0">
                <a:solidFill>
                  <a:srgbClr val="0070C0"/>
                </a:solidFill>
                <a:latin typeface="NikoshBAN" pitchFamily="2" charset="0"/>
                <a:cs typeface="NikoshBAN" pitchFamily="2" charset="0"/>
              </a:rPr>
              <a:t>পাঠ পরিচিতি</a:t>
            </a:r>
            <a:r>
              <a:rPr lang="bn-BD" sz="7200" b="1" dirty="0" smtClean="0">
                <a:solidFill>
                  <a:srgbClr val="0070C0"/>
                </a:solidFill>
                <a:latin typeface="NikoshBAN" pitchFamily="2" charset="0"/>
                <a:cs typeface="NikoshBAN" pitchFamily="2" charset="0"/>
              </a:rPr>
              <a:t> </a:t>
            </a:r>
            <a:endParaRPr lang="en-US" sz="7200" b="1" dirty="0" smtClean="0">
              <a:solidFill>
                <a:srgbClr val="0070C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A8267-56C3-4E84-AAAF-875CE9A1DF48}" type="slidenum">
              <a:rPr lang="en-US" smtClean="0"/>
              <a:pPr/>
              <a:t>6</a:t>
            </a:fld>
            <a:endParaRPr lang="en-US"/>
          </a:p>
        </p:txBody>
      </p:sp>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ular Callout 6"/>
          <p:cNvSpPr/>
          <p:nvPr/>
        </p:nvSpPr>
        <p:spPr>
          <a:xfrm>
            <a:off x="1294228" y="337625"/>
            <a:ext cx="9312812" cy="689317"/>
          </a:xfrm>
          <a:prstGeom prst="wedgeRectCallout">
            <a:avLst>
              <a:gd name="adj1" fmla="val -718"/>
              <a:gd name="adj2" fmla="val 121684"/>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t>مايستفاد من النص</a:t>
            </a:r>
            <a:r>
              <a:rPr lang="bn-IN" sz="4000" dirty="0" smtClean="0"/>
              <a:t> </a:t>
            </a:r>
            <a:r>
              <a:rPr lang="bn-IN" sz="4800" dirty="0" smtClean="0"/>
              <a:t>- </a:t>
            </a:r>
            <a:r>
              <a:rPr lang="bn-IN" sz="4800" dirty="0" smtClean="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9" name="Rectangle 8"/>
          <p:cNvSpPr/>
          <p:nvPr/>
        </p:nvSpPr>
        <p:spPr>
          <a:xfrm>
            <a:off x="534572" y="1871003"/>
            <a:ext cx="5345723" cy="4614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Wingdings" pitchFamily="2" charset="2"/>
              <a:buChar char="q"/>
            </a:pPr>
            <a:r>
              <a:rPr lang="en-US" sz="3600" dirty="0" smtClean="0"/>
              <a:t> </a:t>
            </a:r>
            <a:r>
              <a:rPr lang="ar-SA" sz="3600" dirty="0" smtClean="0"/>
              <a:t>ما يتعلم الطالب من هذا الدرس.........</a:t>
            </a:r>
            <a:endParaRPr lang="en-US" sz="3600" dirty="0" smtClean="0"/>
          </a:p>
          <a:p>
            <a:pPr algn="just" rtl="1"/>
            <a:endParaRPr lang="ar-SA" sz="3600" dirty="0" smtClean="0"/>
          </a:p>
          <a:p>
            <a:pPr algn="just" rtl="1">
              <a:buFont typeface="Wingdings" pitchFamily="2" charset="2"/>
              <a:buChar char="§"/>
            </a:pPr>
            <a:r>
              <a:rPr lang="bn-IN" sz="3600" dirty="0" smtClean="0"/>
              <a:t> </a:t>
            </a:r>
            <a:r>
              <a:rPr lang="ar-SA" sz="3600" dirty="0" smtClean="0"/>
              <a:t>تعريف اهل عائشة و صفات ربة المنزل و اعمالها.</a:t>
            </a:r>
            <a:endParaRPr lang="bn-IN" sz="3600" dirty="0" smtClean="0"/>
          </a:p>
          <a:p>
            <a:pPr algn="just" rtl="1">
              <a:buFont typeface="Wingdings" pitchFamily="2" charset="2"/>
              <a:buChar char="§"/>
            </a:pPr>
            <a:r>
              <a:rPr lang="bn-IN" sz="3600" dirty="0" smtClean="0"/>
              <a:t> </a:t>
            </a:r>
            <a:r>
              <a:rPr lang="ar-SA" sz="3600" dirty="0" smtClean="0"/>
              <a:t>تعلم صفات فاطمة  وكيف تساعد أمها فى اعمال البيت.</a:t>
            </a:r>
          </a:p>
        </p:txBody>
      </p:sp>
      <p:sp>
        <p:nvSpPr>
          <p:cNvPr id="10" name="Rectangle 9"/>
          <p:cNvSpPr/>
          <p:nvPr/>
        </p:nvSpPr>
        <p:spPr>
          <a:xfrm>
            <a:off x="6555545" y="1856935"/>
            <a:ext cx="5148775" cy="4656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IN" dirty="0" smtClean="0"/>
              <a:t> </a:t>
            </a:r>
            <a:r>
              <a:rPr lang="bn-IN" sz="3200" dirty="0" smtClean="0">
                <a:latin typeface="NikoshBAN" pitchFamily="2" charset="0"/>
                <a:cs typeface="NikoshBAN" pitchFamily="2" charset="0"/>
              </a:rPr>
              <a:t>এই পাঠ শেষে শিক্ষার্থীরা জানতে পারবে ......</a:t>
            </a:r>
          </a:p>
          <a:p>
            <a:endParaRPr lang="bn-IN" sz="3200" dirty="0" smtClean="0">
              <a:latin typeface="NikoshBAN" pitchFamily="2" charset="0"/>
              <a:cs typeface="NikoshBAN" pitchFamily="2" charset="0"/>
            </a:endParaRPr>
          </a:p>
          <a:p>
            <a:pPr>
              <a:buFont typeface="Wingdings" pitchFamily="2" charset="2"/>
              <a:buChar char="§"/>
            </a:pPr>
            <a:r>
              <a:rPr lang="bn-IN" sz="3200" dirty="0" smtClean="0">
                <a:latin typeface="NikoshBAN" pitchFamily="2" charset="0"/>
                <a:cs typeface="NikoshBAN" pitchFamily="2" charset="0"/>
              </a:rPr>
              <a:t> আয়েশার পরিবার, একজন গৃহীণীর গুণাবলী ও তার কর্ম সম্পর্কে জানতে পারবে। </a:t>
            </a:r>
          </a:p>
          <a:p>
            <a:pPr>
              <a:buFont typeface="Wingdings" pitchFamily="2" charset="2"/>
              <a:buChar char="§"/>
            </a:pPr>
            <a:r>
              <a:rPr lang="bn-IN" sz="3200" dirty="0" smtClean="0">
                <a:latin typeface="NikoshBAN" pitchFamily="2" charset="0"/>
                <a:cs typeface="NikoshBAN" pitchFamily="2" charset="0"/>
              </a:rPr>
              <a:t> ফাতিমার গুণাবলি এবং কিভাবে সে তার মাকে সহযোগিতা  করে তা জানতে পারবে। </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22" y="1097279"/>
            <a:ext cx="5500469"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অনুবাদঃ আয়েশা একজন গৃহিণী, সে তার স্বামীর সাথে ঢাকা শহরে বাস করে। তার স্বামী মাদরাসার শিক্ষক। তার এক মেয়ে দুই ছেলে। সে সন্তানদের লালন পালন করে এবং তাদের খাবার প্রস্তুত করে। ঘরবাড়ি পরিস্কার রাখে, কাপড় ধৌত করে এবং অন্যান্য কাজ সমূহ করে থাকে। তার বড় ছেলে অষ্টম শ্রেণিতে এবং ছোট ছেলে চতুর্থ শ্রেণিতে পড়ে। তার মেয়ে ফাতিমা ৬ষ্ট শ্রেণিতে পড়ে। </a:t>
            </a:r>
            <a:endParaRPr lang="en-US" sz="3300" dirty="0">
              <a:solidFill>
                <a:schemeClr val="tx1"/>
              </a:solidFill>
            </a:endParaRPr>
          </a:p>
        </p:txBody>
      </p:sp>
      <p:sp>
        <p:nvSpPr>
          <p:cNvPr id="3" name="Rectangle 2"/>
          <p:cNvSpPr/>
          <p:nvPr/>
        </p:nvSpPr>
        <p:spPr>
          <a:xfrm>
            <a:off x="548640" y="1111348"/>
            <a:ext cx="5416062"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عائشة ربة المنزل، تسكن مع زوجها فى مدينة داكا. وزوجها مدرس المدرسة. ولها بنت وابنان. هى تربى الأولاد وتجهز لهم الطعام. وتنظف البيت وتغسل الثياب وتعمل اعمالا أخرى. ابنها الكبير يدرس فى الصف الثامن. والإبن الصغير يدرس فى الصف الرابع. بنتها فاطمة تدرس فى الصف السادس.</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1097279"/>
            <a:ext cx="5359792"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অনুবাদঃ মেয়েটি ভদ্র ও বুদ্ধিমতি। সে প্রতিদিন সকাল সাড়ে নয়টায় মাদরাসায় যায় এবং বিকাল চারটায় ফিরে আসে। সে খাবার খায় এবং কিছু সময় বিশ্রাম নেয় অতঃপর সে আসরের নামায আদায় করে এবং বাগানে কিছু সময় হাটে। তারপর মাগরিব নামাযের পূর্বে ঘরের বিভিন্ন কাজে তা মাকে সাহায্য করে এবং ছুটির দিনেও সে তার মাকে সহযোগিতা করে।  </a:t>
            </a:r>
            <a:endParaRPr lang="en-US" sz="3200" dirty="0">
              <a:solidFill>
                <a:schemeClr val="tx1"/>
              </a:solidFill>
            </a:endParaRPr>
          </a:p>
        </p:txBody>
      </p:sp>
      <p:sp>
        <p:nvSpPr>
          <p:cNvPr id="3" name="Rectangle 2"/>
          <p:cNvSpPr/>
          <p:nvPr/>
        </p:nvSpPr>
        <p:spPr>
          <a:xfrm>
            <a:off x="436101" y="1083213"/>
            <a:ext cx="5317586"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هى بنت شريفة وزكية. تذهب كل يوم الى المدرسة فى الساعة التاسعة والنصف صباحا. وترجع فى الساعة الرابعة عصرا. وتتناول الطعام وتستريح قليلا. ثم تصلى صلاة العصر وتمشي قليلا فى الحديقة. ثم تساعد أمها فى اعمال البيت قبل صلاة المغرب. وفى يوم العطلة ايضا تساعد أمها. </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71" y="19812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الاعمال انفراد</a:t>
            </a:r>
            <a:r>
              <a:rPr lang="bn-BD" sz="4800" dirty="0" smtClean="0">
                <a:solidFill>
                  <a:srgbClr val="002060"/>
                </a:solidFill>
              </a:rPr>
              <a:t> </a:t>
            </a:r>
            <a:r>
              <a:rPr lang="bn-BD" sz="5400" dirty="0" smtClean="0">
                <a:solidFill>
                  <a:srgbClr val="002060"/>
                </a:solidFill>
                <a:latin typeface="NikoshBAN" pitchFamily="2" charset="0"/>
                <a:cs typeface="NikoshBAN" pitchFamily="2" charset="0"/>
              </a:rPr>
              <a:t>একক কাজ</a:t>
            </a:r>
            <a:r>
              <a:rPr lang="en-US" sz="5400" dirty="0" smtClean="0">
                <a:solidFill>
                  <a:srgbClr val="002060"/>
                </a:solidFill>
                <a:latin typeface="NikoshBAN" pitchFamily="2" charset="0"/>
                <a:cs typeface="NikoshBAN" pitchFamily="2" charset="0"/>
              </a:rPr>
              <a:t>:</a:t>
            </a:r>
            <a:endParaRPr lang="en-US" sz="5400" dirty="0">
              <a:solidFill>
                <a:srgbClr val="002060"/>
              </a:solidFill>
              <a:latin typeface="NikoshBAN" pitchFamily="2" charset="0"/>
              <a:cs typeface="NikoshBAN" pitchFamily="2" charset="0"/>
            </a:endParaRP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smtClean="0"/>
              <a:t>(الف)</a:t>
            </a:r>
            <a:r>
              <a:rPr lang="en-US" sz="2800" b="1" dirty="0" smtClean="0"/>
              <a:t> </a:t>
            </a:r>
            <a:r>
              <a:rPr lang="ar-SA" sz="2800" b="1" u="sng" dirty="0" smtClean="0"/>
              <a:t>إملأالفراغات فى الجمل الأتية بكلمة مناسبة:</a:t>
            </a:r>
            <a:endParaRPr lang="en-US" sz="2800" b="1" u="sng" dirty="0" smtClean="0"/>
          </a:p>
        </p:txBody>
      </p:sp>
      <p:sp>
        <p:nvSpPr>
          <p:cNvPr id="8" name="TextBox 7"/>
          <p:cNvSpPr txBox="1"/>
          <p:nvPr/>
        </p:nvSpPr>
        <p:spPr>
          <a:xfrm>
            <a:off x="4684542" y="1752600"/>
            <a:ext cx="6231987" cy="523220"/>
          </a:xfrm>
          <a:prstGeom prst="rect">
            <a:avLst/>
          </a:prstGeom>
          <a:noFill/>
        </p:spPr>
        <p:txBody>
          <a:bodyPr wrap="square" rtlCol="0">
            <a:spAutoFit/>
          </a:bodyPr>
          <a:lstStyle/>
          <a:p>
            <a:pPr algn="r" rtl="1"/>
            <a:r>
              <a:rPr lang="ar-SA" sz="2800" dirty="0" smtClean="0"/>
              <a:t>١ــ </a:t>
            </a:r>
            <a:r>
              <a:rPr lang="ar-SA" sz="2800" dirty="0" smtClean="0">
                <a:latin typeface="NikoshBAN" panose="02000000000000000000" pitchFamily="2" charset="0"/>
                <a:cs typeface="NikoshBAN" panose="02000000000000000000" pitchFamily="2" charset="0"/>
              </a:rPr>
              <a:t>هى </a:t>
            </a:r>
            <a:r>
              <a:rPr lang="bn-IN" sz="2800" dirty="0" smtClean="0">
                <a:latin typeface="NikoshBAN" panose="02000000000000000000" pitchFamily="2" charset="0"/>
                <a:cs typeface="NikoshBAN" panose="02000000000000000000" pitchFamily="2" charset="0"/>
              </a:rPr>
              <a:t>............</a:t>
            </a:r>
            <a:r>
              <a:rPr lang="ar-SA" sz="2800" dirty="0" smtClean="0">
                <a:latin typeface="NikoshBAN" panose="02000000000000000000" pitchFamily="2" charset="0"/>
                <a:cs typeface="NikoshBAN" panose="02000000000000000000" pitchFamily="2" charset="0"/>
              </a:rPr>
              <a:t> الأولاد وتجهز لهم الطعام. </a:t>
            </a:r>
            <a:endParaRPr lang="en-US" sz="2800" dirty="0"/>
          </a:p>
        </p:txBody>
      </p:sp>
      <p:sp>
        <p:nvSpPr>
          <p:cNvPr id="9" name="TextBox 8"/>
          <p:cNvSpPr txBox="1"/>
          <p:nvPr/>
        </p:nvSpPr>
        <p:spPr>
          <a:xfrm>
            <a:off x="4783015" y="2209800"/>
            <a:ext cx="6161650" cy="523220"/>
          </a:xfrm>
          <a:prstGeom prst="rect">
            <a:avLst/>
          </a:prstGeom>
          <a:noFill/>
        </p:spPr>
        <p:txBody>
          <a:bodyPr wrap="square" rtlCol="0">
            <a:spAutoFit/>
          </a:bodyPr>
          <a:lstStyle/>
          <a:p>
            <a:pPr algn="r" rtl="1"/>
            <a:r>
              <a:rPr lang="ar-SA" sz="2800" dirty="0" smtClean="0"/>
              <a:t>٢ــ </a:t>
            </a:r>
            <a:r>
              <a:rPr lang="ar-SA" sz="2800" dirty="0" smtClean="0">
                <a:latin typeface="NikoshBAN" panose="02000000000000000000" pitchFamily="2" charset="0"/>
                <a:cs typeface="NikoshBAN" panose="02000000000000000000" pitchFamily="2" charset="0"/>
              </a:rPr>
              <a:t>هى بنت </a:t>
            </a:r>
            <a:r>
              <a:rPr lang="bn-IN" sz="2800" dirty="0" smtClean="0">
                <a:latin typeface="NikoshBAN" panose="02000000000000000000" pitchFamily="2" charset="0"/>
                <a:cs typeface="NikoshBAN" panose="02000000000000000000" pitchFamily="2" charset="0"/>
              </a:rPr>
              <a:t>...............</a:t>
            </a:r>
            <a:r>
              <a:rPr lang="ar-SA" sz="2800" dirty="0" smtClean="0">
                <a:latin typeface="NikoshBAN" panose="02000000000000000000" pitchFamily="2" charset="0"/>
                <a:cs typeface="NikoshBAN" panose="02000000000000000000" pitchFamily="2" charset="0"/>
              </a:rPr>
              <a:t> وزكية. </a:t>
            </a:r>
            <a:endParaRPr lang="en-US" sz="2800" dirty="0"/>
          </a:p>
        </p:txBody>
      </p:sp>
      <p:sp>
        <p:nvSpPr>
          <p:cNvPr id="10" name="TextBox 9"/>
          <p:cNvSpPr txBox="1"/>
          <p:nvPr/>
        </p:nvSpPr>
        <p:spPr>
          <a:xfrm>
            <a:off x="3770141" y="2737337"/>
            <a:ext cx="7188591" cy="523220"/>
          </a:xfrm>
          <a:prstGeom prst="rect">
            <a:avLst/>
          </a:prstGeom>
          <a:noFill/>
        </p:spPr>
        <p:txBody>
          <a:bodyPr wrap="square" rtlCol="0">
            <a:spAutoFit/>
          </a:bodyPr>
          <a:lstStyle/>
          <a:p>
            <a:pPr algn="r" rtl="1"/>
            <a:r>
              <a:rPr lang="ar-SA" sz="2800" dirty="0" smtClean="0"/>
              <a:t>٣ــ </a:t>
            </a:r>
            <a:r>
              <a:rPr lang="ar-SA" sz="2800" dirty="0" smtClean="0">
                <a:latin typeface="NikoshBAN" panose="02000000000000000000" pitchFamily="2" charset="0"/>
                <a:cs typeface="NikoshBAN" panose="02000000000000000000" pitchFamily="2" charset="0"/>
              </a:rPr>
              <a:t>وتتناول الطعام</a:t>
            </a:r>
            <a:r>
              <a:rPr lang="bn-IN"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قليلا.</a:t>
            </a:r>
            <a:endParaRPr lang="en-US" sz="2800" dirty="0"/>
          </a:p>
        </p:txBody>
      </p:sp>
      <p:sp>
        <p:nvSpPr>
          <p:cNvPr id="11" name="TextBox 10"/>
          <p:cNvSpPr txBox="1"/>
          <p:nvPr/>
        </p:nvSpPr>
        <p:spPr>
          <a:xfrm>
            <a:off x="3010486" y="3293014"/>
            <a:ext cx="7948246" cy="523220"/>
          </a:xfrm>
          <a:prstGeom prst="rect">
            <a:avLst/>
          </a:prstGeom>
          <a:noFill/>
        </p:spPr>
        <p:txBody>
          <a:bodyPr wrap="square" rtlCol="0">
            <a:spAutoFit/>
          </a:bodyPr>
          <a:lstStyle/>
          <a:p>
            <a:pPr algn="r" rtl="1"/>
            <a:r>
              <a:rPr lang="ar-SA" sz="2800" dirty="0" smtClean="0"/>
              <a:t>٤ــ </a:t>
            </a:r>
            <a:r>
              <a:rPr lang="ar-SA" sz="2800" dirty="0" smtClean="0">
                <a:latin typeface="NikoshBAN" panose="02000000000000000000" pitchFamily="2" charset="0"/>
                <a:cs typeface="NikoshBAN" panose="02000000000000000000" pitchFamily="2" charset="0"/>
              </a:rPr>
              <a:t>ثم تساعد أمها فى اعمال البيت</a:t>
            </a:r>
            <a:r>
              <a:rPr lang="bn-IN"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صلاة المغرب. </a:t>
            </a:r>
            <a:endParaRPr lang="en-US" sz="2800" dirty="0"/>
          </a:p>
        </p:txBody>
      </p:sp>
      <p:sp>
        <p:nvSpPr>
          <p:cNvPr id="12" name="TextBox 11"/>
          <p:cNvSpPr txBox="1"/>
          <p:nvPr/>
        </p:nvSpPr>
        <p:spPr>
          <a:xfrm>
            <a:off x="4262512" y="3736145"/>
            <a:ext cx="6738424" cy="523220"/>
          </a:xfrm>
          <a:prstGeom prst="rect">
            <a:avLst/>
          </a:prstGeom>
          <a:noFill/>
        </p:spPr>
        <p:txBody>
          <a:bodyPr wrap="square" rtlCol="0">
            <a:spAutoFit/>
          </a:bodyPr>
          <a:lstStyle/>
          <a:p>
            <a:pPr algn="r" rtl="1"/>
            <a:r>
              <a:rPr lang="ar-SA" sz="2800" dirty="0" smtClean="0"/>
              <a:t>٥ــ </a:t>
            </a:r>
            <a:r>
              <a:rPr lang="ar-SA" sz="2800" dirty="0" smtClean="0">
                <a:latin typeface="NikoshBAN" panose="02000000000000000000" pitchFamily="2" charset="0"/>
                <a:cs typeface="NikoshBAN" panose="02000000000000000000" pitchFamily="2" charset="0"/>
              </a:rPr>
              <a:t>وزوجة </a:t>
            </a:r>
            <a:r>
              <a:rPr lang="bn-IN"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مدرس المدرسة.</a:t>
            </a:r>
            <a:endParaRPr lang="en-US" sz="2800" dirty="0"/>
          </a:p>
        </p:txBody>
      </p:sp>
      <p:sp>
        <p:nvSpPr>
          <p:cNvPr id="13" name="TextBox 12"/>
          <p:cNvSpPr txBox="1"/>
          <p:nvPr/>
        </p:nvSpPr>
        <p:spPr>
          <a:xfrm>
            <a:off x="8820444" y="1589650"/>
            <a:ext cx="1083211" cy="584775"/>
          </a:xfrm>
          <a:prstGeom prst="rect">
            <a:avLst/>
          </a:prstGeom>
          <a:noFill/>
        </p:spPr>
        <p:txBody>
          <a:bodyPr wrap="square" rtlCol="0">
            <a:spAutoFit/>
          </a:bodyPr>
          <a:lstStyle/>
          <a:p>
            <a:pPr algn="r" rtl="1"/>
            <a:r>
              <a:rPr lang="ar-SA" sz="3200" b="1" dirty="0" smtClean="0">
                <a:solidFill>
                  <a:srgbClr val="0070C0"/>
                </a:solidFill>
                <a:latin typeface="NikoshBAN" panose="02000000000000000000" pitchFamily="2" charset="0"/>
                <a:cs typeface="NikoshBAN" panose="02000000000000000000" pitchFamily="2" charset="0"/>
              </a:rPr>
              <a:t>تربى</a:t>
            </a:r>
            <a:endParaRPr lang="en-US" sz="3200" b="1" dirty="0">
              <a:solidFill>
                <a:srgbClr val="0070C0"/>
              </a:solidFill>
            </a:endParaRPr>
          </a:p>
        </p:txBody>
      </p:sp>
      <p:sp>
        <p:nvSpPr>
          <p:cNvPr id="14" name="TextBox 13"/>
          <p:cNvSpPr txBox="1"/>
          <p:nvPr/>
        </p:nvSpPr>
        <p:spPr>
          <a:xfrm>
            <a:off x="7990449" y="2053884"/>
            <a:ext cx="1280159" cy="584775"/>
          </a:xfrm>
          <a:prstGeom prst="rect">
            <a:avLst/>
          </a:prstGeom>
          <a:noFill/>
        </p:spPr>
        <p:txBody>
          <a:bodyPr wrap="square" rtlCol="0">
            <a:spAutoFit/>
          </a:bodyPr>
          <a:lstStyle/>
          <a:p>
            <a:pPr algn="r" rtl="1"/>
            <a:r>
              <a:rPr lang="ar-SA" sz="3200" b="1" dirty="0" smtClean="0">
                <a:solidFill>
                  <a:srgbClr val="0070C0"/>
                </a:solidFill>
                <a:latin typeface="NikoshBAN" panose="02000000000000000000" pitchFamily="2" charset="0"/>
                <a:cs typeface="NikoshBAN" panose="02000000000000000000" pitchFamily="2" charset="0"/>
              </a:rPr>
              <a:t>شريفة</a:t>
            </a:r>
            <a:endParaRPr lang="en-US" sz="3200" b="1" dirty="0" smtClean="0">
              <a:solidFill>
                <a:srgbClr val="0070C0"/>
              </a:solidFill>
            </a:endParaRPr>
          </a:p>
        </p:txBody>
      </p:sp>
      <p:sp>
        <p:nvSpPr>
          <p:cNvPr id="15" name="TextBox 14"/>
          <p:cNvSpPr txBox="1"/>
          <p:nvPr/>
        </p:nvSpPr>
        <p:spPr>
          <a:xfrm>
            <a:off x="6977574" y="2616591"/>
            <a:ext cx="1561515" cy="584775"/>
          </a:xfrm>
          <a:prstGeom prst="rect">
            <a:avLst/>
          </a:prstGeom>
          <a:noFill/>
        </p:spPr>
        <p:txBody>
          <a:bodyPr wrap="square" rtlCol="0">
            <a:spAutoFit/>
          </a:bodyPr>
          <a:lstStyle/>
          <a:p>
            <a:pPr algn="r" rtl="1"/>
            <a:r>
              <a:rPr lang="ar-SA" sz="3200" b="1" dirty="0" smtClean="0">
                <a:solidFill>
                  <a:srgbClr val="0070C0"/>
                </a:solidFill>
                <a:latin typeface="NikoshBAN" panose="02000000000000000000" pitchFamily="2" charset="0"/>
                <a:cs typeface="NikoshBAN" panose="02000000000000000000" pitchFamily="2" charset="0"/>
              </a:rPr>
              <a:t>وتستريح</a:t>
            </a:r>
            <a:endParaRPr lang="en-US" sz="3200" b="1" dirty="0">
              <a:solidFill>
                <a:srgbClr val="0070C0"/>
              </a:solidFill>
            </a:endParaRPr>
          </a:p>
        </p:txBody>
      </p:sp>
      <p:sp>
        <p:nvSpPr>
          <p:cNvPr id="16" name="TextBox 15"/>
          <p:cNvSpPr txBox="1"/>
          <p:nvPr/>
        </p:nvSpPr>
        <p:spPr>
          <a:xfrm>
            <a:off x="6246055" y="3137095"/>
            <a:ext cx="744027" cy="584775"/>
          </a:xfrm>
          <a:prstGeom prst="rect">
            <a:avLst/>
          </a:prstGeom>
          <a:noFill/>
        </p:spPr>
        <p:txBody>
          <a:bodyPr wrap="square" rtlCol="0">
            <a:spAutoFit/>
          </a:bodyPr>
          <a:lstStyle/>
          <a:p>
            <a:pPr algn="r" rtl="1"/>
            <a:r>
              <a:rPr lang="ar-SA" sz="3200" b="1" dirty="0" smtClean="0">
                <a:solidFill>
                  <a:srgbClr val="0070C0"/>
                </a:solidFill>
                <a:latin typeface="NikoshBAN" panose="02000000000000000000" pitchFamily="2" charset="0"/>
                <a:cs typeface="NikoshBAN" panose="02000000000000000000" pitchFamily="2" charset="0"/>
              </a:rPr>
              <a:t>قبل</a:t>
            </a:r>
            <a:endParaRPr lang="en-US" sz="3200" b="1" dirty="0">
              <a:solidFill>
                <a:srgbClr val="0070C0"/>
              </a:solidFill>
            </a:endParaRPr>
          </a:p>
        </p:txBody>
      </p:sp>
      <p:sp>
        <p:nvSpPr>
          <p:cNvPr id="17" name="TextBox 16"/>
          <p:cNvSpPr txBox="1"/>
          <p:nvPr/>
        </p:nvSpPr>
        <p:spPr>
          <a:xfrm>
            <a:off x="8271802" y="3617743"/>
            <a:ext cx="1252024" cy="584775"/>
          </a:xfrm>
          <a:prstGeom prst="rect">
            <a:avLst/>
          </a:prstGeom>
          <a:noFill/>
        </p:spPr>
        <p:txBody>
          <a:bodyPr wrap="square" rtlCol="0">
            <a:spAutoFit/>
          </a:bodyPr>
          <a:lstStyle/>
          <a:p>
            <a:pPr algn="r" rtl="1"/>
            <a:r>
              <a:rPr lang="ar-SA" sz="3200" b="1" dirty="0" smtClean="0">
                <a:solidFill>
                  <a:srgbClr val="0070C0"/>
                </a:solidFill>
                <a:latin typeface="NikoshBAN" panose="02000000000000000000" pitchFamily="2" charset="0"/>
                <a:cs typeface="NikoshBAN" panose="02000000000000000000" pitchFamily="2" charset="0"/>
              </a:rPr>
              <a:t>عائشة</a:t>
            </a:r>
            <a:endParaRPr lang="en-US" sz="3200" b="1" dirty="0">
              <a:solidFill>
                <a:srgbClr val="0070C0"/>
              </a:solidFill>
            </a:endParaRPr>
          </a:p>
        </p:txBody>
      </p:sp>
      <p:sp>
        <p:nvSpPr>
          <p:cNvPr id="18" name="TextBox 17"/>
          <p:cNvSpPr txBox="1"/>
          <p:nvPr/>
        </p:nvSpPr>
        <p:spPr>
          <a:xfrm>
            <a:off x="1727199" y="4343400"/>
            <a:ext cx="9147127" cy="523220"/>
          </a:xfrm>
          <a:prstGeom prst="rect">
            <a:avLst/>
          </a:prstGeom>
          <a:noFill/>
        </p:spPr>
        <p:txBody>
          <a:bodyPr wrap="square" rtlCol="0">
            <a:spAutoFit/>
          </a:bodyPr>
          <a:lstStyle/>
          <a:p>
            <a:pPr algn="r" rtl="1">
              <a:buFont typeface="Wingdings" pitchFamily="2" charset="2"/>
              <a:buChar char="v"/>
            </a:pPr>
            <a:r>
              <a:rPr lang="ar-SA" sz="2800" b="1" dirty="0" smtClean="0"/>
              <a:t>(ب)</a:t>
            </a:r>
            <a:r>
              <a:rPr lang="bn-IN" sz="2800" b="1" dirty="0" smtClean="0"/>
              <a:t> </a:t>
            </a:r>
            <a:r>
              <a:rPr lang="ar-SA" sz="2800" b="1" u="sng" dirty="0" smtClean="0"/>
              <a:t>صرف الفعل </a:t>
            </a:r>
            <a:r>
              <a:rPr lang="bn-IN" sz="2800" b="1" u="sng" dirty="0" smtClean="0"/>
              <a:t>’’</a:t>
            </a:r>
            <a:r>
              <a:rPr lang="ar-SA" sz="2800" b="1" u="sng" dirty="0" smtClean="0"/>
              <a:t> </a:t>
            </a:r>
            <a:r>
              <a:rPr lang="ar-SA" sz="2800" b="1" u="sng" dirty="0" smtClean="0"/>
              <a:t>تَسْكُنُ</a:t>
            </a:r>
            <a:r>
              <a:rPr lang="bn-IN" sz="2800" b="1" u="sng" dirty="0" smtClean="0"/>
              <a:t> </a:t>
            </a:r>
            <a:r>
              <a:rPr lang="bn-IN" sz="2800" b="1" u="sng" dirty="0" smtClean="0"/>
              <a:t>‘‘ </a:t>
            </a:r>
            <a:r>
              <a:rPr lang="ar-SA" sz="2800" b="1" u="sng" dirty="0" smtClean="0"/>
              <a:t>حسب الضمائر المرفوعة: </a:t>
            </a:r>
            <a:endParaRPr lang="en-US" sz="2800" b="1" u="sng" dirty="0"/>
          </a:p>
        </p:txBody>
      </p:sp>
      <p:sp>
        <p:nvSpPr>
          <p:cNvPr id="19" name="TextBox 18"/>
          <p:cNvSpPr txBox="1"/>
          <p:nvPr/>
        </p:nvSpPr>
        <p:spPr>
          <a:xfrm>
            <a:off x="7765366" y="5029200"/>
            <a:ext cx="3713871" cy="523220"/>
          </a:xfrm>
          <a:prstGeom prst="rect">
            <a:avLst/>
          </a:prstGeom>
          <a:noFill/>
        </p:spPr>
        <p:txBody>
          <a:bodyPr wrap="square" rtlCol="0">
            <a:spAutoFit/>
          </a:bodyPr>
          <a:lstStyle/>
          <a:p>
            <a:pPr algn="r" rtl="1"/>
            <a:r>
              <a:rPr lang="ar-SA" sz="2800" b="1" dirty="0" smtClean="0"/>
              <a:t>يَسْكُنُ ـ يَسْكُنَانِ ـ يَسْكُنُوْنَ ـ</a:t>
            </a:r>
            <a:endParaRPr lang="en-US" sz="2800" b="1" dirty="0"/>
          </a:p>
        </p:txBody>
      </p:sp>
      <p:sp>
        <p:nvSpPr>
          <p:cNvPr id="20" name="TextBox 19"/>
          <p:cNvSpPr txBox="1"/>
          <p:nvPr/>
        </p:nvSpPr>
        <p:spPr>
          <a:xfrm>
            <a:off x="4290646" y="5029200"/>
            <a:ext cx="3235569" cy="523220"/>
          </a:xfrm>
          <a:prstGeom prst="rect">
            <a:avLst/>
          </a:prstGeom>
          <a:noFill/>
        </p:spPr>
        <p:txBody>
          <a:bodyPr wrap="square" rtlCol="0">
            <a:spAutoFit/>
          </a:bodyPr>
          <a:lstStyle/>
          <a:p>
            <a:pPr algn="r" rtl="1"/>
            <a:r>
              <a:rPr lang="ar-SA" sz="2800" b="1" dirty="0" smtClean="0">
                <a:solidFill>
                  <a:srgbClr val="002060"/>
                </a:solidFill>
              </a:rPr>
              <a:t>تَسْكُنُ ـ تَسْكُنَانِ ـ يَسْكُنَّ ـ</a:t>
            </a:r>
            <a:endParaRPr lang="en-US" sz="2800" b="1" dirty="0">
              <a:solidFill>
                <a:srgbClr val="002060"/>
              </a:solidFill>
            </a:endParaRPr>
          </a:p>
        </p:txBody>
      </p:sp>
      <p:sp>
        <p:nvSpPr>
          <p:cNvPr id="21" name="TextBox 20"/>
          <p:cNvSpPr txBox="1"/>
          <p:nvPr/>
        </p:nvSpPr>
        <p:spPr>
          <a:xfrm>
            <a:off x="351693" y="5029200"/>
            <a:ext cx="3601329" cy="523220"/>
          </a:xfrm>
          <a:prstGeom prst="rect">
            <a:avLst/>
          </a:prstGeom>
          <a:noFill/>
        </p:spPr>
        <p:txBody>
          <a:bodyPr wrap="square" rtlCol="0">
            <a:spAutoFit/>
          </a:bodyPr>
          <a:lstStyle/>
          <a:p>
            <a:pPr algn="r" rtl="1"/>
            <a:r>
              <a:rPr lang="ar-SA" sz="2800" b="1" dirty="0" smtClean="0">
                <a:solidFill>
                  <a:srgbClr val="00B050"/>
                </a:solidFill>
              </a:rPr>
              <a:t>تَسْكُنُ ـ تَسْكُنَانِ ـ تَسْكُنُوْنَ ـ</a:t>
            </a:r>
            <a:endParaRPr lang="en-US" sz="2800" b="1" dirty="0">
              <a:solidFill>
                <a:srgbClr val="00B050"/>
              </a:solidFill>
            </a:endParaRPr>
          </a:p>
        </p:txBody>
      </p:sp>
      <p:sp>
        <p:nvSpPr>
          <p:cNvPr id="22" name="TextBox 21"/>
          <p:cNvSpPr txBox="1"/>
          <p:nvPr/>
        </p:nvSpPr>
        <p:spPr>
          <a:xfrm>
            <a:off x="7709095" y="5715000"/>
            <a:ext cx="3742007" cy="523220"/>
          </a:xfrm>
          <a:prstGeom prst="rect">
            <a:avLst/>
          </a:prstGeom>
          <a:noFill/>
        </p:spPr>
        <p:txBody>
          <a:bodyPr wrap="square" rtlCol="0">
            <a:spAutoFit/>
          </a:bodyPr>
          <a:lstStyle/>
          <a:p>
            <a:pPr algn="r" rtl="1"/>
            <a:r>
              <a:rPr lang="ar-SA" sz="2800" b="1" dirty="0" smtClean="0">
                <a:solidFill>
                  <a:srgbClr val="7030A0"/>
                </a:solidFill>
              </a:rPr>
              <a:t>تَسْكُنِيْنَ ـ تَسْكُنَانِ ـ تَسْكُنَّ ـ</a:t>
            </a:r>
            <a:endParaRPr lang="en-US" sz="2800" b="1" dirty="0">
              <a:solidFill>
                <a:srgbClr val="7030A0"/>
              </a:solidFill>
            </a:endParaRPr>
          </a:p>
        </p:txBody>
      </p:sp>
      <p:sp>
        <p:nvSpPr>
          <p:cNvPr id="23" name="TextBox 22"/>
          <p:cNvSpPr txBox="1"/>
          <p:nvPr/>
        </p:nvSpPr>
        <p:spPr>
          <a:xfrm>
            <a:off x="5148776" y="5715000"/>
            <a:ext cx="2475914" cy="523220"/>
          </a:xfrm>
          <a:prstGeom prst="rect">
            <a:avLst/>
          </a:prstGeom>
          <a:noFill/>
        </p:spPr>
        <p:txBody>
          <a:bodyPr wrap="square" rtlCol="0">
            <a:spAutoFit/>
          </a:bodyPr>
          <a:lstStyle/>
          <a:p>
            <a:pPr algn="r" rtl="1"/>
            <a:r>
              <a:rPr lang="ar-SA" sz="2800" b="1" dirty="0" smtClean="0">
                <a:solidFill>
                  <a:srgbClr val="C00000"/>
                </a:solidFill>
              </a:rPr>
              <a:t> اَسْكُنُ ـ  نَسْكُنُ ــ</a:t>
            </a:r>
            <a:endParaRPr lang="en-US" sz="2800" b="1"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622</Words>
  <Application>Microsoft Office PowerPoint</Application>
  <PresentationFormat>Custom</PresentationFormat>
  <Paragraphs>152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s</cp:lastModifiedBy>
  <cp:revision>327</cp:revision>
  <dcterms:created xsi:type="dcterms:W3CDTF">2017-04-25T00:35:56Z</dcterms:created>
  <dcterms:modified xsi:type="dcterms:W3CDTF">2021-01-13T14:38:21Z</dcterms:modified>
</cp:coreProperties>
</file>