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3" r:id="rId2"/>
    <p:sldId id="272" r:id="rId3"/>
    <p:sldId id="274" r:id="rId4"/>
    <p:sldId id="258" r:id="rId5"/>
    <p:sldId id="259" r:id="rId6"/>
    <p:sldId id="260" r:id="rId7"/>
    <p:sldId id="263" r:id="rId8"/>
    <p:sldId id="271" r:id="rId9"/>
    <p:sldId id="261" r:id="rId10"/>
    <p:sldId id="264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1010"/>
    <a:srgbClr val="F24848"/>
    <a:srgbClr val="F57777"/>
    <a:srgbClr val="FAFAFA"/>
    <a:srgbClr val="F55968"/>
    <a:srgbClr val="243C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23D5AB-FBA4-4485-8483-53FB774AD2FD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0C8D24-A4FF-444F-A702-3CBAF21A4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169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FCEA3-9701-4317-BE7A-381094DF7961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E7EBC-C9BF-4846-BB4E-948726CB9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167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FCEA3-9701-4317-BE7A-381094DF7961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E7EBC-C9BF-4846-BB4E-948726CB9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450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FCEA3-9701-4317-BE7A-381094DF7961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E7EBC-C9BF-4846-BB4E-948726CB9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831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FCEA3-9701-4317-BE7A-381094DF7961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E7EBC-C9BF-4846-BB4E-948726CB9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949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FCEA3-9701-4317-BE7A-381094DF7961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E7EBC-C9BF-4846-BB4E-948726CB9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53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FCEA3-9701-4317-BE7A-381094DF7961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E7EBC-C9BF-4846-BB4E-948726CB9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515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FCEA3-9701-4317-BE7A-381094DF7961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E7EBC-C9BF-4846-BB4E-948726CB9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391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FCEA3-9701-4317-BE7A-381094DF7961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E7EBC-C9BF-4846-BB4E-948726CB9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115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FCEA3-9701-4317-BE7A-381094DF7961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E7EBC-C9BF-4846-BB4E-948726CB9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047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FCEA3-9701-4317-BE7A-381094DF7961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E7EBC-C9BF-4846-BB4E-948726CB9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925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FCEA3-9701-4317-BE7A-381094DF7961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E7EBC-C9BF-4846-BB4E-948726CB9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78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FCEA3-9701-4317-BE7A-381094DF7961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E7EBC-C9BF-4846-BB4E-948726CB9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101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&#2439;-&#2478;&#2503;&#2439;&#2482;-ujjwalrko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g"/><Relationship Id="rId5" Type="http://schemas.openxmlformats.org/officeDocument/2006/relationships/image" Target="../media/image11.jpg"/><Relationship Id="rId4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153"/>
            <a:ext cx="9144000" cy="622076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901521" y="309093"/>
            <a:ext cx="7298700" cy="15128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8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3854" y="309093"/>
            <a:ext cx="1047750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49271" y="309093"/>
            <a:ext cx="1047750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1521" y="309093"/>
            <a:ext cx="1047750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52471" y="309093"/>
            <a:ext cx="1047750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631357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500063" y="1963271"/>
            <a:ext cx="8150976" cy="156043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451" y="1132471"/>
            <a:ext cx="2605088" cy="105727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21" t="18250" r="24731"/>
          <a:stretch/>
        </p:blipFill>
        <p:spPr>
          <a:xfrm>
            <a:off x="7593848" y="1104901"/>
            <a:ext cx="1085768" cy="1057278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500063" y="3500433"/>
            <a:ext cx="4457700" cy="157164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621" y="2721092"/>
            <a:ext cx="2595558" cy="105727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21" t="18250" r="24731"/>
          <a:stretch/>
        </p:blipFill>
        <p:spPr>
          <a:xfrm>
            <a:off x="4368909" y="3063104"/>
            <a:ext cx="606502" cy="590588"/>
          </a:xfrm>
          <a:prstGeom prst="rect">
            <a:avLst/>
          </a:prstGeom>
          <a:noFill/>
        </p:spPr>
      </p:pic>
      <p:sp>
        <p:nvSpPr>
          <p:cNvPr id="20" name="Rectangle 19"/>
          <p:cNvSpPr/>
          <p:nvPr/>
        </p:nvSpPr>
        <p:spPr>
          <a:xfrm>
            <a:off x="500062" y="5126410"/>
            <a:ext cx="7308015" cy="157164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451" y="4350109"/>
            <a:ext cx="3095625" cy="105727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21" t="18250" r="24731"/>
          <a:stretch/>
        </p:blipFill>
        <p:spPr>
          <a:xfrm>
            <a:off x="6984377" y="4465501"/>
            <a:ext cx="860832" cy="838244"/>
          </a:xfrm>
          <a:prstGeom prst="rect">
            <a:avLst/>
          </a:prstGeom>
          <a:noFill/>
        </p:spPr>
      </p:pic>
      <p:sp>
        <p:nvSpPr>
          <p:cNvPr id="21" name="Oval 20"/>
          <p:cNvSpPr/>
          <p:nvPr/>
        </p:nvSpPr>
        <p:spPr>
          <a:xfrm>
            <a:off x="728664" y="91609"/>
            <a:ext cx="1657350" cy="957262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দূরত্ব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7022266" y="119081"/>
            <a:ext cx="1657350" cy="957262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90561" y="2164747"/>
            <a:ext cx="8031919" cy="610787"/>
            <a:chOff x="690561" y="2164747"/>
            <a:chExt cx="8031919" cy="610787"/>
          </a:xfrm>
        </p:grpSpPr>
        <p:sp>
          <p:nvSpPr>
            <p:cNvPr id="23" name="Rounded Rectangle 22"/>
            <p:cNvSpPr/>
            <p:nvPr/>
          </p:nvSpPr>
          <p:spPr>
            <a:xfrm>
              <a:off x="690561" y="2178822"/>
              <a:ext cx="2242618" cy="58578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৭৫০০০মিটার</a:t>
              </a:r>
              <a:endParaRPr lang="en-US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6272214" y="2189746"/>
              <a:ext cx="2450266" cy="58578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৩৬০০ সেকেন্ডে</a:t>
              </a:r>
              <a:endParaRPr lang="en-US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3941018" y="2164747"/>
              <a:ext cx="1085768" cy="35626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যায়</a:t>
              </a:r>
              <a:endParaRPr lang="en-US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718074" y="3735486"/>
            <a:ext cx="5454124" cy="836802"/>
            <a:chOff x="718074" y="3735486"/>
            <a:chExt cx="5454124" cy="836802"/>
          </a:xfrm>
        </p:grpSpPr>
        <p:sp>
          <p:nvSpPr>
            <p:cNvPr id="25" name="Rounded Rectangle 24"/>
            <p:cNvSpPr/>
            <p:nvPr/>
          </p:nvSpPr>
          <p:spPr>
            <a:xfrm>
              <a:off x="718074" y="3763798"/>
              <a:ext cx="1519786" cy="58578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১মিটার</a:t>
              </a:r>
              <a:endParaRPr lang="en-US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Rounded Rectangle 25"/>
                <p:cNvSpPr/>
                <p:nvPr/>
              </p:nvSpPr>
              <p:spPr>
                <a:xfrm>
                  <a:off x="3651439" y="3735486"/>
                  <a:ext cx="2520759" cy="836802"/>
                </a:xfrm>
                <a:prstGeom prst="round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 xmlns:m="http://schemas.openxmlformats.org/officeDocument/2006/math"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NikoshBAN" panose="02000000000000000000" pitchFamily="2" charset="0"/>
                            </a:rPr>
                          </m:ctrlPr>
                        </m:fPr>
                        <m:num>
                          <m:r>
                            <a:rPr lang="bn-BD" sz="320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NikoshBAN" panose="02000000000000000000" pitchFamily="2" charset="0"/>
                            </a:rPr>
                            <m:t>৩৬০০</m:t>
                          </m:r>
                        </m:num>
                        <m:den>
                          <m:r>
                            <a:rPr lang="bn-BD" sz="320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NikoshBAN" panose="02000000000000000000" pitchFamily="2" charset="0"/>
                            </a:rPr>
                            <m:t>৭৫০০০</m:t>
                          </m:r>
                        </m:den>
                      </m:f>
                    </m:oMath>
                  </a14:m>
                  <a:r>
                    <a:rPr lang="bn-BD" sz="32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সেকেণ্ডে</a:t>
                  </a:r>
                  <a:endParaRPr lang="en-US" sz="3200" dirty="0"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</mc:Choice>
          <mc:Fallback xmlns="">
            <p:sp>
              <p:nvSpPr>
                <p:cNvPr id="26" name="Rounded Rectangle 2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51439" y="3735486"/>
                  <a:ext cx="2520759" cy="836802"/>
                </a:xfrm>
                <a:prstGeom prst="roundRect">
                  <a:avLst/>
                </a:prstGeom>
                <a:blipFill rotWithShape="0">
                  <a:blip r:embed="rId4"/>
                  <a:stretch>
                    <a:fillRect b="-1295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0" name="Rounded Rectangle 29"/>
            <p:cNvSpPr/>
            <p:nvPr/>
          </p:nvSpPr>
          <p:spPr>
            <a:xfrm>
              <a:off x="2476499" y="3834630"/>
              <a:ext cx="794306" cy="3868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যায়</a:t>
              </a:r>
              <a:endParaRPr lang="en-US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719274" y="5393338"/>
            <a:ext cx="7501042" cy="1063588"/>
            <a:chOff x="719274" y="5393338"/>
            <a:chExt cx="7501042" cy="1063588"/>
          </a:xfrm>
        </p:grpSpPr>
        <p:sp>
          <p:nvSpPr>
            <p:cNvPr id="27" name="Rounded Rectangle 26"/>
            <p:cNvSpPr/>
            <p:nvPr/>
          </p:nvSpPr>
          <p:spPr>
            <a:xfrm>
              <a:off x="719274" y="5393338"/>
              <a:ext cx="1785938" cy="58578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৫০০মিটার</a:t>
              </a:r>
              <a:endParaRPr lang="en-US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Rounded Rectangle 27"/>
                <p:cNvSpPr/>
                <p:nvPr/>
              </p:nvSpPr>
              <p:spPr>
                <a:xfrm>
                  <a:off x="5324468" y="5416702"/>
                  <a:ext cx="2895848" cy="1040224"/>
                </a:xfrm>
                <a:prstGeom prst="round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 xmlns:m="http://schemas.openxmlformats.org/officeDocument/2006/math"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NikoshBAN" panose="02000000000000000000" pitchFamily="2" charset="0"/>
                            </a:rPr>
                          </m:ctrlPr>
                        </m:fPr>
                        <m:num>
                          <m:r>
                            <a:rPr lang="bn-BD" sz="320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NikoshBAN" panose="02000000000000000000" pitchFamily="2" charset="0"/>
                            </a:rPr>
                            <m:t>৩৬০০</m:t>
                          </m:r>
                          <m:r>
                            <a:rPr lang="bn-BD" sz="320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NikoshBAN" panose="02000000000000000000" pitchFamily="2" charset="0"/>
                            </a:rPr>
                            <m:t>×</m:t>
                          </m:r>
                          <m:r>
                            <a:rPr lang="bn-BD" sz="320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NikoshBAN" panose="02000000000000000000" pitchFamily="2" charset="0"/>
                            </a:rPr>
                            <m:t>৫০০</m:t>
                          </m:r>
                        </m:num>
                        <m:den>
                          <m:r>
                            <a:rPr lang="bn-BD" sz="320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NikoshBAN" panose="02000000000000000000" pitchFamily="2" charset="0"/>
                            </a:rPr>
                            <m:t>৭৫০০০</m:t>
                          </m:r>
                        </m:den>
                      </m:f>
                    </m:oMath>
                  </a14:m>
                  <a:r>
                    <a:rPr lang="bn-BD" sz="32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সেকেন্ডে</a:t>
                  </a:r>
                  <a:endParaRPr lang="en-US" sz="3200" dirty="0"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</mc:Choice>
          <mc:Fallback xmlns="">
            <p:sp>
              <p:nvSpPr>
                <p:cNvPr id="28" name="Rounded Rectangle 2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24468" y="5416702"/>
                  <a:ext cx="2895848" cy="1040224"/>
                </a:xfrm>
                <a:prstGeom prst="roundRect">
                  <a:avLst/>
                </a:prstGeom>
                <a:blipFill rotWithShape="0">
                  <a:blip r:embed="rId5"/>
                  <a:stretch>
                    <a:fillRect r="-2935" b="-58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1" name="Rounded Rectangle 30"/>
            <p:cNvSpPr/>
            <p:nvPr/>
          </p:nvSpPr>
          <p:spPr>
            <a:xfrm>
              <a:off x="3410423" y="5393338"/>
              <a:ext cx="805432" cy="44435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যায়</a:t>
              </a:r>
              <a:endParaRPr lang="en-US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16655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7 L 0.90573 0.00718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278" y="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59259E-6 L 0.50712 -0.00254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47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2.59259E-6 L 0.80972 0.00371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486" y="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73400" y="495300"/>
            <a:ext cx="269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b="1" u="sng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4800" b="1" u="sng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5000" y="1981200"/>
            <a:ext cx="7975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২৩০ মিটার দীর্ঘ একটি ট্রেনের গতিবেগ ঘণ্টায় ৩০ কিলোমিটার। ট্রেনটি ৩২০ মিটার দীর্ঘ একটি প্লাটফরম অতিক্রম করতে ট্রেনটির কত সময় লাগবে?</a:t>
            </a:r>
            <a:endParaRPr lang="en-US" sz="3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43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53441" y="1501588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54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18941" y="3045653"/>
                <a:ext cx="7688688" cy="23610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১।  ১০ কিলোমিটারে কত মিটার?</a:t>
                </a:r>
              </a:p>
              <a:p>
                <a:r>
                  <a:rPr lang="bn-BD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২।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bn-BD" sz="4000">
                            <a:latin typeface="Cambria Math" panose="02040503050406030204" pitchFamily="18" charset="0"/>
                          </a:rPr>
                          <m:t>১</m:t>
                        </m:r>
                      </m:num>
                      <m:den>
                        <m:r>
                          <a:rPr lang="bn-BD" sz="4000">
                            <a:latin typeface="Cambria Math" panose="02040503050406030204" pitchFamily="18" charset="0"/>
                          </a:rPr>
                          <m:t>২</m:t>
                        </m:r>
                      </m:den>
                    </m:f>
                  </m:oMath>
                </a14:m>
                <a:r>
                  <a:rPr lang="bn-BD" sz="4000" dirty="0" smtClean="0"/>
                  <a:t> ঘণ্টা = কত মিনিট?</a:t>
                </a:r>
              </a:p>
              <a:p>
                <a:r>
                  <a:rPr lang="bn-BD" sz="4000" dirty="0" smtClean="0"/>
                  <a:t>৩। ৬০ সেকেন্ড = কত ঘণ্টা?</a:t>
                </a:r>
                <a:endParaRPr lang="en-US" sz="40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941" y="3045653"/>
                <a:ext cx="7688688" cy="2361096"/>
              </a:xfrm>
              <a:prstGeom prst="rect">
                <a:avLst/>
              </a:prstGeom>
              <a:blipFill rotWithShape="0">
                <a:blip r:embed="rId2"/>
                <a:stretch>
                  <a:fillRect l="-2855" t="-4393" b="-95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265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07024" y="1089211"/>
            <a:ext cx="38055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b="1" u="sng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6600" b="1" u="sng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2352" y="3025582"/>
            <a:ext cx="813547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dirty="0" smtClean="0">
                <a:latin typeface="SutonnyMJ" pitchFamily="2" charset="0"/>
              </a:rPr>
              <a:t>120 </a:t>
            </a:r>
            <a:r>
              <a:rPr lang="en-US" sz="3600" dirty="0" err="1">
                <a:latin typeface="SutonnyMJ" pitchFamily="2" charset="0"/>
              </a:rPr>
              <a:t>wgUvi</a:t>
            </a:r>
            <a:r>
              <a:rPr lang="en-US" sz="3600" dirty="0">
                <a:latin typeface="SutonnyMJ" pitchFamily="2" charset="0"/>
              </a:rPr>
              <a:t> `</a:t>
            </a:r>
            <a:r>
              <a:rPr lang="en-US" sz="3600" dirty="0" err="1">
                <a:latin typeface="SutonnyMJ" pitchFamily="2" charset="0"/>
              </a:rPr>
              <a:t>xN</a:t>
            </a:r>
            <a:r>
              <a:rPr lang="en-US" sz="3600" dirty="0">
                <a:latin typeface="SutonnyMJ" pitchFamily="2" charset="0"/>
              </a:rPr>
              <a:t>© </a:t>
            </a:r>
            <a:r>
              <a:rPr lang="en-US" sz="3600" dirty="0" err="1">
                <a:latin typeface="SutonnyMJ" pitchFamily="2" charset="0"/>
              </a:rPr>
              <a:t>GKwU</a:t>
            </a:r>
            <a:r>
              <a:rPr lang="en-US" sz="3600" dirty="0">
                <a:latin typeface="SutonnyMJ" pitchFamily="2" charset="0"/>
              </a:rPr>
              <a:t> †</a:t>
            </a:r>
            <a:r>
              <a:rPr lang="en-US" sz="3600" dirty="0" err="1">
                <a:latin typeface="SutonnyMJ" pitchFamily="2" charset="0"/>
              </a:rPr>
              <a:t>Uªb</a:t>
            </a:r>
            <a:r>
              <a:rPr lang="en-US" sz="3600" dirty="0">
                <a:latin typeface="SutonnyMJ" pitchFamily="2" charset="0"/>
              </a:rPr>
              <a:t> 330 </a:t>
            </a:r>
            <a:r>
              <a:rPr lang="en-US" sz="3600" dirty="0" err="1">
                <a:latin typeface="SutonnyMJ" pitchFamily="2" charset="0"/>
              </a:rPr>
              <a:t>wgUvi</a:t>
            </a:r>
            <a:r>
              <a:rPr lang="en-US" sz="3600" dirty="0">
                <a:latin typeface="SutonnyMJ" pitchFamily="2" charset="0"/>
              </a:rPr>
              <a:t> `</a:t>
            </a:r>
            <a:r>
              <a:rPr lang="en-US" sz="3600" dirty="0" err="1">
                <a:latin typeface="SutonnyMJ" pitchFamily="2" charset="0"/>
              </a:rPr>
              <a:t>xN</a:t>
            </a:r>
            <a:r>
              <a:rPr lang="en-US" sz="3600" dirty="0">
                <a:latin typeface="SutonnyMJ" pitchFamily="2" charset="0"/>
              </a:rPr>
              <a:t>© </a:t>
            </a:r>
            <a:r>
              <a:rPr lang="en-US" sz="3600" dirty="0" err="1">
                <a:latin typeface="SutonnyMJ" pitchFamily="2" charset="0"/>
              </a:rPr>
              <a:t>GKwU</a:t>
            </a:r>
            <a:r>
              <a:rPr lang="en-US" sz="3600" dirty="0">
                <a:latin typeface="SutonnyMJ" pitchFamily="2" charset="0"/>
              </a:rPr>
              <a:t> †</a:t>
            </a:r>
            <a:r>
              <a:rPr lang="en-US" sz="3600" dirty="0" err="1">
                <a:latin typeface="SutonnyMJ" pitchFamily="2" charset="0"/>
              </a:rPr>
              <a:t>mZz</a:t>
            </a:r>
            <a:r>
              <a:rPr lang="en-US" sz="3600" dirty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অতিক্রম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</a:rPr>
              <a:t>Ki‡e</a:t>
            </a:r>
            <a:r>
              <a:rPr lang="en-US" sz="3600" dirty="0">
                <a:latin typeface="SutonnyMJ" pitchFamily="2" charset="0"/>
              </a:rPr>
              <a:t>| †</a:t>
            </a:r>
            <a:r>
              <a:rPr lang="en-US" sz="3600" dirty="0" err="1">
                <a:latin typeface="SutonnyMJ" pitchFamily="2" charset="0"/>
              </a:rPr>
              <a:t>UªbwUi</a:t>
            </a:r>
            <a:r>
              <a:rPr lang="en-US" sz="3600" dirty="0">
                <a:latin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</a:rPr>
              <a:t>MwZ‡eM</a:t>
            </a:r>
            <a:r>
              <a:rPr lang="en-US" sz="3600" dirty="0">
                <a:latin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</a:rPr>
              <a:t>NÈvq</a:t>
            </a:r>
            <a:r>
              <a:rPr lang="en-US" sz="3600" dirty="0">
                <a:latin typeface="SutonnyMJ" pitchFamily="2" charset="0"/>
              </a:rPr>
              <a:t> </a:t>
            </a:r>
            <a:r>
              <a:rPr lang="en-US" sz="3600" dirty="0" smtClean="0">
                <a:latin typeface="SutonnyMJ" pitchFamily="2" charset="0"/>
              </a:rPr>
              <a:t>30</a:t>
            </a:r>
            <a:r>
              <a:rPr lang="bn-BD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wK.wg</a:t>
            </a:r>
            <a:r>
              <a:rPr lang="en-US" sz="3600" dirty="0">
                <a:latin typeface="SutonnyMJ" pitchFamily="2" charset="0"/>
              </a:rPr>
              <a:t>. </a:t>
            </a:r>
            <a:r>
              <a:rPr lang="en-US" sz="3600" dirty="0" err="1">
                <a:latin typeface="SutonnyMJ" pitchFamily="2" charset="0"/>
              </a:rPr>
              <a:t>n‡j</a:t>
            </a:r>
            <a:r>
              <a:rPr lang="en-US" sz="3600" dirty="0">
                <a:latin typeface="SutonnyMJ" pitchFamily="2" charset="0"/>
              </a:rPr>
              <a:t>, †</a:t>
            </a:r>
            <a:r>
              <a:rPr lang="en-US" sz="3600" dirty="0" err="1">
                <a:latin typeface="SutonnyMJ" pitchFamily="2" charset="0"/>
              </a:rPr>
              <a:t>mZzwU</a:t>
            </a:r>
            <a:r>
              <a:rPr lang="en-US" sz="3600" dirty="0">
                <a:latin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</a:rPr>
              <a:t>অতিক্রম</a:t>
            </a:r>
            <a:r>
              <a:rPr lang="en-US" sz="3600" dirty="0">
                <a:latin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</a:rPr>
              <a:t>Ki‡Z</a:t>
            </a:r>
            <a:r>
              <a:rPr lang="en-US" sz="3600" dirty="0">
                <a:latin typeface="SutonnyMJ" pitchFamily="2" charset="0"/>
              </a:rPr>
              <a:t> †</a:t>
            </a:r>
            <a:r>
              <a:rPr lang="en-US" sz="3600" dirty="0" err="1">
                <a:latin typeface="SutonnyMJ" pitchFamily="2" charset="0"/>
              </a:rPr>
              <a:t>UªbwUi</a:t>
            </a:r>
            <a:r>
              <a:rPr lang="en-US" sz="3600" dirty="0">
                <a:latin typeface="SutonnyMJ" pitchFamily="2" charset="0"/>
              </a:rPr>
              <a:t> KZ </a:t>
            </a:r>
            <a:r>
              <a:rPr lang="en-US" sz="3600" dirty="0" err="1">
                <a:latin typeface="SutonnyMJ" pitchFamily="2" charset="0"/>
              </a:rPr>
              <a:t>mgq</a:t>
            </a:r>
            <a:r>
              <a:rPr lang="en-US" sz="3600" dirty="0">
                <a:latin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</a:rPr>
              <a:t>jvM‡e</a:t>
            </a:r>
            <a:r>
              <a:rPr lang="en-US" sz="3600" dirty="0">
                <a:latin typeface="SutonnyMJ" pitchFamily="2" charset="0"/>
              </a:rPr>
              <a:t>?</a:t>
            </a:r>
            <a:endParaRPr lang="en-US" sz="3600" dirty="0">
              <a:latin typeface="SutonnyMJ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11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686064" y="2563657"/>
            <a:ext cx="4450978" cy="20483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79375" cmpd="dbl">
            <a:solidFill>
              <a:schemeClr val="accent1">
                <a:shade val="50000"/>
                <a:alpha val="9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3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3800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3784" y="360660"/>
            <a:ext cx="1478924" cy="2135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0734" y="350009"/>
            <a:ext cx="1478924" cy="21354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47618" y="4749268"/>
            <a:ext cx="1478924" cy="2135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982" y="4646238"/>
            <a:ext cx="1478924" cy="2135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07422" y="350008"/>
            <a:ext cx="1478924" cy="213547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78677" y="4695061"/>
            <a:ext cx="1478924" cy="2135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90547" y="453504"/>
            <a:ext cx="1478924" cy="2135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4103" y="2431072"/>
            <a:ext cx="1478924" cy="2135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31411" y="4749268"/>
            <a:ext cx="1478924" cy="2135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44280" y="4787905"/>
            <a:ext cx="1478924" cy="2135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6832" y="2588982"/>
            <a:ext cx="1478924" cy="2135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75891" y="437933"/>
            <a:ext cx="1478924" cy="2135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4658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9144000" cy="6858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54547" y="1378039"/>
            <a:ext cx="8783392" cy="485533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1713326"/>
            <a:ext cx="91440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আহমদ</a:t>
            </a:r>
            <a:r>
              <a:rPr lang="en-US" sz="7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কবির</a:t>
            </a:r>
            <a:r>
              <a:rPr lang="bn-BD" sz="7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7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</a:p>
          <a:p>
            <a:pPr algn="ctr"/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আর.কে.নুরুল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আমিন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চৌধুরী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 </a:t>
            </a:r>
            <a:r>
              <a:rPr lang="bn-BD" sz="4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</a:p>
          <a:p>
            <a:pPr algn="ctr"/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চকরিয়া, কক্সবাজার।</a:t>
            </a:r>
          </a:p>
          <a:p>
            <a:pPr algn="ctr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 নং-০১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618921724</a:t>
            </a:r>
            <a:endParaRPr lang="bn-BD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000" dirty="0" smtClean="0">
                <a:solidFill>
                  <a:srgbClr val="002060"/>
                </a:solidFill>
                <a:latin typeface="Aharoni" panose="02010803020104030203" pitchFamily="2" charset="-79"/>
                <a:cs typeface="NikoshBAN" panose="02000000000000000000" pitchFamily="2" charset="0"/>
                <a:hlinkClick r:id="rId2"/>
              </a:rPr>
              <a:t>Email</a:t>
            </a:r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  <a:hlinkClick r:id="rId2"/>
              </a:rPr>
              <a:t>-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  <a:hlinkClick r:id="rId2"/>
              </a:rPr>
              <a:t>  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  <a:hlinkClick r:id="rId2"/>
              </a:rPr>
              <a:t>akabirbabul@gmail.com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3554569" y="305088"/>
            <a:ext cx="2820473" cy="914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bn-BD" sz="6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555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5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5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5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5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5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5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5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5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152658" y="634284"/>
            <a:ext cx="7070502" cy="141667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lvl="4" algn="ctr">
              <a:spcBef>
                <a:spcPts val="1000"/>
              </a:spcBef>
              <a:buNone/>
            </a:pPr>
            <a:r>
              <a:rPr lang="bn-BD" sz="1150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সাধারন গণিত </a:t>
            </a:r>
            <a:endParaRPr lang="bn-BD" sz="115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152658" y="2329466"/>
            <a:ext cx="7070502" cy="146980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lvl="4" algn="ctr">
              <a:spcBef>
                <a:spcPts val="1000"/>
              </a:spcBef>
            </a:pPr>
            <a:endParaRPr lang="en-US" sz="9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228600" lvl="4" algn="ctr">
              <a:spcBef>
                <a:spcPts val="1000"/>
              </a:spcBef>
            </a:pPr>
            <a:r>
              <a:rPr lang="en-US" sz="9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7</a:t>
            </a:r>
            <a:r>
              <a:rPr lang="bn-BD" sz="9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 শ্রেণি</a:t>
            </a:r>
            <a:r>
              <a:rPr lang="bn-BD" sz="6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</a:p>
          <a:p>
            <a:pPr marL="228600" lvl="4" algn="ctr">
              <a:spcBef>
                <a:spcPts val="1000"/>
              </a:spcBef>
              <a:buNone/>
            </a:pPr>
            <a:r>
              <a:rPr lang="bn-BD" sz="115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115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217053" y="4080993"/>
            <a:ext cx="7070502" cy="146980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lvl="4" algn="ctr">
              <a:spcBef>
                <a:spcPts val="1000"/>
              </a:spcBef>
            </a:pPr>
            <a:endParaRPr lang="en-US" sz="9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bn-BD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সময়ঃ ৫০ মিনিট</a:t>
            </a:r>
            <a:r>
              <a:rPr lang="bn-BD" sz="5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marL="228600" lvl="4" algn="ctr">
              <a:spcBef>
                <a:spcPts val="1000"/>
              </a:spcBef>
              <a:buNone/>
            </a:pPr>
            <a:r>
              <a:rPr lang="bn-BD" sz="115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115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49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49943" y="1005512"/>
            <a:ext cx="212883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53319" y="4248775"/>
            <a:ext cx="212883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গতি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420" y="453979"/>
            <a:ext cx="2549616" cy="254961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974" y="3853574"/>
            <a:ext cx="2684085" cy="1976221"/>
          </a:xfrm>
          <a:prstGeom prst="rect">
            <a:avLst/>
          </a:prstGeom>
        </p:spPr>
      </p:pic>
      <p:cxnSp>
        <p:nvCxnSpPr>
          <p:cNvPr id="3" name="Straight Arrow Connector 2"/>
          <p:cNvCxnSpPr/>
          <p:nvPr/>
        </p:nvCxnSpPr>
        <p:spPr>
          <a:xfrm>
            <a:off x="3012142" y="1729626"/>
            <a:ext cx="1999130" cy="1344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160059" y="4958603"/>
            <a:ext cx="1999130" cy="1344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8977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23681" y="382692"/>
            <a:ext cx="669663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6600" dirty="0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সময় ও গতি বিষয়ক</a:t>
            </a:r>
            <a:endParaRPr lang="en-US" sz="6600" dirty="0">
              <a:solidFill>
                <a:schemeClr val="accent5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19086" y="1490688"/>
            <a:ext cx="8505825" cy="23431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bn-BD" sz="36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সমস্যাঃ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একটি ট্রেনের গতিবেগ ঘণ্টায় ৭৫ কিঃমিঃ । ট্রেনটির দৈর্ঘ্য ১৮০ মিঃ হলে , ৩২০ মিঃ দীর্ঘ একটি সেতু অতিক্রম করতে ট্রেনটির কত সময় লাগবে ?</a:t>
            </a:r>
          </a:p>
        </p:txBody>
      </p:sp>
    </p:spTree>
    <p:extLst>
      <p:ext uri="{BB962C8B-B14F-4D97-AF65-F5344CB8AC3E}">
        <p14:creationId xmlns:p14="http://schemas.microsoft.com/office/powerpoint/2010/main" val="172211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4412" y="2006025"/>
            <a:ext cx="7115176" cy="458587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bn-BD" sz="1600" dirty="0" smtClean="0">
              <a:solidFill>
                <a:srgbClr val="002060"/>
              </a:solidFill>
            </a:endParaRPr>
          </a:p>
          <a:p>
            <a:r>
              <a:rPr lang="bn-BD" sz="4800" b="1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এইপাঠ শেষে শিক্ষার্থীরা-</a:t>
            </a:r>
          </a:p>
          <a:p>
            <a:endParaRPr lang="bn-BD" sz="3600" b="1" u="sng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627063" indent="-627063" algn="just"/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1</a:t>
            </a:r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  সময় ও দূরত্বের একক কী তা বলতে পারবে। </a:t>
            </a:r>
          </a:p>
          <a:p>
            <a:pPr marL="627063" indent="-627063" algn="just"/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২।   গতিবেগ কী তা বলতে পারবে।</a:t>
            </a:r>
          </a:p>
          <a:p>
            <a:pPr marL="627063" indent="-627063" algn="just"/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৩। গতি ও সময় বিষয়ক গাণিতিক সমস্যার সমাধান করতে পারবে।</a:t>
            </a:r>
            <a:endParaRPr lang="en-US" sz="36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627063" indent="-627063"/>
            <a:endParaRPr lang="bn-BD" sz="48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643187" y="662998"/>
            <a:ext cx="3857626" cy="116580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শিখ</a:t>
            </a:r>
            <a:r>
              <a:rPr lang="en-US" sz="8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</a:t>
            </a:r>
            <a:r>
              <a:rPr lang="bn-BD" sz="8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ফল</a:t>
            </a:r>
            <a:endParaRPr lang="en-US" sz="88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83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20" y="220862"/>
            <a:ext cx="3403886" cy="191468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4320" y="3041729"/>
            <a:ext cx="421480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 ঘণ্টা = ৬০ মিনিট</a:t>
            </a:r>
          </a:p>
          <a:p>
            <a:pPr algn="just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১মিনিট = ৬০ সেকেন্ড</a:t>
            </a:r>
          </a:p>
          <a:p>
            <a:pPr algn="just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 ঘণ্টা  = ৬০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৬০ সেকেন্ড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bn-BD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 descr="meter_stick.gif"/>
          <p:cNvPicPr>
            <a:picLocks noChangeAspect="1"/>
          </p:cNvPicPr>
          <p:nvPr/>
        </p:nvPicPr>
        <p:blipFill>
          <a:blip r:embed="rId3"/>
          <a:srcRect t="37379"/>
          <a:stretch>
            <a:fillRect/>
          </a:stretch>
        </p:blipFill>
        <p:spPr>
          <a:xfrm>
            <a:off x="4429125" y="365225"/>
            <a:ext cx="4471988" cy="161978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429125" y="3192262"/>
            <a:ext cx="44692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 কিলোমিটার = ১০০০ মিটার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৭৫     ,,         = ৭৫০০০ ,,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4" name="Straight Arrow Connector 3"/>
          <p:cNvCxnSpPr>
            <a:stCxn id="5" idx="2"/>
          </p:cNvCxnSpPr>
          <p:nvPr/>
        </p:nvCxnSpPr>
        <p:spPr>
          <a:xfrm>
            <a:off x="1916263" y="2135548"/>
            <a:ext cx="0" cy="90618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6663770" y="1915244"/>
            <a:ext cx="1349" cy="105671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2468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319" y="3771806"/>
            <a:ext cx="85113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বস্তু একক সময়ে যে দূরত্ব অতিক্রম করে তাকে গতিবেগ বলে।</a:t>
            </a:r>
            <a:endParaRPr lang="en-US" sz="4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29885" y="5262906"/>
            <a:ext cx="60150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গতিবেগ = অতিক্রান্ত দূরত্ব 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÷</a:t>
            </a:r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সময়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4776" y="2743196"/>
            <a:ext cx="8296836" cy="13447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564776" y="1218313"/>
            <a:ext cx="8296836" cy="1066433"/>
            <a:chOff x="564776" y="1218313"/>
            <a:chExt cx="8296836" cy="1066433"/>
          </a:xfrm>
        </p:grpSpPr>
        <p:grpSp>
          <p:nvGrpSpPr>
            <p:cNvPr id="18" name="Group 17"/>
            <p:cNvGrpSpPr/>
            <p:nvPr/>
          </p:nvGrpSpPr>
          <p:grpSpPr>
            <a:xfrm>
              <a:off x="564776" y="1582601"/>
              <a:ext cx="8296836" cy="702145"/>
              <a:chOff x="564776" y="1582601"/>
              <a:chExt cx="8296836" cy="702145"/>
            </a:xfrm>
          </p:grpSpPr>
          <p:cxnSp>
            <p:nvCxnSpPr>
              <p:cNvPr id="10" name="Straight Connector 9"/>
              <p:cNvCxnSpPr/>
              <p:nvPr/>
            </p:nvCxnSpPr>
            <p:spPr>
              <a:xfrm>
                <a:off x="564776" y="1953793"/>
                <a:ext cx="8296836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578224" y="1582601"/>
                <a:ext cx="0" cy="661702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8861612" y="1623044"/>
                <a:ext cx="0" cy="661702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" name="Straight Arrow Connector 15"/>
            <p:cNvCxnSpPr/>
            <p:nvPr/>
          </p:nvCxnSpPr>
          <p:spPr>
            <a:xfrm flipV="1">
              <a:off x="4470004" y="1218313"/>
              <a:ext cx="0" cy="749029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7532738" y="850362"/>
            <a:ext cx="1658092" cy="1859644"/>
            <a:chOff x="7532738" y="850362"/>
            <a:chExt cx="1658092" cy="1859644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32738" y="1455382"/>
              <a:ext cx="1658092" cy="1254624"/>
            </a:xfrm>
            <a:prstGeom prst="rect">
              <a:avLst/>
            </a:prstGeom>
          </p:spPr>
        </p:pic>
        <p:cxnSp>
          <p:nvCxnSpPr>
            <p:cNvPr id="24" name="Straight Arrow Connector 23"/>
            <p:cNvCxnSpPr/>
            <p:nvPr/>
          </p:nvCxnSpPr>
          <p:spPr>
            <a:xfrm flipV="1">
              <a:off x="8148918" y="850362"/>
              <a:ext cx="0" cy="60502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2086583" y="297831"/>
            <a:ext cx="2897437" cy="1443702"/>
            <a:chOff x="2086583" y="297831"/>
            <a:chExt cx="2897437" cy="1443702"/>
          </a:xfrm>
        </p:grpSpPr>
        <p:sp>
          <p:nvSpPr>
            <p:cNvPr id="20" name="Oval Callout 19"/>
            <p:cNvSpPr/>
            <p:nvPr/>
          </p:nvSpPr>
          <p:spPr>
            <a:xfrm>
              <a:off x="2686405" y="297831"/>
              <a:ext cx="2297615" cy="670618"/>
            </a:xfrm>
            <a:prstGeom prst="wedgeEllipseCallout">
              <a:avLst>
                <a:gd name="adj1" fmla="val -24930"/>
                <a:gd name="adj2" fmla="val 80546"/>
              </a:avLst>
            </a:prstGeom>
            <a:solidFill>
              <a:srgbClr val="DA101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দূরত্ব</a:t>
              </a:r>
              <a:endParaRPr lang="en-US" sz="4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086583" y="1218313"/>
              <a:ext cx="198787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৭৫ কিলোমিটার</a:t>
              </a:r>
              <a:endParaRPr lang="en-US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143424" y="181747"/>
            <a:ext cx="2218360" cy="1606672"/>
            <a:chOff x="6143424" y="181747"/>
            <a:chExt cx="2218360" cy="1606672"/>
          </a:xfrm>
        </p:grpSpPr>
        <p:sp>
          <p:nvSpPr>
            <p:cNvPr id="21" name="Oval Callout 20"/>
            <p:cNvSpPr/>
            <p:nvPr/>
          </p:nvSpPr>
          <p:spPr>
            <a:xfrm>
              <a:off x="6640560" y="181747"/>
              <a:ext cx="1721224" cy="756212"/>
            </a:xfrm>
            <a:prstGeom prst="wedgeEllipseCallout">
              <a:avLst>
                <a:gd name="adj1" fmla="val -50521"/>
                <a:gd name="adj2" fmla="val 87587"/>
              </a:avLst>
            </a:prstGeom>
            <a:solidFill>
              <a:srgbClr val="DA101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সময়</a:t>
              </a:r>
              <a:endParaRPr lang="en-US" sz="4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143424" y="1265199"/>
              <a:ext cx="9942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১ ঘণ্টা</a:t>
              </a:r>
              <a:endParaRPr lang="en-US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pic>
        <p:nvPicPr>
          <p:cNvPr id="35" name="Picture 3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460" y="1912010"/>
            <a:ext cx="3095625" cy="105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384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96296E-6 L 0.94653 2.96296E-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32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412"/>
          <a:stretch/>
        </p:blipFill>
        <p:spPr>
          <a:xfrm>
            <a:off x="344930" y="107576"/>
            <a:ext cx="7346788" cy="144785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277" t="51327"/>
          <a:stretch/>
        </p:blipFill>
        <p:spPr>
          <a:xfrm>
            <a:off x="3953608" y="1425387"/>
            <a:ext cx="3738109" cy="108693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517917" y="2599658"/>
            <a:ext cx="17838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/>
              <a:t>সেতুর দৈর্ঘ্য</a:t>
            </a:r>
            <a:endParaRPr lang="en-US" sz="32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154914" y="2603914"/>
            <a:ext cx="22202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/>
              <a:t>ট্রেনের দৈর্ঘ্য</a:t>
            </a:r>
            <a:endParaRPr lang="en-US" sz="32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37827" y="4412040"/>
            <a:ext cx="734802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সুতরাং ট্রেনটি সেতু অতিক্রম করতে মোট দূরত্ব অতিক্রম করবে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	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 ট্রেনের দৈর্ঘ্য  	+     সেতুর দৈর্ঘ্য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	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  ১৮০ মিটার    +     ৩২০ মিটার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	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 ৫০০ মিটার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77519" y="2873599"/>
            <a:ext cx="7414199" cy="1400942"/>
            <a:chOff x="542924" y="1917994"/>
            <a:chExt cx="7914145" cy="1400942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542924" y="2628900"/>
              <a:ext cx="7914145" cy="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557212" y="1917994"/>
              <a:ext cx="0" cy="1282402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8457068" y="2036534"/>
              <a:ext cx="0" cy="1282402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1773117" y="3662726"/>
            <a:ext cx="513677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ট্রেনটির মোট অতিক্রান্ত দূরত্ব</a:t>
            </a:r>
            <a:endParaRPr lang="en-US" sz="4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344929" y="2597130"/>
            <a:ext cx="3568164" cy="13447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960104" y="2610577"/>
            <a:ext cx="3731614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532" y="448736"/>
            <a:ext cx="3608680" cy="109712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453"/>
          <a:stretch/>
        </p:blipFill>
        <p:spPr>
          <a:xfrm>
            <a:off x="344929" y="1447852"/>
            <a:ext cx="3608679" cy="1077841"/>
          </a:xfrm>
          <a:prstGeom prst="rect">
            <a:avLst/>
          </a:prstGeom>
          <a:scene3d>
            <a:camera prst="orthographicFront">
              <a:rot lat="0" lon="10500000" rev="0"/>
            </a:camera>
            <a:lightRig rig="threePt" dir="t"/>
          </a:scene3d>
        </p:spPr>
      </p:pic>
      <p:cxnSp>
        <p:nvCxnSpPr>
          <p:cNvPr id="24" name="Straight Connector 23"/>
          <p:cNvCxnSpPr/>
          <p:nvPr/>
        </p:nvCxnSpPr>
        <p:spPr>
          <a:xfrm>
            <a:off x="344929" y="1438834"/>
            <a:ext cx="3608679" cy="0"/>
          </a:xfrm>
          <a:prstGeom prst="line">
            <a:avLst/>
          </a:prstGeom>
          <a:ln w="57150">
            <a:solidFill>
              <a:srgbClr val="243C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01" t="13985" r="34049" b="38068"/>
          <a:stretch/>
        </p:blipFill>
        <p:spPr>
          <a:xfrm>
            <a:off x="6833835" y="364954"/>
            <a:ext cx="326576" cy="356264"/>
          </a:xfrm>
          <a:prstGeom prst="ellipse">
            <a:avLst/>
          </a:prstGeom>
          <a:ln w="63500" cap="rnd">
            <a:noFill/>
          </a:ln>
          <a:effectLst>
            <a:glow rad="1270000">
              <a:srgbClr val="FFC000">
                <a:alpha val="56000"/>
              </a:srgbClr>
            </a:glow>
            <a:outerShdw blurRad="381000" dist="292100" dir="5400000" sx="-80000" sy="-18000" rotWithShape="0">
              <a:srgbClr val="000000">
                <a:alpha val="22000"/>
              </a:srgbClr>
            </a:outerShdw>
            <a:softEdge rad="6350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4119575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7037E-7 L 0.7974 -0.0027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861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18" grpId="0"/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1261</TotalTime>
  <Words>257</Words>
  <Application>Microsoft Office PowerPoint</Application>
  <PresentationFormat>On-screen Show (4:3)</PresentationFormat>
  <Paragraphs>63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Aharoni</vt:lpstr>
      <vt:lpstr>Arial</vt:lpstr>
      <vt:lpstr>Calibri</vt:lpstr>
      <vt:lpstr>Calibri Light</vt:lpstr>
      <vt:lpstr>Cambria Math</vt:lpstr>
      <vt:lpstr>NikoshBAN</vt:lpstr>
      <vt:lpstr>SutonnyMJ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QC</cp:lastModifiedBy>
  <cp:revision>204</cp:revision>
  <dcterms:created xsi:type="dcterms:W3CDTF">2013-11-26T16:25:42Z</dcterms:created>
  <dcterms:modified xsi:type="dcterms:W3CDTF">2021-01-10T05:46:13Z</dcterms:modified>
</cp:coreProperties>
</file>