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5" r:id="rId2"/>
    <p:sldId id="266" r:id="rId3"/>
    <p:sldId id="256" r:id="rId4"/>
    <p:sldId id="267" r:id="rId5"/>
    <p:sldId id="268" r:id="rId6"/>
    <p:sldId id="257" r:id="rId7"/>
    <p:sldId id="269" r:id="rId8"/>
    <p:sldId id="270" r:id="rId9"/>
    <p:sldId id="271" r:id="rId10"/>
    <p:sldId id="272" r:id="rId11"/>
    <p:sldId id="258" r:id="rId12"/>
    <p:sldId id="273" r:id="rId13"/>
    <p:sldId id="260" r:id="rId14"/>
    <p:sldId id="264" r:id="rId15"/>
    <p:sldId id="274" r:id="rId16"/>
    <p:sldId id="275" r:id="rId17"/>
    <p:sldId id="263" r:id="rId18"/>
    <p:sldId id="262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0B82F-A0CD-420D-AF18-38A269A9AC3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033D0-B0F8-4C5B-92CE-42B3826DF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33D0-B0F8-4C5B-92CE-42B3826DF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33D0-B0F8-4C5B-92CE-42B3826DFF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3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8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" y="221049"/>
            <a:ext cx="9144000" cy="63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3999"/>
            <a:ext cx="8382000" cy="2514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স্বাগতম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76200"/>
            <a:ext cx="70104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/>
              <a:t>সাঁতারু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নেকটন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715000"/>
            <a:ext cx="842056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এরা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মুক্তভাবে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সাঁতার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কাটতে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পারে</a:t>
            </a:r>
            <a:r>
              <a:rPr lang="en-US" sz="2400" b="1" dirty="0" smtClean="0">
                <a:solidFill>
                  <a:schemeClr val="bg1"/>
                </a:solidFill>
              </a:rPr>
              <a:t> । </a:t>
            </a:r>
            <a:r>
              <a:rPr lang="en-US" sz="2400" b="1" dirty="0" err="1" smtClean="0">
                <a:solidFill>
                  <a:schemeClr val="bg1"/>
                </a:solidFill>
              </a:rPr>
              <a:t>এরা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সমস্ত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পানিতে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চরে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বেড়ায়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খাদ্য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খুজে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খায়</a:t>
            </a:r>
            <a:r>
              <a:rPr lang="en-US" sz="2400" b="1" dirty="0" smtClean="0">
                <a:solidFill>
                  <a:schemeClr val="bg1"/>
                </a:solidFill>
              </a:rPr>
              <a:t> ।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685800"/>
            <a:ext cx="8725369" cy="4800600"/>
            <a:chOff x="152400" y="685800"/>
            <a:chExt cx="8725369" cy="4800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0"/>
              <a:ext cx="4199427" cy="2438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85800"/>
              <a:ext cx="4206457" cy="2209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42" y="685801"/>
              <a:ext cx="4199427" cy="2209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012374"/>
              <a:ext cx="4199427" cy="24740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14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8199" y="966216"/>
            <a:ext cx="7826984" cy="4538457"/>
            <a:chOff x="838199" y="966216"/>
            <a:chExt cx="7826984" cy="4538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966216"/>
              <a:ext cx="3733801" cy="200558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782" y="990600"/>
              <a:ext cx="3783401" cy="20210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3144141"/>
              <a:ext cx="3733800" cy="23270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026" y="3200400"/>
              <a:ext cx="3778157" cy="23042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0" name="Rounded Rectangle 9"/>
          <p:cNvSpPr/>
          <p:nvPr/>
        </p:nvSpPr>
        <p:spPr>
          <a:xfrm>
            <a:off x="1539791" y="304800"/>
            <a:ext cx="6683983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/>
              <a:t>তলবাসী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বেনথোস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643533"/>
            <a:ext cx="8534400" cy="106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এরা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পুকুরের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তলদেশে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কাদার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উপরে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যেমন-পচনকারী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ব্যাকটেরীয়া</a:t>
            </a:r>
            <a:r>
              <a:rPr lang="en-US" b="1" dirty="0" smtClean="0">
                <a:solidFill>
                  <a:schemeClr val="bg1"/>
                </a:solidFill>
              </a:rPr>
              <a:t> ,</a:t>
            </a:r>
            <a:r>
              <a:rPr lang="en-US" b="1" dirty="0" err="1" smtClean="0">
                <a:solidFill>
                  <a:schemeClr val="bg1"/>
                </a:solidFill>
              </a:rPr>
              <a:t>শামুক,ঝিনুক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b="1" dirty="0" smtClean="0"/>
              <a:t>।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19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553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জোড়ায়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কাজ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303421"/>
            <a:ext cx="66675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7850" y="5181600"/>
            <a:ext cx="7467600" cy="10668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নেকটন</a:t>
            </a:r>
            <a:r>
              <a:rPr lang="en-US" sz="2400" b="1" dirty="0" smtClean="0">
                <a:solidFill>
                  <a:schemeClr val="bg1"/>
                </a:solidFill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</a:rPr>
              <a:t>বেনথোস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কী</a:t>
            </a:r>
            <a:r>
              <a:rPr lang="en-US" sz="2400" b="1" dirty="0" smtClean="0">
                <a:solidFill>
                  <a:schemeClr val="bg1"/>
                </a:solidFill>
              </a:rPr>
              <a:t> ?</a:t>
            </a:r>
            <a:r>
              <a:rPr lang="en-US" sz="2400" b="1" dirty="0" err="1" smtClean="0">
                <a:solidFill>
                  <a:schemeClr val="bg1"/>
                </a:solidFill>
              </a:rPr>
              <a:t>উদাহরন্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সহ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লেখ</a:t>
            </a:r>
            <a:r>
              <a:rPr lang="en-US" sz="2400" b="1" dirty="0" smtClean="0">
                <a:solidFill>
                  <a:schemeClr val="bg1"/>
                </a:solidFill>
              </a:rPr>
              <a:t>----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3" y="1062837"/>
            <a:ext cx="3539619" cy="2076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3385754" cy="2236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2836"/>
            <a:ext cx="3360840" cy="2076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5" y="3453852"/>
            <a:ext cx="3539619" cy="2236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8"/>
          <p:cNvSpPr txBox="1"/>
          <p:nvPr/>
        </p:nvSpPr>
        <p:spPr>
          <a:xfrm>
            <a:off x="152400" y="5715000"/>
            <a:ext cx="8793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বিভিন্ন ধরনের জলজ উদ্ভিদ জন্মায়। যেমনঃ শেওলা, ভাসমান উদ্ভিদ, নির্গমশীল উদ্ভিদ, নিমজ্জিত বা ডুবন্ত উদ্ভিদ,লতানো উদ্ভিদ ইত্যাদি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600" y="0"/>
            <a:ext cx="6324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জলজ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743200" y="76200"/>
            <a:ext cx="41148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শেওলা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56" y="1040764"/>
            <a:ext cx="3312844" cy="2235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3359863" cy="2235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4" y="3592152"/>
            <a:ext cx="3359862" cy="2256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38" y="3592151"/>
            <a:ext cx="3312844" cy="2256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73222" y="5905500"/>
            <a:ext cx="891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bg1"/>
                </a:solidFill>
              </a:rPr>
              <a:t>অগভীর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পুকুরের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তলদেশে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বা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পাড়ে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ধরনের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শেউলা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জন্মে</a:t>
            </a:r>
            <a:r>
              <a:rPr lang="en-US" b="1" i="1" dirty="0" smtClean="0">
                <a:solidFill>
                  <a:schemeClr val="bg1"/>
                </a:solidFill>
              </a:rPr>
              <a:t> ,</a:t>
            </a:r>
            <a:r>
              <a:rPr lang="en-US" b="1" i="1" dirty="0" err="1" smtClean="0">
                <a:solidFill>
                  <a:schemeClr val="bg1"/>
                </a:solidFill>
              </a:rPr>
              <a:t>যেমন</a:t>
            </a:r>
            <a:r>
              <a:rPr lang="en-US" b="1" i="1" dirty="0" smtClean="0">
                <a:solidFill>
                  <a:schemeClr val="bg1"/>
                </a:solidFill>
              </a:rPr>
              <a:t> –</a:t>
            </a:r>
            <a:r>
              <a:rPr lang="en-US" b="1" i="1" dirty="0" err="1" smtClean="0">
                <a:solidFill>
                  <a:schemeClr val="bg1"/>
                </a:solidFill>
              </a:rPr>
              <a:t>স্পাইরোগাইরা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741402"/>
            <a:ext cx="44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ভাসমান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উদ্ভিদ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05617" y="1600200"/>
            <a:ext cx="6280039" cy="4076543"/>
            <a:chOff x="1505617" y="1600200"/>
            <a:chExt cx="6280039" cy="40765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617" y="1600200"/>
              <a:ext cx="2837783" cy="18884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616784"/>
              <a:ext cx="2900440" cy="18884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733800"/>
              <a:ext cx="2908856" cy="194294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617" y="3733800"/>
              <a:ext cx="2837783" cy="19429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45177" y="5969176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এরা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পানিতে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ভেসে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থাকে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</a:rPr>
              <a:t>এদের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মূল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মাটিতে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আটকানো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থাকেনা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1561"/>
            <a:ext cx="3213295" cy="1895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1560"/>
            <a:ext cx="3818397" cy="189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581400"/>
            <a:ext cx="3213295" cy="2075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3818396" cy="2075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753485"/>
            <a:ext cx="7315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নির্গমনশীল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উদ্ভিদ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57912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এ </a:t>
            </a:r>
            <a:r>
              <a:rPr lang="en-US" b="1" dirty="0" err="1" smtClean="0">
                <a:solidFill>
                  <a:srgbClr val="FFFF00"/>
                </a:solidFill>
              </a:rPr>
              <a:t>সকল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উদ্ভিদের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শিকড়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পানির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নিচে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মাটিপরের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অংশ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বা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শুধু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পাতা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পানির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উপরে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দাঁড়িয়ে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থাকে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বা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ভেসে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থাকে</a:t>
            </a:r>
            <a:r>
              <a:rPr lang="en-US" b="1" dirty="0">
                <a:solidFill>
                  <a:srgbClr val="FFFF00"/>
                </a:solidFill>
              </a:rPr>
              <a:t> ।</a:t>
            </a:r>
            <a:r>
              <a:rPr lang="en-US" b="1" dirty="0" err="1">
                <a:solidFill>
                  <a:srgbClr val="FFFF00"/>
                </a:solidFill>
              </a:rPr>
              <a:t>যেমন</a:t>
            </a:r>
            <a:r>
              <a:rPr lang="en-US" b="1" dirty="0">
                <a:solidFill>
                  <a:srgbClr val="FFFF00"/>
                </a:solidFill>
              </a:rPr>
              <a:t>– </a:t>
            </a:r>
            <a:r>
              <a:rPr lang="en-US" b="1" dirty="0" err="1">
                <a:solidFill>
                  <a:srgbClr val="FFFF00"/>
                </a:solidFill>
              </a:rPr>
              <a:t>কচুরি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পানা</a:t>
            </a:r>
            <a:r>
              <a:rPr lang="en-US" b="1" dirty="0">
                <a:solidFill>
                  <a:srgbClr val="FFFF00"/>
                </a:solidFill>
              </a:rPr>
              <a:t> ,</a:t>
            </a:r>
            <a:r>
              <a:rPr lang="en-US" b="1" dirty="0" err="1">
                <a:solidFill>
                  <a:srgbClr val="FFFF00"/>
                </a:solidFill>
              </a:rPr>
              <a:t>টোপা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তে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থাকে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কিন্তু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পাতা</a:t>
            </a:r>
            <a:r>
              <a:rPr lang="en-US" b="1" dirty="0" smtClean="0">
                <a:solidFill>
                  <a:srgbClr val="FFFF00"/>
                </a:solidFill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</a:rPr>
              <a:t>পাতার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উপানা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খুদি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পানা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ইত্যাদি</a:t>
            </a:r>
            <a:r>
              <a:rPr lang="en-US" b="1" dirty="0" smtClean="0">
                <a:solidFill>
                  <a:srgbClr val="FFFF00"/>
                </a:solidFill>
              </a:rPr>
              <a:t> ।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/>
          <p:cNvSpPr txBox="1"/>
          <p:nvPr/>
        </p:nvSpPr>
        <p:spPr>
          <a:xfrm>
            <a:off x="75178" y="5715000"/>
            <a:ext cx="910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ধরনের জলজ উদ্ভিদ পানির তলদেশে থাকে। এদের শিক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মাটিতে থাকে।এদের পাতা ও ডাল কখনো পানির উপরে আসে না।যেমন- কাঁটাঝাঁঝি, পাতাঝাঁঝি, কাঁটা শেওলা, নাজাস।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1486393"/>
            <a:ext cx="7886272" cy="3746514"/>
            <a:chOff x="609600" y="1486393"/>
            <a:chExt cx="7886272" cy="3746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486393"/>
              <a:ext cx="3390472" cy="19426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950946"/>
              <a:ext cx="1684170" cy="307825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3693780"/>
              <a:ext cx="2355449" cy="15391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572624"/>
              <a:ext cx="3238072" cy="15121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693" y="1676400"/>
              <a:ext cx="2337307" cy="18801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3" name="Oval 12"/>
          <p:cNvSpPr/>
          <p:nvPr/>
        </p:nvSpPr>
        <p:spPr>
          <a:xfrm>
            <a:off x="2293770" y="805155"/>
            <a:ext cx="5402430" cy="6351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bg1"/>
                </a:solidFill>
              </a:rPr>
              <a:t>নিমজ্জিত</a:t>
            </a:r>
            <a:r>
              <a:rPr lang="en-US" sz="2400" b="1" i="1" dirty="0" smtClean="0">
                <a:solidFill>
                  <a:schemeClr val="bg1"/>
                </a:solidFill>
              </a:rPr>
              <a:t> 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বা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ডুবন্ত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উদ্ভিদ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8" y="756970"/>
            <a:ext cx="2958989" cy="1986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96" y="3200400"/>
            <a:ext cx="2797397" cy="2095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8" y="3200400"/>
            <a:ext cx="2958989" cy="2095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5" y="778604"/>
            <a:ext cx="2786860" cy="1964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9"/>
          <p:cNvSpPr txBox="1"/>
          <p:nvPr/>
        </p:nvSpPr>
        <p:spPr>
          <a:xfrm>
            <a:off x="838200" y="5498711"/>
            <a:ext cx="745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শিকড় পুকুরের পাড়ে আটকানো থাকে এবং কাণ্ড, পাতা পানিতে ছড়িয়ে থাকে। যেমন- হেলেঞ্চা, কলমিলতা, মালঞ্চ।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8095" y="76877"/>
            <a:ext cx="5258765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লতানো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উদ্ভিদ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-91440" y="91440"/>
            <a:ext cx="9235440" cy="6217920"/>
          </a:xfrm>
          <a:prstGeom prst="rect">
            <a:avLst/>
          </a:prstGeom>
          <a:blipFill dpi="0" rotWithShape="1">
            <a:blip r:embed="rId3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 l="2670" t="4412" r="3212" b="-7352"/>
            </a:stretch>
          </a:blipFill>
          <a:ln w="266700" cmpd="tri">
            <a:solidFill>
              <a:srgbClr val="FFFF00"/>
            </a:solidFill>
            <a:prstDash val="lgDash"/>
          </a:ln>
          <a:effectLst>
            <a:glow rad="127000">
              <a:srgbClr val="00FF00">
                <a:alpha val="84000"/>
              </a:srgbClr>
            </a:glow>
            <a:outerShdw blurRad="12700" dist="50800" dir="5400000" algn="ctr" rotWithShape="0">
              <a:srgbClr val="000000">
                <a:alpha val="43137"/>
              </a:srgbClr>
            </a:outerShdw>
            <a:reflection stA="45000" endPos="65000" dist="254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 z="25400">
            <a:bevelT/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0" y="314325"/>
            <a:ext cx="3886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5867400" cy="2910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80" y="4568844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ক </a:t>
            </a:r>
            <a:r>
              <a:rPr lang="en-US" sz="2000" b="1" dirty="0" err="1" smtClean="0">
                <a:solidFill>
                  <a:srgbClr val="FF0000"/>
                </a:solidFill>
              </a:rPr>
              <a:t>দল</a:t>
            </a:r>
            <a:r>
              <a:rPr lang="en-US" sz="2000" b="1" dirty="0" smtClean="0">
                <a:solidFill>
                  <a:srgbClr val="FF0000"/>
                </a:solidFill>
              </a:rPr>
              <a:t>--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ভাসমান</a:t>
            </a:r>
            <a:r>
              <a:rPr lang="en-US" sz="2000" b="1" i="1" dirty="0" smtClean="0">
                <a:solidFill>
                  <a:schemeClr val="bg1"/>
                </a:solidFill>
              </a:rPr>
              <a:t> ও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লতানো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উদ্ভিদ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এর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উদাহরন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সহ</a:t>
            </a:r>
            <a:r>
              <a:rPr lang="en-US" sz="2000" b="1" i="1" dirty="0" smtClean="0">
                <a:solidFill>
                  <a:schemeClr val="bg1"/>
                </a:solidFill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বর্ননা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করো</a:t>
            </a:r>
            <a:r>
              <a:rPr lang="en-US" sz="2000" b="1" i="1" dirty="0" smtClean="0">
                <a:solidFill>
                  <a:schemeClr val="bg1"/>
                </a:solidFill>
              </a:rPr>
              <a:t>।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খ </a:t>
            </a:r>
            <a:r>
              <a:rPr lang="en-US" sz="2000" b="1" dirty="0" err="1" smtClean="0">
                <a:solidFill>
                  <a:srgbClr val="FF0000"/>
                </a:solidFill>
              </a:rPr>
              <a:t>দল</a:t>
            </a:r>
            <a:r>
              <a:rPr lang="en-US" sz="2000" b="1" dirty="0" smtClean="0">
                <a:solidFill>
                  <a:srgbClr val="FF0000"/>
                </a:solidFill>
              </a:rPr>
              <a:t>--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নির্গমশীল</a:t>
            </a:r>
            <a:r>
              <a:rPr lang="en-US" sz="2000" b="1" i="1" dirty="0" smtClean="0">
                <a:solidFill>
                  <a:schemeClr val="bg1"/>
                </a:solidFill>
              </a:rPr>
              <a:t> ও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নিমজ্জিত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বা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ডুবন্ত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উদ্ভিদের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উদাহরন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সহ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বর্ননা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দাও</a:t>
            </a:r>
            <a:r>
              <a:rPr lang="en-US" sz="2000" b="1" i="1" dirty="0" smtClean="0">
                <a:solidFill>
                  <a:schemeClr val="bg1"/>
                </a:solidFill>
              </a:rPr>
              <a:t>।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73181"/>
            <a:ext cx="518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পরিচিতি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76" y="2300406"/>
            <a:ext cx="4749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</a:rPr>
              <a:t>মোঃ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তোফাজ্জল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হোসেন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সহকারী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সিংরাইশ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রাহমানিয়া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বালিকা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আলিম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মাদরাসা</a:t>
            </a:r>
            <a:r>
              <a:rPr lang="en-US" sz="2800" b="1" dirty="0" smtClean="0">
                <a:solidFill>
                  <a:schemeClr val="bg1"/>
                </a:solidFill>
              </a:rPr>
              <a:t>।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চৌদ্দগ্রাম</a:t>
            </a:r>
            <a:r>
              <a:rPr lang="en-US" sz="2800" b="1" dirty="0" smtClean="0">
                <a:solidFill>
                  <a:schemeClr val="bg1"/>
                </a:solidFill>
              </a:rPr>
              <a:t> , </a:t>
            </a:r>
            <a:r>
              <a:rPr lang="en-US" sz="2800" b="1" dirty="0" err="1" smtClean="0">
                <a:solidFill>
                  <a:schemeClr val="bg1"/>
                </a:solidFill>
              </a:rPr>
              <a:t>কুমিল্লা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মোবাইলঃ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০১৭৩৮০২৯৯৭৬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3200400"/>
            <a:ext cx="415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নবম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দশম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শ্রেণী</a:t>
            </a:r>
            <a:endParaRPr lang="en-US" sz="24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দ্বিতীয়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অধ্যায়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দ্বিতীয়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পরিচ্ছেদ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54" y="297056"/>
            <a:ext cx="1885547" cy="2070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181600" y="1332186"/>
            <a:ext cx="0" cy="4611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1981200"/>
            <a:ext cx="0" cy="32351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1981200"/>
            <a:ext cx="0" cy="32911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6" y="0"/>
            <a:ext cx="1854124" cy="2286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75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03909"/>
            <a:ext cx="4038600" cy="762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মুল্যায়ন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 smtClean="0"/>
              <a:t>বহুনির্বাচনি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প্রশ্ন</a:t>
            </a:r>
            <a:r>
              <a:rPr lang="en-US" dirty="0" smtClean="0"/>
              <a:t>-----</a:t>
            </a:r>
            <a:endParaRPr lang="bn-BD" dirty="0" smtClean="0"/>
          </a:p>
          <a:p>
            <a:endParaRPr lang="en-US" dirty="0" smtClean="0"/>
          </a:p>
          <a:p>
            <a:r>
              <a:rPr lang="en-US" dirty="0" smtClean="0"/>
              <a:t>১। </a:t>
            </a:r>
            <a:r>
              <a:rPr lang="en-US" dirty="0" err="1" smtClean="0"/>
              <a:t>বাসস্থানের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ভিত্তিকরে</a:t>
            </a:r>
            <a:r>
              <a:rPr lang="en-US" dirty="0" smtClean="0"/>
              <a:t> </a:t>
            </a:r>
            <a:r>
              <a:rPr lang="en-US" dirty="0" err="1" smtClean="0"/>
              <a:t>পুকুরের</a:t>
            </a:r>
            <a:r>
              <a:rPr lang="en-US" dirty="0" smtClean="0"/>
              <a:t> </a:t>
            </a:r>
            <a:r>
              <a:rPr lang="en-US" dirty="0" err="1" smtClean="0"/>
              <a:t>জীবসম্প্রদায়কে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ভাগে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      ক) ৩ </a:t>
            </a:r>
            <a:r>
              <a:rPr lang="en-US" dirty="0" err="1" smtClean="0"/>
              <a:t>টি</a:t>
            </a:r>
            <a:r>
              <a:rPr lang="en-US" dirty="0" smtClean="0"/>
              <a:t> 	খ) ৪ </a:t>
            </a:r>
            <a:r>
              <a:rPr lang="en-US" dirty="0" err="1" smtClean="0"/>
              <a:t>টি</a:t>
            </a:r>
            <a:r>
              <a:rPr lang="en-US" dirty="0" smtClean="0"/>
              <a:t> 		গ) ৫টি 		ঘ) ৬ </a:t>
            </a:r>
            <a:r>
              <a:rPr lang="en-US" dirty="0" err="1" smtClean="0"/>
              <a:t>টি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362200" y="1933053"/>
            <a:ext cx="304800" cy="23753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14096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২। </a:t>
            </a:r>
            <a:r>
              <a:rPr lang="en-US" b="1" dirty="0" err="1" smtClean="0"/>
              <a:t>ড্যাফনীয়া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         ক) </a:t>
            </a:r>
            <a:r>
              <a:rPr lang="en-US" b="1" dirty="0" err="1" smtClean="0"/>
              <a:t>জু-প্লাংকটন</a:t>
            </a:r>
            <a:r>
              <a:rPr lang="en-US" b="1" dirty="0" smtClean="0"/>
              <a:t>	      খ) </a:t>
            </a:r>
            <a:r>
              <a:rPr lang="en-US" b="1" dirty="0" err="1" smtClean="0"/>
              <a:t>বেনথোস</a:t>
            </a:r>
            <a:r>
              <a:rPr lang="en-US" b="1" dirty="0" smtClean="0"/>
              <a:t>         গ) </a:t>
            </a:r>
            <a:r>
              <a:rPr lang="en-US" b="1" dirty="0" err="1" smtClean="0"/>
              <a:t>ফাইটোপ্লাংকটন</a:t>
            </a:r>
            <a:r>
              <a:rPr lang="en-US" b="1" dirty="0" smtClean="0"/>
              <a:t>    ঘ) </a:t>
            </a:r>
            <a:r>
              <a:rPr lang="en-US" b="1" dirty="0" err="1" smtClean="0"/>
              <a:t>নেকটন</a:t>
            </a:r>
            <a:endParaRPr lang="en-US" b="1" dirty="0"/>
          </a:p>
        </p:txBody>
      </p:sp>
      <p:sp>
        <p:nvSpPr>
          <p:cNvPr id="7" name="Smiley Face 6"/>
          <p:cNvSpPr/>
          <p:nvPr/>
        </p:nvSpPr>
        <p:spPr>
          <a:xfrm>
            <a:off x="1138053" y="2521963"/>
            <a:ext cx="304800" cy="265331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82687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৩। </a:t>
            </a:r>
            <a:r>
              <a:rPr lang="en-US" b="1" dirty="0" err="1" smtClean="0"/>
              <a:t>স্পাইরোগাইরা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?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ক) </a:t>
            </a:r>
            <a:r>
              <a:rPr lang="en-US" b="1" dirty="0" err="1" smtClean="0"/>
              <a:t>বেনথোস</a:t>
            </a:r>
            <a:r>
              <a:rPr lang="en-US" b="1" dirty="0" smtClean="0"/>
              <a:t>          খ) </a:t>
            </a:r>
            <a:r>
              <a:rPr lang="en-US" b="1" dirty="0" err="1" smtClean="0"/>
              <a:t>নিমজ্জিত</a:t>
            </a:r>
            <a:r>
              <a:rPr lang="en-US" b="1" dirty="0" smtClean="0"/>
              <a:t> </a:t>
            </a:r>
            <a:r>
              <a:rPr lang="en-US" b="1" dirty="0" err="1" smtClean="0"/>
              <a:t>উদ্ভিদ</a:t>
            </a:r>
            <a:r>
              <a:rPr lang="en-US" b="1" dirty="0" smtClean="0"/>
              <a:t>     গ) </a:t>
            </a:r>
            <a:r>
              <a:rPr lang="en-US" b="1" dirty="0" err="1" smtClean="0"/>
              <a:t>লতানো</a:t>
            </a:r>
            <a:r>
              <a:rPr lang="en-US" b="1" dirty="0" smtClean="0"/>
              <a:t> </a:t>
            </a:r>
            <a:r>
              <a:rPr lang="en-US" b="1" dirty="0" err="1" smtClean="0"/>
              <a:t>উদ্ভিদ</a:t>
            </a:r>
            <a:r>
              <a:rPr lang="en-US" b="1" dirty="0" smtClean="0"/>
              <a:t>         ঘ) </a:t>
            </a:r>
            <a:r>
              <a:rPr lang="en-US" b="1" dirty="0" err="1" smtClean="0"/>
              <a:t>শেওলা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Smiley Face 8"/>
          <p:cNvSpPr/>
          <p:nvPr/>
        </p:nvSpPr>
        <p:spPr>
          <a:xfrm flipH="1">
            <a:off x="7315200" y="3150043"/>
            <a:ext cx="457200" cy="19124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357997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৪। </a:t>
            </a:r>
            <a:r>
              <a:rPr lang="en-US" b="1" dirty="0" err="1" smtClean="0"/>
              <a:t>প্লাংকটন</a:t>
            </a:r>
            <a:r>
              <a:rPr lang="en-US" b="1" dirty="0" smtClean="0"/>
              <a:t> </a:t>
            </a:r>
            <a:r>
              <a:rPr lang="en-US" b="1" dirty="0" err="1" smtClean="0"/>
              <a:t>কত</a:t>
            </a:r>
            <a:r>
              <a:rPr lang="en-US" b="1" dirty="0" smtClean="0"/>
              <a:t> </a:t>
            </a:r>
            <a:r>
              <a:rPr lang="en-US" b="1" dirty="0" err="1" smtClean="0"/>
              <a:t>প্রকার</a:t>
            </a:r>
            <a:r>
              <a:rPr lang="en-US" b="1" dirty="0" smtClean="0"/>
              <a:t> ?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ক) ৩                                       খ)  ৪                             গ) ৫                            ঘ) ২</a:t>
            </a:r>
            <a:endParaRPr lang="en-US" b="1" dirty="0"/>
          </a:p>
        </p:txBody>
      </p:sp>
      <p:sp>
        <p:nvSpPr>
          <p:cNvPr id="11" name="Smiley Face 10"/>
          <p:cNvSpPr/>
          <p:nvPr/>
        </p:nvSpPr>
        <p:spPr>
          <a:xfrm>
            <a:off x="7872845" y="3871375"/>
            <a:ext cx="228600" cy="3231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4347312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৫।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লতানো</a:t>
            </a:r>
            <a:r>
              <a:rPr lang="en-US" dirty="0" smtClean="0"/>
              <a:t> </a:t>
            </a:r>
            <a:r>
              <a:rPr lang="en-US" dirty="0" err="1" smtClean="0"/>
              <a:t>উদ্ভিদ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  ক) </a:t>
            </a:r>
            <a:r>
              <a:rPr lang="en-US" dirty="0" err="1" smtClean="0"/>
              <a:t>পাতা</a:t>
            </a:r>
            <a:r>
              <a:rPr lang="en-US" dirty="0" smtClean="0"/>
              <a:t> </a:t>
            </a:r>
            <a:r>
              <a:rPr lang="en-US" dirty="0" err="1" smtClean="0"/>
              <a:t>ঝাঁঝি</a:t>
            </a:r>
            <a:r>
              <a:rPr lang="en-US" dirty="0" smtClean="0"/>
              <a:t>                            খ) </a:t>
            </a:r>
            <a:r>
              <a:rPr lang="en-US" dirty="0" err="1" smtClean="0"/>
              <a:t>হেলেঞ্চা</a:t>
            </a:r>
            <a:r>
              <a:rPr lang="en-US" dirty="0" smtClean="0"/>
              <a:t>                 গ)  </a:t>
            </a:r>
            <a:r>
              <a:rPr lang="en-US" dirty="0" err="1" smtClean="0"/>
              <a:t>পানিফল</a:t>
            </a:r>
            <a:r>
              <a:rPr lang="en-US" dirty="0" smtClean="0"/>
              <a:t>                 ঘ) </a:t>
            </a:r>
            <a:r>
              <a:rPr lang="en-US" dirty="0" err="1" smtClean="0"/>
              <a:t>খুদিপানা</a:t>
            </a:r>
            <a:endParaRPr lang="en-US" dirty="0"/>
          </a:p>
        </p:txBody>
      </p:sp>
      <p:sp>
        <p:nvSpPr>
          <p:cNvPr id="14" name="Smiley Face 13"/>
          <p:cNvSpPr/>
          <p:nvPr/>
        </p:nvSpPr>
        <p:spPr>
          <a:xfrm>
            <a:off x="3505200" y="4665804"/>
            <a:ext cx="304800" cy="3231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/>
      <p:bldP spid="9" grpId="0" animBg="1"/>
      <p:bldP spid="11" grpId="0" animBg="1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317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0335"/>
            <a:ext cx="7391400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en-US" sz="5400" b="1" spc="50" dirty="0" err="1" smtClean="0">
                <a:ln w="38100" cmpd="sng">
                  <a:solidFill>
                    <a:srgbClr val="A379BB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rgbClr val="A379BB">
                      <a:satMod val="180000"/>
                      <a:alpha val="30000"/>
                    </a:srgbClr>
                  </a:glow>
                </a:effectLst>
              </a:rPr>
              <a:t>বাড়ির</a:t>
            </a:r>
            <a:r>
              <a:rPr lang="en-US" sz="5400" b="1" spc="50" dirty="0" smtClean="0">
                <a:ln w="38100" cmpd="sng">
                  <a:solidFill>
                    <a:srgbClr val="A379BB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rgbClr val="A379BB">
                      <a:satMod val="180000"/>
                      <a:alpha val="30000"/>
                    </a:srgbClr>
                  </a:glow>
                </a:effectLst>
              </a:rPr>
              <a:t> </a:t>
            </a:r>
            <a:r>
              <a:rPr lang="en-US" sz="5400" b="1" spc="50" dirty="0" err="1" smtClean="0">
                <a:ln w="38100" cmpd="sng">
                  <a:solidFill>
                    <a:srgbClr val="A379BB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rgbClr val="A379BB">
                      <a:satMod val="180000"/>
                      <a:alpha val="30000"/>
                    </a:srgbClr>
                  </a:glow>
                </a:effectLst>
              </a:rPr>
              <a:t>কাজ</a:t>
            </a:r>
            <a:endParaRPr lang="en-US" sz="5400" b="1" spc="50" dirty="0">
              <a:ln w="38100" cmpd="sng">
                <a:solidFill>
                  <a:srgbClr val="A379BB">
                    <a:satMod val="120000"/>
                    <a:shade val="8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glow rad="53100">
                  <a:srgbClr val="A379BB">
                    <a:satMod val="180000"/>
                    <a:alpha val="30000"/>
                  </a:srgb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8" y="1295400"/>
            <a:ext cx="7239000" cy="3767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তোমার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দেখা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যে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কোন</a:t>
            </a:r>
            <a:r>
              <a:rPr lang="en-US" sz="2800" b="1" dirty="0" smtClean="0">
                <a:solidFill>
                  <a:schemeClr val="bg1"/>
                </a:solidFill>
              </a:rPr>
              <a:t> ৩ </a:t>
            </a:r>
            <a:r>
              <a:rPr lang="en-US" sz="2800" b="1" dirty="0" err="1" smtClean="0">
                <a:solidFill>
                  <a:schemeClr val="bg1"/>
                </a:solidFill>
              </a:rPr>
              <a:t>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জলজ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উদ্ভিদের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বর্ননা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লেখ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92086"/>
            <a:ext cx="7239000" cy="1905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 w="57150">
                  <a:solidFill>
                    <a:srgbClr val="FF0000"/>
                  </a:solidFill>
                </a:ln>
              </a:rPr>
              <a:t>ধন্যবাদ</a:t>
            </a:r>
            <a:endParaRPr lang="en-US" dirty="0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987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98567"/>
            <a:ext cx="2629655" cy="1787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06" y="3698567"/>
            <a:ext cx="2686634" cy="1752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7767"/>
            <a:ext cx="2661885" cy="2121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05" y="1068675"/>
            <a:ext cx="2686635" cy="2160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40" y="3698567"/>
            <a:ext cx="2514600" cy="1787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0" y="1068675"/>
            <a:ext cx="2668293" cy="2248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416" y="76200"/>
            <a:ext cx="693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</a:rPr>
              <a:t>ছবিগুলো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লক্ষ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করো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791200"/>
            <a:ext cx="868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এগুলো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কোথায়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পাঠ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chemeClr val="bg1"/>
                </a:solidFill>
              </a:rPr>
              <a:t>পুকুরে</a:t>
            </a:r>
            <a:r>
              <a:rPr lang="en-US" sz="5400" b="1" i="1" dirty="0" smtClean="0">
                <a:solidFill>
                  <a:schemeClr val="bg1"/>
                </a:solidFill>
              </a:rPr>
              <a:t>  </a:t>
            </a:r>
            <a:r>
              <a:rPr lang="en-US" sz="5400" b="1" i="1" dirty="0" err="1" smtClean="0">
                <a:solidFill>
                  <a:schemeClr val="bg1"/>
                </a:solidFill>
              </a:rPr>
              <a:t>বসবাস</a:t>
            </a:r>
            <a:r>
              <a:rPr lang="en-US" sz="5400" b="1" i="1" dirty="0" smtClean="0">
                <a:solidFill>
                  <a:schemeClr val="bg1"/>
                </a:solidFill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</a:rPr>
              <a:t>কারী</a:t>
            </a:r>
            <a:r>
              <a:rPr lang="en-US" sz="5400" b="1" i="1" dirty="0" smtClean="0">
                <a:solidFill>
                  <a:schemeClr val="bg1"/>
                </a:solidFill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</a:rPr>
              <a:t>জীব</a:t>
            </a:r>
            <a:r>
              <a:rPr lang="en-US" sz="5400" b="1" i="1" dirty="0" smtClean="0">
                <a:solidFill>
                  <a:schemeClr val="bg1"/>
                </a:solidFill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</a:rPr>
              <a:t>সম্প্রদায়</a:t>
            </a:r>
            <a:endParaRPr lang="en-US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81000" y="23648"/>
            <a:ext cx="8382000" cy="2109952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শেষে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শিক্ষার্থীরা</a:t>
            </a:r>
            <a:r>
              <a:rPr lang="en-US" sz="3200" b="1" dirty="0" smtClean="0"/>
              <a:t> ঃ--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</a:rPr>
              <a:t>পুকুরে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বসবাস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কারী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জীব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সম্প্রদায়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চিনতে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</a:rPr>
              <a:t>পুকুরে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বসবাসকারী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জীব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সম্প্রদায়ের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শ্রেনী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বিন্যাস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ধরনের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জলজ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উদ্ভিদ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চিনতে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</a:rPr>
              <a:t>জলজ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উদ্ভিদের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প্রকার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ভেদ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856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302" y="228600"/>
            <a:ext cx="8765072" cy="5943600"/>
            <a:chOff x="200302" y="314966"/>
            <a:chExt cx="8765072" cy="5943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14966"/>
              <a:ext cx="3099691" cy="23520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148073"/>
              <a:ext cx="3377308" cy="31104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148073"/>
              <a:ext cx="3371666" cy="30342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" y="332667"/>
              <a:ext cx="3371665" cy="23444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9" y="332668"/>
              <a:ext cx="2036003" cy="23444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91" y="3144758"/>
              <a:ext cx="2055683" cy="3086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8524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533400"/>
            <a:ext cx="914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বা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বাসস্থানের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উপর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ভিত্তি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পুকুরে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বসবাসকারী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জীবসম্প্রদায়কে</a:t>
            </a:r>
            <a:r>
              <a:rPr lang="en-US" sz="2400" b="1" i="1" dirty="0" smtClean="0">
                <a:solidFill>
                  <a:schemeClr val="bg1"/>
                </a:solidFill>
              </a:rPr>
              <a:t> 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প্রথমত</a:t>
            </a:r>
            <a:r>
              <a:rPr lang="en-US" sz="2400" b="1" i="1" dirty="0" smtClean="0">
                <a:solidFill>
                  <a:schemeClr val="bg1"/>
                </a:solidFill>
              </a:rPr>
              <a:t> ৪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টি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ভাগে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ভাগ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করা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হয়েছে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----</a:t>
            </a:r>
            <a:endParaRPr lang="en-US" sz="2400" b="1" dirty="0"/>
          </a:p>
        </p:txBody>
      </p:sp>
      <p:sp>
        <p:nvSpPr>
          <p:cNvPr id="4" name="Minus 3"/>
          <p:cNvSpPr/>
          <p:nvPr/>
        </p:nvSpPr>
        <p:spPr>
          <a:xfrm>
            <a:off x="-1562100" y="1577867"/>
            <a:ext cx="12268200" cy="533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09600" y="1916826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971800" y="1981200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81600" y="1981200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696200" y="1981200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27051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প্লাংকটন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27051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সাঁতারু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নেকটন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2705100"/>
            <a:ext cx="2286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তলবাসী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বেনথোস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10400" y="2647950"/>
            <a:ext cx="16764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জলজ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14400" y="3143250"/>
            <a:ext cx="381000" cy="4381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6721" y="3581400"/>
            <a:ext cx="7315200" cy="598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১।ফাইটোপ্লাংকটন </a:t>
            </a:r>
            <a:r>
              <a:rPr lang="en-US" sz="2000" b="1" dirty="0" err="1" smtClean="0">
                <a:solidFill>
                  <a:srgbClr val="FF0000"/>
                </a:solidFill>
              </a:rPr>
              <a:t>বা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উদ্ভিদ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কনা</a:t>
            </a:r>
            <a:r>
              <a:rPr lang="en-US" sz="2000" b="1" dirty="0" smtClean="0">
                <a:solidFill>
                  <a:srgbClr val="FF0000"/>
                </a:solidFill>
              </a:rPr>
              <a:t>  ২। </a:t>
            </a:r>
            <a:r>
              <a:rPr lang="en-US" sz="2000" b="1" dirty="0" err="1" smtClean="0">
                <a:solidFill>
                  <a:srgbClr val="FF0000"/>
                </a:solidFill>
              </a:rPr>
              <a:t>জু</a:t>
            </a:r>
            <a:r>
              <a:rPr lang="en-US" sz="2000" b="1" dirty="0" smtClean="0">
                <a:solidFill>
                  <a:srgbClr val="FF0000"/>
                </a:solidFill>
              </a:rPr>
              <a:t>—</a:t>
            </a:r>
            <a:r>
              <a:rPr lang="en-US" sz="2000" b="1" dirty="0" err="1" smtClean="0">
                <a:solidFill>
                  <a:srgbClr val="FF0000"/>
                </a:solidFill>
              </a:rPr>
              <a:t>প্লাংকটন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প্রাণী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কনা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304800" y="3362325"/>
            <a:ext cx="7935311" cy="1117051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04800" y="44958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828800" y="44958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831021" y="4495800"/>
            <a:ext cx="359979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486400" y="44958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H="1">
            <a:off x="7572703" y="4495800"/>
            <a:ext cx="3048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1" y="4953000"/>
            <a:ext cx="1439917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শেউলা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39917" y="5029200"/>
            <a:ext cx="162122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ভাসমান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62300" y="5086350"/>
            <a:ext cx="1828800" cy="1009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নির্গমশীল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29200" y="5067300"/>
            <a:ext cx="1873469" cy="9525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নিমজ্জিত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ডুবন্ত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31421" y="5029200"/>
            <a:ext cx="1655379" cy="8001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লতানো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5"/>
          <a:stretch/>
        </p:blipFill>
        <p:spPr>
          <a:xfrm>
            <a:off x="0" y="1805049"/>
            <a:ext cx="2286000" cy="2766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/>
          <a:stretch/>
        </p:blipFill>
        <p:spPr>
          <a:xfrm>
            <a:off x="4419600" y="1846997"/>
            <a:ext cx="2302329" cy="26488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56408"/>
            <a:ext cx="3733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প্লাংকটন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447800" y="966067"/>
            <a:ext cx="537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পানিতে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মুক্তভাবে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ভাসমান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অনুবীক্ষনিক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জীব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236" y="1447800"/>
            <a:ext cx="391749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ফাইটোপ্লাংকটন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উদ্ভিদকনা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1310961"/>
            <a:ext cx="36576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জু-প্লাংকটন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প্রানীকণা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67200" y="1366178"/>
            <a:ext cx="0" cy="56442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572000"/>
            <a:ext cx="390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পুকুরের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পানি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সবুজ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সবুজাভ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বুঝতে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হবে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পানিতে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ফাইটোপ্লাংকটন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আছে।এদেরকে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এককোষী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শেওলাও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 । </a:t>
            </a:r>
            <a:r>
              <a:rPr lang="en-US" b="1" dirty="0" err="1" smtClean="0">
                <a:solidFill>
                  <a:schemeClr val="bg1"/>
                </a:solidFill>
              </a:rPr>
              <a:t>যেমন-ক্লোরেলা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এনাবেনা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মাইক্রোসিস্টিস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724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পানির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রং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বাদামি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সবুজ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লালচে-সবুজ,বা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হলদেটে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বুঝতে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হবে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জু-প্লাংকটন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আছে</a:t>
            </a:r>
            <a:r>
              <a:rPr lang="en-US" b="1" dirty="0" smtClean="0">
                <a:solidFill>
                  <a:schemeClr val="bg1"/>
                </a:solidFill>
              </a:rPr>
              <a:t>। </a:t>
            </a:r>
            <a:r>
              <a:rPr lang="en-US" b="1" dirty="0" err="1" smtClean="0">
                <a:solidFill>
                  <a:schemeClr val="bg1"/>
                </a:solidFill>
              </a:rPr>
              <a:t>যেমন-ড্যাফনিয়া,কপিপোড</a:t>
            </a:r>
            <a:r>
              <a:rPr lang="en-US" b="1" dirty="0" smtClean="0">
                <a:solidFill>
                  <a:schemeClr val="bg1"/>
                </a:solidFill>
              </a:rPr>
              <a:t> , </a:t>
            </a:r>
            <a:r>
              <a:rPr lang="en-US" b="1" dirty="0" err="1" smtClean="0">
                <a:solidFill>
                  <a:schemeClr val="bg1"/>
                </a:solidFill>
              </a:rPr>
              <a:t>রোটিফর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69" y="1981200"/>
            <a:ext cx="2165931" cy="2434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36" y="1866900"/>
            <a:ext cx="2111264" cy="262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58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23622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724400"/>
            <a:ext cx="8153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প্লাংকটন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</a:rPr>
              <a:t> ?  </a:t>
            </a:r>
            <a:r>
              <a:rPr lang="en-US" sz="3600" b="1" dirty="0" err="1" smtClean="0">
                <a:solidFill>
                  <a:schemeClr val="bg1"/>
                </a:solidFill>
              </a:rPr>
              <a:t>উহা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কত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প্রকার</a:t>
            </a:r>
            <a:r>
              <a:rPr lang="en-US" sz="3600" b="1" dirty="0" smtClean="0">
                <a:solidFill>
                  <a:schemeClr val="bg1"/>
                </a:solidFill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</a:rPr>
              <a:t> 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4293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609</TotalTime>
  <Words>526</Words>
  <Application>Microsoft Office PowerPoint</Application>
  <PresentationFormat>On-screen Show (4:3)</PresentationFormat>
  <Paragraphs>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Book Antiqua</vt:lpstr>
      <vt:lpstr>Calibri</vt:lpstr>
      <vt:lpstr>Lucida Sans</vt:lpstr>
      <vt:lpstr>NikoshBAN</vt:lpstr>
      <vt:lpstr>Vrinda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RANA</dc:creator>
  <cp:lastModifiedBy>Dot Com Computer</cp:lastModifiedBy>
  <cp:revision>100</cp:revision>
  <dcterms:created xsi:type="dcterms:W3CDTF">2006-08-16T00:00:00Z</dcterms:created>
  <dcterms:modified xsi:type="dcterms:W3CDTF">2021-01-14T01:29:03Z</dcterms:modified>
</cp:coreProperties>
</file>