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4.wmf"/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B3894B-D627-4E11-82C7-90961873CFF6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205D2C1-3AC9-44F8-9F51-D7CBBFA3A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3894B-D627-4E11-82C7-90961873CFF6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5D2C1-3AC9-44F8-9F51-D7CBBFA3A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1B3894B-D627-4E11-82C7-90961873CFF6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205D2C1-3AC9-44F8-9F51-D7CBBFA3A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3894B-D627-4E11-82C7-90961873CFF6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5D2C1-3AC9-44F8-9F51-D7CBBFA3A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B3894B-D627-4E11-82C7-90961873CFF6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205D2C1-3AC9-44F8-9F51-D7CBBFA3A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3894B-D627-4E11-82C7-90961873CFF6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5D2C1-3AC9-44F8-9F51-D7CBBFA3A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3894B-D627-4E11-82C7-90961873CFF6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5D2C1-3AC9-44F8-9F51-D7CBBFA3A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3894B-D627-4E11-82C7-90961873CFF6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5D2C1-3AC9-44F8-9F51-D7CBBFA3A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B3894B-D627-4E11-82C7-90961873CFF6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5D2C1-3AC9-44F8-9F51-D7CBBFA3A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3894B-D627-4E11-82C7-90961873CFF6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5D2C1-3AC9-44F8-9F51-D7CBBFA3A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3894B-D627-4E11-82C7-90961873CFF6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5D2C1-3AC9-44F8-9F51-D7CBBFA3A7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1B3894B-D627-4E11-82C7-90961873CFF6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205D2C1-3AC9-44F8-9F51-D7CBBFA3A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 flipV="1">
          <a:off x="2057400" y="2286000"/>
          <a:ext cx="355600" cy="609600"/>
        </p:xfrm>
        <a:graphic>
          <a:graphicData uri="http://schemas.openxmlformats.org/presentationml/2006/ole">
            <p:oleObj spid="_x0000_s16386" name="Equation" r:id="rId3" imgW="35532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987800" y="3149600"/>
          <a:ext cx="1168400" cy="558800"/>
        </p:xfrm>
        <a:graphic>
          <a:graphicData uri="http://schemas.openxmlformats.org/presentationml/2006/ole">
            <p:oleObj spid="_x0000_s16387" name="Equation" r:id="rId4" imgW="1168200" imgH="55872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609600"/>
            <a:ext cx="7391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*(</a:t>
            </a:r>
            <a:r>
              <a:rPr lang="en-US" sz="3200" dirty="0" smtClean="0"/>
              <a:t>-2,-2)</a:t>
            </a:r>
            <a:r>
              <a:rPr lang="bn-IN" sz="3200" dirty="0" smtClean="0"/>
              <a:t> বিন্দুটির পোলার স্থানাংক নির্ণয় কর।</a:t>
            </a:r>
          </a:p>
          <a:p>
            <a:r>
              <a:rPr lang="bn-IN" sz="3200" dirty="0" smtClean="0"/>
              <a:t>সমাধানঃ মনেকরি,(-</a:t>
            </a:r>
            <a:r>
              <a:rPr lang="en-US" sz="3200" dirty="0" smtClean="0"/>
              <a:t>2,-2) </a:t>
            </a:r>
            <a:r>
              <a:rPr lang="bn-IN" sz="3200" dirty="0" smtClean="0"/>
              <a:t>বিন্দুটির পোলার </a:t>
            </a:r>
          </a:p>
          <a:p>
            <a:r>
              <a:rPr lang="bn-IN" sz="3200" dirty="0" smtClean="0"/>
              <a:t>স্থানাঙ্ক</a:t>
            </a:r>
            <a:endParaRPr lang="en-US" sz="3200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038600" y="3810000"/>
          <a:ext cx="431800" cy="215900"/>
        </p:xfrm>
        <a:graphic>
          <a:graphicData uri="http://schemas.openxmlformats.org/presentationml/2006/ole">
            <p:oleObj spid="_x0000_s16389" name="Equation" r:id="rId5" imgW="431640" imgH="21564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219200" y="4267200"/>
          <a:ext cx="1752600" cy="393700"/>
        </p:xfrm>
        <a:graphic>
          <a:graphicData uri="http://schemas.openxmlformats.org/presentationml/2006/ole">
            <p:oleObj spid="_x0000_s16390" name="Equation" r:id="rId6" imgW="1752480" imgH="39348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33400" y="51816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(</a:t>
            </a:r>
            <a:r>
              <a:rPr lang="en-US" sz="3200" dirty="0" smtClean="0"/>
              <a:t>-2,-2) </a:t>
            </a:r>
            <a:r>
              <a:rPr lang="bn-IN" sz="3200" dirty="0" smtClean="0"/>
              <a:t>বিন্দুটির পোলার স্থানাংক</a:t>
            </a:r>
            <a:endParaRPr lang="en-US" sz="3200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172200" y="5257800"/>
          <a:ext cx="673100" cy="393700"/>
        </p:xfrm>
        <a:graphic>
          <a:graphicData uri="http://schemas.openxmlformats.org/presentationml/2006/ole">
            <p:oleObj spid="_x0000_s16391" name="Equation" r:id="rId7" imgW="672840" imgH="393480" progId="Equation.3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828800" y="2286000"/>
          <a:ext cx="355600" cy="203200"/>
        </p:xfrm>
        <a:graphic>
          <a:graphicData uri="http://schemas.openxmlformats.org/presentationml/2006/ole">
            <p:oleObj spid="_x0000_s16392" name="Equation" r:id="rId8" imgW="3553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bn-IN" sz="3600" dirty="0" smtClean="0"/>
              <a:t>    বিন্দুটির কার্তেসীয় স্থানাংক নির্ণয় কর।</a:t>
            </a:r>
          </a:p>
          <a:p>
            <a:pPr>
              <a:buFont typeface="Arial" charset="0"/>
              <a:buChar char="•"/>
            </a:pPr>
            <a:endParaRPr lang="en-US" sz="3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914400" y="685800"/>
          <a:ext cx="635000" cy="393700"/>
        </p:xfrm>
        <a:graphic>
          <a:graphicData uri="http://schemas.openxmlformats.org/presentationml/2006/ole">
            <p:oleObj spid="_x0000_s23554" name="Equation" r:id="rId3" imgW="63468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19050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সমাধানঃমনে করি,     বিন্দুটির কার্তেসীয় স্থানাঙক (</a:t>
            </a:r>
            <a:r>
              <a:rPr lang="en-US" sz="3200" dirty="0" err="1" smtClean="0"/>
              <a:t>x,y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0" y="2057400"/>
          <a:ext cx="635000" cy="393700"/>
        </p:xfrm>
        <a:graphic>
          <a:graphicData uri="http://schemas.openxmlformats.org/presentationml/2006/ole">
            <p:oleObj spid="_x0000_s23555" name="Equation" r:id="rId4" imgW="634680" imgH="393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676400" y="3200400"/>
          <a:ext cx="2349500" cy="419100"/>
        </p:xfrm>
        <a:graphic>
          <a:graphicData uri="http://schemas.openxmlformats.org/presentationml/2006/ole">
            <p:oleObj spid="_x0000_s23556" name="Equation" r:id="rId5" imgW="2349360" imgH="4190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600200" y="3962400"/>
          <a:ext cx="2501900" cy="419100"/>
        </p:xfrm>
        <a:graphic>
          <a:graphicData uri="http://schemas.openxmlformats.org/presentationml/2006/ole">
            <p:oleObj spid="_x0000_s23557" name="Equation" r:id="rId6" imgW="2501640" imgH="4190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38200" y="50292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নির্ণেয় কার্তেসীয় স্থানাংক (</a:t>
            </a:r>
            <a:r>
              <a:rPr lang="en-US" sz="2800" dirty="0" smtClean="0"/>
              <a:t>1,-1)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*(</a:t>
            </a:r>
            <a:r>
              <a:rPr lang="en-US" sz="3200" dirty="0" smtClean="0"/>
              <a:t>2,4) </a:t>
            </a:r>
            <a:r>
              <a:rPr lang="bn-IN" sz="3200" dirty="0" smtClean="0"/>
              <a:t>ও</a:t>
            </a:r>
            <a:r>
              <a:rPr lang="en-US" sz="3200" dirty="0" smtClean="0"/>
              <a:t> (7,7) </a:t>
            </a:r>
            <a:r>
              <a:rPr lang="bn-IN" sz="3200" dirty="0" smtClean="0"/>
              <a:t>বিন্দুদ্বয়ের দূরত্ব নির্ণয় কর।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3622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সমাধানঃ</a:t>
            </a:r>
            <a:endParaRPr lang="en-US" sz="3200" dirty="0"/>
          </a:p>
        </p:txBody>
      </p:sp>
      <p:pic>
        <p:nvPicPr>
          <p:cNvPr id="4" name="Picture 3" descr="image_387197_157098485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057400"/>
            <a:ext cx="3028950" cy="30384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5410200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A(2,4) </a:t>
            </a:r>
            <a:r>
              <a:rPr lang="bn-IN" sz="2800" dirty="0" smtClean="0"/>
              <a:t>ও</a:t>
            </a:r>
            <a:r>
              <a:rPr lang="en-US" sz="2800" dirty="0" smtClean="0"/>
              <a:t> (7,7) </a:t>
            </a:r>
            <a:r>
              <a:rPr lang="bn-IN" sz="2800" dirty="0" smtClean="0"/>
              <a:t>ব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54864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্বিন্দুদ্বয়ের মধ্যবর্তী দূরত্ব </a:t>
            </a:r>
            <a:r>
              <a:rPr lang="en-US" sz="2400" dirty="0" smtClean="0"/>
              <a:t>AB=</a:t>
            </a:r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200400" y="6096000"/>
          <a:ext cx="2222500" cy="279400"/>
        </p:xfrm>
        <a:graphic>
          <a:graphicData uri="http://schemas.openxmlformats.org/presentationml/2006/ole">
            <p:oleObj spid="_x0000_s24578" name="Equation" r:id="rId4" imgW="2222280" imgH="27936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5943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FF0000"/>
                </a:solidFill>
              </a:rPr>
              <a:t>মূল্যায়ন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9050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*কোনো বিন্দুর কার্তেসীয় স্থানাংক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257800" y="2133600"/>
          <a:ext cx="533400" cy="254000"/>
        </p:xfrm>
        <a:graphic>
          <a:graphicData uri="http://schemas.openxmlformats.org/presentationml/2006/ole">
            <p:oleObj spid="_x0000_s25602" name="Equation" r:id="rId3" imgW="533160" imgH="2538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43600" y="1981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হলে বিন্দুটির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29718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পোলার স্থানাংক হবে-ক।</a:t>
            </a:r>
            <a:endParaRPr lang="en-US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343400" y="3048000"/>
          <a:ext cx="406400" cy="393700"/>
        </p:xfrm>
        <a:graphic>
          <a:graphicData uri="http://schemas.openxmlformats.org/presentationml/2006/ole">
            <p:oleObj spid="_x0000_s25603" name="Equation" r:id="rId4" imgW="40608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53000" y="31242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খ।</a:t>
            </a:r>
            <a:endParaRPr lang="en-US" sz="24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562600" y="3200400"/>
          <a:ext cx="482600" cy="393700"/>
        </p:xfrm>
        <a:graphic>
          <a:graphicData uri="http://schemas.openxmlformats.org/presentationml/2006/ole">
            <p:oleObj spid="_x0000_s25604" name="Equation" r:id="rId5" imgW="482400" imgH="3934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38200" y="41910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গ।            ঘ।</a:t>
            </a:r>
            <a:endParaRPr lang="en-US" sz="28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828800" y="4267200"/>
          <a:ext cx="495300" cy="393700"/>
        </p:xfrm>
        <a:graphic>
          <a:graphicData uri="http://schemas.openxmlformats.org/presentationml/2006/ole">
            <p:oleObj spid="_x0000_s25606" name="Equation" r:id="rId6" imgW="495000" imgH="39348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572000" y="4267200"/>
          <a:ext cx="482600" cy="393700"/>
        </p:xfrm>
        <a:graphic>
          <a:graphicData uri="http://schemas.openxmlformats.org/presentationml/2006/ole">
            <p:oleObj spid="_x0000_s25607" name="Equation" r:id="rId7" imgW="4824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990600"/>
            <a:ext cx="624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Y </a:t>
            </a:r>
            <a:r>
              <a:rPr lang="bn-IN" sz="2800" dirty="0" smtClean="0"/>
              <a:t>অক্ষ হতে </a:t>
            </a:r>
            <a:r>
              <a:rPr lang="en-US" sz="2800" dirty="0" smtClean="0"/>
              <a:t>(-3,-4) </a:t>
            </a:r>
            <a:r>
              <a:rPr lang="bn-IN" sz="2800" dirty="0" smtClean="0"/>
              <a:t>বিন্দুর দূরত্ব কত?</a:t>
            </a:r>
          </a:p>
          <a:p>
            <a:pPr>
              <a:buFont typeface="Arial" charset="0"/>
              <a:buChar char="•"/>
            </a:pPr>
            <a:endParaRPr lang="bn-IN" sz="2800" dirty="0" smtClean="0"/>
          </a:p>
          <a:p>
            <a:pPr>
              <a:buFont typeface="Arial" charset="0"/>
              <a:buChar char="•"/>
            </a:pPr>
            <a:r>
              <a:rPr lang="bn-IN" sz="2800" dirty="0" smtClean="0"/>
              <a:t>ক</a:t>
            </a:r>
            <a:r>
              <a:rPr lang="en-US" sz="2800" dirty="0" smtClean="0"/>
              <a:t> 2 </a:t>
            </a:r>
            <a:r>
              <a:rPr lang="bn-IN" sz="2800" dirty="0" smtClean="0"/>
              <a:t>একক খ।</a:t>
            </a:r>
            <a:r>
              <a:rPr lang="en-US" sz="2800" dirty="0" smtClean="0"/>
              <a:t>3 </a:t>
            </a:r>
            <a:r>
              <a:rPr lang="bn-IN" sz="2800" dirty="0" smtClean="0"/>
              <a:t>একক গ।</a:t>
            </a:r>
            <a:r>
              <a:rPr lang="en-US" sz="2800" dirty="0" smtClean="0"/>
              <a:t>4</a:t>
            </a:r>
            <a:r>
              <a:rPr lang="bn-IN" sz="2800" dirty="0" smtClean="0"/>
              <a:t> একক ঘ।</a:t>
            </a:r>
            <a:r>
              <a:rPr lang="en-US" sz="2800" dirty="0" smtClean="0"/>
              <a:t>5 </a:t>
            </a:r>
            <a:r>
              <a:rPr lang="bn-IN" sz="2800" dirty="0" smtClean="0"/>
              <a:t>একক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678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C00000"/>
                </a:solidFill>
              </a:rPr>
              <a:t>বাড়ির কাজ</a:t>
            </a:r>
          </a:p>
          <a:p>
            <a:pPr algn="ctr"/>
            <a:endParaRPr lang="bn-IN" sz="3600" dirty="0" smtClean="0">
              <a:solidFill>
                <a:srgbClr val="C00000"/>
              </a:solidFill>
            </a:endParaRPr>
          </a:p>
          <a:p>
            <a:pPr algn="ctr"/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057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# 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2209800"/>
          <a:ext cx="774700" cy="228600"/>
        </p:xfrm>
        <a:graphic>
          <a:graphicData uri="http://schemas.openxmlformats.org/presentationml/2006/ole">
            <p:oleObj spid="_x0000_s26626" name="Equation" r:id="rId3" imgW="774360" imgH="2286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0" y="20574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কে পোলার সমীকরণে প্রকাশ কর।</a:t>
            </a:r>
            <a:endParaRPr lang="en-US" sz="2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68450" y="3590925"/>
          <a:ext cx="6051550" cy="755650"/>
        </p:xfrm>
        <a:graphic>
          <a:graphicData uri="http://schemas.openxmlformats.org/presentationml/2006/ole">
            <p:oleObj spid="_x0000_s26627" name="Equation" r:id="rId4" imgW="114120" imgH="2156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2895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       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371600" y="3429000"/>
          <a:ext cx="660400" cy="177800"/>
        </p:xfrm>
        <a:graphic>
          <a:graphicData uri="http://schemas.openxmlformats.org/presentationml/2006/ole">
            <p:oleObj spid="_x0000_s26628" name="Equation" r:id="rId5" imgW="660240" imgH="1774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09800" y="34290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কে কার্তেসীয় সমীকরণে প্রকাশ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36576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/>
          </a:p>
          <a:p>
            <a:endParaRPr lang="bn-IN" dirty="0" smtClean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0" y="3352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কর।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3352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#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_421711_16089880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-1301517" y="1981200"/>
            <a:ext cx="9454916" cy="3962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0" y="762000"/>
            <a:ext cx="655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Thank You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_56575_160898826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9144000" cy="3810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3000" y="228600"/>
            <a:ext cx="708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</a:rPr>
              <a:t>WELCOME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838200"/>
            <a:ext cx="7467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70C0"/>
                </a:solidFill>
              </a:rPr>
              <a:t>শিক্ষক পরিচিতি</a:t>
            </a:r>
            <a:endParaRPr lang="bn-IN" sz="5400" dirty="0" smtClean="0">
              <a:solidFill>
                <a:srgbClr val="0070C0"/>
              </a:solidFill>
            </a:endParaRPr>
          </a:p>
          <a:p>
            <a:pPr algn="ctr"/>
            <a:r>
              <a:rPr lang="bn-IN" sz="5400" dirty="0" smtClean="0">
                <a:solidFill>
                  <a:srgbClr val="0070C0"/>
                </a:solidFill>
              </a:rPr>
              <a:t>তসলিমা খানম</a:t>
            </a:r>
          </a:p>
          <a:p>
            <a:pPr algn="ctr"/>
            <a:r>
              <a:rPr lang="bn-IN" sz="5400" dirty="0" smtClean="0">
                <a:solidFill>
                  <a:srgbClr val="0070C0"/>
                </a:solidFill>
              </a:rPr>
              <a:t>প্রভাষক(গণিত)</a:t>
            </a:r>
          </a:p>
          <a:p>
            <a:pPr algn="ctr"/>
            <a:r>
              <a:rPr lang="bn-IN" sz="5400" dirty="0" smtClean="0">
                <a:solidFill>
                  <a:srgbClr val="0070C0"/>
                </a:solidFill>
              </a:rPr>
              <a:t>ঈশ্বরগঞ্জ সরকারি কলেজ</a:t>
            </a:r>
          </a:p>
          <a:p>
            <a:pPr algn="ctr"/>
            <a:r>
              <a:rPr lang="bn-IN" sz="5400" dirty="0" smtClean="0">
                <a:solidFill>
                  <a:srgbClr val="0070C0"/>
                </a:solidFill>
              </a:rPr>
              <a:t>ঈশ্বরগঞ্জ,ময়মনসিংহ।</a:t>
            </a:r>
            <a:endParaRPr lang="bn-IN" sz="48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838200"/>
            <a:ext cx="6858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7030A0"/>
                </a:solidFill>
              </a:rPr>
              <a:t>পাঠ পরিচিতি</a:t>
            </a:r>
          </a:p>
          <a:p>
            <a:pPr algn="ctr"/>
            <a:endParaRPr lang="bn-IN" sz="5400" dirty="0" smtClean="0">
              <a:solidFill>
                <a:srgbClr val="7030A0"/>
              </a:solidFill>
            </a:endParaRPr>
          </a:p>
          <a:p>
            <a:pPr algn="ctr"/>
            <a:r>
              <a:rPr lang="bn-IN" sz="5400" dirty="0" smtClean="0">
                <a:solidFill>
                  <a:srgbClr val="7030A0"/>
                </a:solidFill>
              </a:rPr>
              <a:t>শ্রেনিঃএকাদশ</a:t>
            </a:r>
          </a:p>
          <a:p>
            <a:pPr algn="ctr"/>
            <a:r>
              <a:rPr lang="bn-IN" sz="5400" dirty="0" smtClean="0">
                <a:solidFill>
                  <a:srgbClr val="7030A0"/>
                </a:solidFill>
              </a:rPr>
              <a:t>বিষয়ঃউচ্চতর গণিত(১ম পত্র</a:t>
            </a:r>
          </a:p>
          <a:p>
            <a:pPr algn="ctr"/>
            <a:r>
              <a:rPr lang="bn-IN" sz="5400" dirty="0" smtClean="0">
                <a:solidFill>
                  <a:srgbClr val="7030A0"/>
                </a:solidFill>
              </a:rPr>
              <a:t>অধ্যায়ঃ৩য়</a:t>
            </a:r>
          </a:p>
          <a:p>
            <a:pPr algn="ctr"/>
            <a:r>
              <a:rPr lang="bn-IN" sz="5400" smtClean="0">
                <a:solidFill>
                  <a:srgbClr val="7030A0"/>
                </a:solidFill>
              </a:rPr>
              <a:t>সময়ঃ৪৫ মিনি্ট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B050"/>
                </a:solidFill>
              </a:rPr>
              <a:t>নিচের ছবিটি লক্ষ্য কর</a:t>
            </a:r>
          </a:p>
          <a:p>
            <a:endParaRPr lang="bn-IN" sz="4000" dirty="0" smtClean="0">
              <a:solidFill>
                <a:srgbClr val="00B050"/>
              </a:solidFill>
            </a:endParaRPr>
          </a:p>
          <a:p>
            <a:endParaRPr lang="bn-IN" sz="4000" dirty="0" smtClean="0">
              <a:solidFill>
                <a:srgbClr val="00B050"/>
              </a:solidFill>
            </a:endParaRPr>
          </a:p>
          <a:p>
            <a:endParaRPr lang="en-US" sz="4000" dirty="0">
              <a:solidFill>
                <a:srgbClr val="00B050"/>
              </a:solidFill>
            </a:endParaRPr>
          </a:p>
        </p:txBody>
      </p:sp>
      <p:pic>
        <p:nvPicPr>
          <p:cNvPr id="3" name="Picture 2" descr="Co-Ordinate-Straight-Line-Geomet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1841500"/>
            <a:ext cx="6350000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8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/>
              <a:t>পাঠ ঘোষণা</a:t>
            </a:r>
          </a:p>
          <a:p>
            <a:pPr algn="ctr"/>
            <a:endParaRPr lang="bn-IN" sz="6000" dirty="0" smtClean="0"/>
          </a:p>
          <a:p>
            <a:pPr algn="ctr"/>
            <a:r>
              <a:rPr lang="bn-IN" sz="6000" dirty="0" smtClean="0"/>
              <a:t>সরলরেখা</a:t>
            </a:r>
          </a:p>
          <a:p>
            <a:pPr algn="ctr"/>
            <a:endParaRPr lang="bn-IN" sz="6000" dirty="0" smtClean="0"/>
          </a:p>
          <a:p>
            <a:pPr algn="ctr"/>
            <a:endParaRPr lang="bn-IN" sz="6000" dirty="0" smtClean="0"/>
          </a:p>
          <a:p>
            <a:pPr algn="ctr"/>
            <a:endParaRPr lang="en-US" sz="6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85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0070C0"/>
                </a:solidFill>
              </a:rPr>
              <a:t>শিখনফল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050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এই পাঠ শেষে শিক্ষার্থীরা শিখতে পারবে—</a:t>
            </a:r>
          </a:p>
          <a:p>
            <a:endParaRPr lang="bn-IN" sz="3200" dirty="0" smtClean="0"/>
          </a:p>
          <a:p>
            <a:r>
              <a:rPr lang="bn-IN" sz="3200" dirty="0" smtClean="0"/>
              <a:t>*কার্তেসীয় ও পোলার স্থানাঙ্কের মধ্যে সম্পর্ক ও প্রয়োগ।</a:t>
            </a:r>
          </a:p>
          <a:p>
            <a:endParaRPr lang="bn-IN" sz="3200" dirty="0" smtClean="0"/>
          </a:p>
          <a:p>
            <a:r>
              <a:rPr lang="bn-IN" sz="3200" smtClean="0"/>
              <a:t>*দুইটি বিন্দুর দূরত্ব নির্ণয় এর সূত্র ও প্রয়োগ।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3820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0070C0"/>
                </a:solidFill>
              </a:rPr>
              <a:t>পাঠ উপস্থাপন</a:t>
            </a:r>
          </a:p>
          <a:p>
            <a:pPr algn="ctr"/>
            <a:endParaRPr lang="bn-IN" sz="4800" dirty="0" smtClean="0">
              <a:solidFill>
                <a:srgbClr val="0070C0"/>
              </a:solidFill>
            </a:endParaRPr>
          </a:p>
          <a:p>
            <a:pPr algn="ctr"/>
            <a:endParaRPr lang="en-US" sz="4800" dirty="0">
              <a:solidFill>
                <a:srgbClr val="0070C0"/>
              </a:solidFill>
            </a:endParaRPr>
          </a:p>
        </p:txBody>
      </p:sp>
      <p:pic>
        <p:nvPicPr>
          <p:cNvPr id="3" name="Picture 2" descr="image_284821_15905827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3275" y="2667000"/>
            <a:ext cx="2457450" cy="152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4876800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Relation between polar and </a:t>
            </a:r>
            <a:r>
              <a:rPr lang="en-US" sz="2800" dirty="0" err="1" smtClean="0"/>
              <a:t>cartesian</a:t>
            </a:r>
            <a:r>
              <a:rPr lang="en-US" sz="2800" dirty="0" smtClean="0"/>
              <a:t> coordinates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4" imgW="1141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19400" y="5715000"/>
          <a:ext cx="825500" cy="508000"/>
        </p:xfrm>
        <a:graphic>
          <a:graphicData uri="http://schemas.openxmlformats.org/presentationml/2006/ole">
            <p:oleObj spid="_x0000_s1027" name="Equation" r:id="rId5" imgW="825480" imgH="50796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876800" y="5943600"/>
          <a:ext cx="609600" cy="393700"/>
        </p:xfrm>
        <a:graphic>
          <a:graphicData uri="http://schemas.openxmlformats.org/presentationml/2006/ole">
            <p:oleObj spid="_x0000_s1028" name="Equation" r:id="rId6" imgW="6094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Distance  between two points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</p:txBody>
      </p:sp>
      <p:pic>
        <p:nvPicPr>
          <p:cNvPr id="3" name="Picture 2" descr="image_264581_160379262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942" y="1314154"/>
            <a:ext cx="6192115" cy="422969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47800" y="5943600"/>
          <a:ext cx="1727200" cy="292100"/>
        </p:xfrm>
        <a:graphic>
          <a:graphicData uri="http://schemas.openxmlformats.org/presentationml/2006/ole">
            <p:oleObj spid="_x0000_s2050" name="Equation" r:id="rId4" imgW="1726920" imgH="29196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391</TotalTime>
  <Words>213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Opulent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61</cp:revision>
  <dcterms:created xsi:type="dcterms:W3CDTF">2020-12-26T14:30:11Z</dcterms:created>
  <dcterms:modified xsi:type="dcterms:W3CDTF">2021-01-13T16:58:45Z</dcterms:modified>
</cp:coreProperties>
</file>