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2" r:id="rId3"/>
    <p:sldId id="264" r:id="rId4"/>
    <p:sldId id="261" r:id="rId5"/>
    <p:sldId id="263" r:id="rId6"/>
    <p:sldId id="266" r:id="rId7"/>
    <p:sldId id="267" r:id="rId8"/>
    <p:sldId id="278" r:id="rId9"/>
    <p:sldId id="275" r:id="rId10"/>
    <p:sldId id="265" r:id="rId11"/>
    <p:sldId id="270" r:id="rId12"/>
    <p:sldId id="272" r:id="rId13"/>
    <p:sldId id="273" r:id="rId14"/>
    <p:sldId id="274" r:id="rId15"/>
    <p:sldId id="277" r:id="rId16"/>
    <p:sldId id="271" r:id="rId17"/>
    <p:sldId id="279" r:id="rId18"/>
    <p:sldId id="280" r:id="rId19"/>
    <p:sldId id="268" r:id="rId20"/>
    <p:sldId id="281" r:id="rId21"/>
    <p:sldId id="256" r:id="rId22"/>
    <p:sldId id="257" r:id="rId23"/>
    <p:sldId id="259" r:id="rId24"/>
    <p:sldId id="260" r:id="rId25"/>
    <p:sldId id="258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D9E5-6A5A-4C55-9140-178B4D6E08A0}" type="datetimeFigureOut">
              <a:rPr lang="en-US" smtClean="0"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8553-0218-4DD1-BB94-6D06F076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4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D9E5-6A5A-4C55-9140-178B4D6E08A0}" type="datetimeFigureOut">
              <a:rPr lang="en-US" smtClean="0"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8553-0218-4DD1-BB94-6D06F076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3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D9E5-6A5A-4C55-9140-178B4D6E08A0}" type="datetimeFigureOut">
              <a:rPr lang="en-US" smtClean="0"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8553-0218-4DD1-BB94-6D06F076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4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D9E5-6A5A-4C55-9140-178B4D6E08A0}" type="datetimeFigureOut">
              <a:rPr lang="en-US" smtClean="0"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8553-0218-4DD1-BB94-6D06F076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4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D9E5-6A5A-4C55-9140-178B4D6E08A0}" type="datetimeFigureOut">
              <a:rPr lang="en-US" smtClean="0"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8553-0218-4DD1-BB94-6D06F076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3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D9E5-6A5A-4C55-9140-178B4D6E08A0}" type="datetimeFigureOut">
              <a:rPr lang="en-US" smtClean="0"/>
              <a:t>14-Jan-21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8553-0218-4DD1-BB94-6D06F076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5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D9E5-6A5A-4C55-9140-178B4D6E08A0}" type="datetimeFigureOut">
              <a:rPr lang="en-US" smtClean="0"/>
              <a:t>14-Jan-21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8553-0218-4DD1-BB94-6D06F076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1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D9E5-6A5A-4C55-9140-178B4D6E08A0}" type="datetimeFigureOut">
              <a:rPr lang="en-US" smtClean="0"/>
              <a:t>14-Jan-21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8553-0218-4DD1-BB94-6D06F076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2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D9E5-6A5A-4C55-9140-178B4D6E08A0}" type="datetimeFigureOut">
              <a:rPr lang="en-US" smtClean="0"/>
              <a:t>14-Jan-21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8553-0218-4DD1-BB94-6D06F076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2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D9E5-6A5A-4C55-9140-178B4D6E08A0}" type="datetimeFigureOut">
              <a:rPr lang="en-US" smtClean="0"/>
              <a:t>14-Jan-21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8553-0218-4DD1-BB94-6D06F076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9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D9E5-6A5A-4C55-9140-178B4D6E08A0}" type="datetimeFigureOut">
              <a:rPr lang="en-US" smtClean="0"/>
              <a:t>14-Jan-21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8553-0218-4DD1-BB94-6D06F076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3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D9E5-6A5A-4C55-9140-178B4D6E08A0}" type="datetimeFigureOut">
              <a:rPr lang="en-US" smtClean="0"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E8553-0218-4DD1-BB94-6D06F076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7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98323"/>
            <a:ext cx="12024851" cy="6685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73" y="756200"/>
            <a:ext cx="10309419" cy="53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7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" y="88489"/>
            <a:ext cx="12024851" cy="6685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C57045-5384-4375-BA47-7092435B5884}"/>
              </a:ext>
            </a:extLst>
          </p:cNvPr>
          <p:cNvSpPr txBox="1"/>
          <p:nvPr/>
        </p:nvSpPr>
        <p:spPr>
          <a:xfrm>
            <a:off x="770245" y="2163464"/>
            <a:ext cx="6161649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বাংলা আমার বাং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সোনার বাংলাদেশ-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3" descr="village scene wc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9058" y="914400"/>
            <a:ext cx="4304071" cy="50341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30" y="588730"/>
            <a:ext cx="1158736" cy="6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0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98323"/>
            <a:ext cx="12024851" cy="6685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F95826-4D66-4879-9AC5-440B95A0D345}"/>
              </a:ext>
            </a:extLst>
          </p:cNvPr>
          <p:cNvSpPr txBox="1"/>
          <p:nvPr/>
        </p:nvSpPr>
        <p:spPr>
          <a:xfrm>
            <a:off x="813397" y="2635161"/>
            <a:ext cx="5351430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সবুজ সোনালি ফিরোজা রুপালি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রূপের নেই তো শেষ।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911-sundarban-khul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1639" y="698089"/>
            <a:ext cx="5024284" cy="55060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55" y="598163"/>
            <a:ext cx="1158736" cy="6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1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98323"/>
            <a:ext cx="12024851" cy="66859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AAB5B0-C85B-45AC-B20D-14FF11E5E7FA}"/>
              </a:ext>
            </a:extLst>
          </p:cNvPr>
          <p:cNvSpPr/>
          <p:nvPr/>
        </p:nvSpPr>
        <p:spPr>
          <a:xfrm>
            <a:off x="775993" y="2718015"/>
            <a:ext cx="5880446" cy="144655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রেছি যতবার যায় 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নবীন যাত্রী তোমাকে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াই ছ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pic>
        <p:nvPicPr>
          <p:cNvPr id="5" name="Picture 4" descr="bangladesh_1_598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1129" y="717754"/>
            <a:ext cx="4731774" cy="51029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27" y="578498"/>
            <a:ext cx="1158736" cy="6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7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98323"/>
            <a:ext cx="12024851" cy="6685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65" y="519505"/>
            <a:ext cx="1158736" cy="651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BDD3ED-E109-4E1A-9C7E-4FC102944851}"/>
              </a:ext>
            </a:extLst>
          </p:cNvPr>
          <p:cNvSpPr txBox="1"/>
          <p:nvPr/>
        </p:nvSpPr>
        <p:spPr>
          <a:xfrm>
            <a:off x="752243" y="2489020"/>
            <a:ext cx="4960299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সবিশেষ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78" y="1366683"/>
            <a:ext cx="5270090" cy="4758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443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0"/>
            <a:ext cx="12024851" cy="6685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BDD3ED-E109-4E1A-9C7E-4FC102944851}"/>
              </a:ext>
            </a:extLst>
          </p:cNvPr>
          <p:cNvSpPr txBox="1"/>
          <p:nvPr/>
        </p:nvSpPr>
        <p:spPr>
          <a:xfrm>
            <a:off x="752244" y="2489020"/>
            <a:ext cx="4134388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 অধিক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মুক্তিপাগ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সহস্র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65" y="450679"/>
            <a:ext cx="1158736" cy="651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03" y="1347018"/>
            <a:ext cx="5653549" cy="46899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4204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98323"/>
            <a:ext cx="12024851" cy="6685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1797CF-D430-4AE7-B438-53F75DA65038}"/>
              </a:ext>
            </a:extLst>
          </p:cNvPr>
          <p:cNvSpPr txBox="1"/>
          <p:nvPr/>
        </p:nvSpPr>
        <p:spPr>
          <a:xfrm>
            <a:off x="1841548" y="767967"/>
            <a:ext cx="213068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9" b="8634"/>
          <a:stretch/>
        </p:blipFill>
        <p:spPr>
          <a:xfrm>
            <a:off x="6518787" y="589935"/>
            <a:ext cx="4984955" cy="5594555"/>
          </a:xfrm>
          <a:prstGeom prst="rect">
            <a:avLst/>
          </a:prstGeom>
          <a:ln w="76200">
            <a:solidFill>
              <a:srgbClr val="48F6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2" y="1723105"/>
            <a:ext cx="5319252" cy="418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7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78658"/>
            <a:ext cx="12024851" cy="668593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4141838" y="470746"/>
            <a:ext cx="3276600" cy="1472327"/>
          </a:xfrm>
          <a:prstGeom prst="horizontalScroll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6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মূলভাব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apture qw.PNG"/>
          <p:cNvPicPr>
            <a:picLocks noChangeAspect="1"/>
          </p:cNvPicPr>
          <p:nvPr/>
        </p:nvPicPr>
        <p:blipFill rotWithShape="1">
          <a:blip r:embed="rId3"/>
          <a:srcRect l="1886" r="2453" b="3687"/>
          <a:stretch/>
        </p:blipFill>
        <p:spPr>
          <a:xfrm>
            <a:off x="801328" y="2207342"/>
            <a:ext cx="10579509" cy="361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8035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98323"/>
            <a:ext cx="12024851" cy="668593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895814" y="1042272"/>
            <a:ext cx="5882158" cy="4457828"/>
            <a:chOff x="3525078" y="383510"/>
            <a:chExt cx="5882158" cy="4457828"/>
          </a:xfrm>
        </p:grpSpPr>
        <p:sp>
          <p:nvSpPr>
            <p:cNvPr id="4" name="TextBox 3"/>
            <p:cNvSpPr txBox="1"/>
            <p:nvPr/>
          </p:nvSpPr>
          <p:spPr>
            <a:xfrm>
              <a:off x="4823791" y="383510"/>
              <a:ext cx="2137124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IN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নতুন শব্দ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04597" y="1510747"/>
              <a:ext cx="1298713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সবুজ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25078" y="2404398"/>
              <a:ext cx="1298713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নবীন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5088" y="3315921"/>
              <a:ext cx="1298713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সোনালি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25078" y="4316027"/>
              <a:ext cx="861391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শেষ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79031" y="1562724"/>
              <a:ext cx="1628205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রঙের নাম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79031" y="2404398"/>
              <a:ext cx="1470986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79031" y="3315365"/>
              <a:ext cx="1470986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সোনার মত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79031" y="4318118"/>
              <a:ext cx="1272209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সমাপ্ত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340631" y="1641552"/>
              <a:ext cx="2001078" cy="26161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340631" y="2535203"/>
              <a:ext cx="2001078" cy="26161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300877" y="3446170"/>
              <a:ext cx="2001078" cy="26161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5340631" y="4446832"/>
              <a:ext cx="2001078" cy="26161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030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98323"/>
            <a:ext cx="12024851" cy="668593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99996" y="909412"/>
            <a:ext cx="7063669" cy="5063756"/>
            <a:chOff x="399014" y="1313410"/>
            <a:chExt cx="9027619" cy="5063756"/>
          </a:xfrm>
        </p:grpSpPr>
        <p:sp>
          <p:nvSpPr>
            <p:cNvPr id="4" name="Arrow: Right 1">
              <a:extLst>
                <a:ext uri="{FF2B5EF4-FFF2-40B4-BE49-F238E27FC236}">
                  <a16:creationId xmlns:a16="http://schemas.microsoft.com/office/drawing/2014/main" id="{928E8D25-8D56-42DA-9D53-B8FF2582429E}"/>
                </a:ext>
              </a:extLst>
            </p:cNvPr>
            <p:cNvSpPr/>
            <p:nvPr/>
          </p:nvSpPr>
          <p:spPr>
            <a:xfrm>
              <a:off x="3698451" y="2800600"/>
              <a:ext cx="2702348" cy="3270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Right 16">
              <a:extLst>
                <a:ext uri="{FF2B5EF4-FFF2-40B4-BE49-F238E27FC236}">
                  <a16:creationId xmlns:a16="http://schemas.microsoft.com/office/drawing/2014/main" id="{BEA99882-33DB-45C7-AA4D-E2ED6E1E807F}"/>
                </a:ext>
              </a:extLst>
            </p:cNvPr>
            <p:cNvSpPr/>
            <p:nvPr/>
          </p:nvSpPr>
          <p:spPr>
            <a:xfrm>
              <a:off x="3715079" y="4842292"/>
              <a:ext cx="2702348" cy="3270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Right 17">
              <a:extLst>
                <a:ext uri="{FF2B5EF4-FFF2-40B4-BE49-F238E27FC236}">
                  <a16:creationId xmlns:a16="http://schemas.microsoft.com/office/drawing/2014/main" id="{1EC72B9A-2629-4756-BF19-B62B9249AB6F}"/>
                </a:ext>
              </a:extLst>
            </p:cNvPr>
            <p:cNvSpPr/>
            <p:nvPr/>
          </p:nvSpPr>
          <p:spPr>
            <a:xfrm>
              <a:off x="3764954" y="3857415"/>
              <a:ext cx="2702348" cy="3270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9014" y="1313410"/>
              <a:ext cx="83088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বিপরীত শব্দঃ  </a:t>
              </a:r>
              <a:endParaRPr lang="en-US" sz="4000" b="1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30533" y="2660076"/>
              <a:ext cx="27764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শেষ</a:t>
              </a:r>
              <a:r>
                <a:rPr lang="en-US" sz="4800" dirty="0" smtClean="0"/>
                <a:t> </a:t>
              </a:r>
              <a:endParaRPr lang="en-US" sz="4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8542" y="2626826"/>
              <a:ext cx="29427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শুরু</a:t>
              </a:r>
              <a:r>
                <a:rPr lang="en-US" sz="4800" dirty="0" smtClean="0"/>
                <a:t> </a:t>
              </a:r>
              <a:endParaRPr lang="en-US" sz="4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13413" y="3591099"/>
              <a:ext cx="26286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মরা</a:t>
              </a:r>
              <a:r>
                <a:rPr lang="en-US" sz="4400" dirty="0" smtClean="0"/>
                <a:t> </a:t>
              </a:r>
              <a:endParaRPr lang="en-US" sz="4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51914" y="3640976"/>
              <a:ext cx="310896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বাঁচা</a:t>
              </a:r>
            </a:p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3785" y="4671752"/>
              <a:ext cx="29593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নবীন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657" y="4754879"/>
              <a:ext cx="36908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প্রবীণ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4" name="Arrow: Right 16">
              <a:extLst>
                <a:ext uri="{FF2B5EF4-FFF2-40B4-BE49-F238E27FC236}">
                  <a16:creationId xmlns:a16="http://schemas.microsoft.com/office/drawing/2014/main" id="{BEA99882-33DB-45C7-AA4D-E2ED6E1E807F}"/>
                </a:ext>
              </a:extLst>
            </p:cNvPr>
            <p:cNvSpPr/>
            <p:nvPr/>
          </p:nvSpPr>
          <p:spPr>
            <a:xfrm>
              <a:off x="3715079" y="5756692"/>
              <a:ext cx="2702348" cy="3270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97035" y="5669280"/>
              <a:ext cx="2892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মুক্তি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02532" y="5586153"/>
              <a:ext cx="37241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বন্দি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7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6" y="89934"/>
            <a:ext cx="12024851" cy="66859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5C6550-A4D9-43DD-9F39-D36A61E39E6B}"/>
              </a:ext>
            </a:extLst>
          </p:cNvPr>
          <p:cNvSpPr txBox="1"/>
          <p:nvPr/>
        </p:nvSpPr>
        <p:spPr>
          <a:xfrm>
            <a:off x="1246276" y="2841522"/>
            <a:ext cx="8418834" cy="2123658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ক্ত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  ত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ভক্ত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হস্র  =   স্র      স  (র ফলা)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সংগ্রাম,গ্রহন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স  ক          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স্কুটার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Flowchart: Display 5"/>
          <p:cNvSpPr/>
          <p:nvPr/>
        </p:nvSpPr>
        <p:spPr>
          <a:xfrm>
            <a:off x="4454555" y="763397"/>
            <a:ext cx="2499918" cy="1031847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54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0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" y="67112"/>
            <a:ext cx="12024851" cy="6685935"/>
          </a:xfrm>
          <a:prstGeom prst="rect">
            <a:avLst/>
          </a:prstGeom>
        </p:spPr>
      </p:pic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A02E2287-7CB5-4AA4-BD97-430995F816AD}"/>
              </a:ext>
            </a:extLst>
          </p:cNvPr>
          <p:cNvSpPr/>
          <p:nvPr/>
        </p:nvSpPr>
        <p:spPr>
          <a:xfrm>
            <a:off x="2964652" y="903053"/>
            <a:ext cx="4937761" cy="154744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0DE52E-296A-4F57-82C3-FDD9D1382681}"/>
              </a:ext>
            </a:extLst>
          </p:cNvPr>
          <p:cNvSpPr txBox="1"/>
          <p:nvPr/>
        </p:nvSpPr>
        <p:spPr>
          <a:xfrm>
            <a:off x="1293019" y="3063501"/>
            <a:ext cx="5809956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লুটিয়া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লোহাগড়া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r="8316"/>
          <a:stretch/>
        </p:blipFill>
        <p:spPr>
          <a:xfrm>
            <a:off x="7550090" y="2340003"/>
            <a:ext cx="3506599" cy="3305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65" y="519505"/>
            <a:ext cx="1158736" cy="6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65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98323"/>
            <a:ext cx="12024851" cy="6685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9981" y="3133943"/>
            <a:ext cx="8686800" cy="2789992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আমাদের দেশকে সোনার বাংলাদেশ বলি কেন?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এদেশের নানা রূপ কীভাবে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দেখতে পাই?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 নবীন যাত্রী কারা?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4651" y="920218"/>
            <a:ext cx="7010400" cy="923330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 w="44450" cmpd="dbl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9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98323"/>
            <a:ext cx="12024851" cy="668593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22838" y="658761"/>
            <a:ext cx="2439855" cy="698091"/>
            <a:chOff x="4562168" y="658761"/>
            <a:chExt cx="2439855" cy="6980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4" t="34516" r="5851" b="32910"/>
            <a:stretch/>
          </p:blipFill>
          <p:spPr>
            <a:xfrm>
              <a:off x="4562168" y="658761"/>
              <a:ext cx="2439855" cy="69809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9099" y="658761"/>
              <a:ext cx="17459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6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221315" y="5229496"/>
            <a:ext cx="4420172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1315" y="4010297"/>
            <a:ext cx="648929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সানাউল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1315" y="2750714"/>
            <a:ext cx="3198857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90106" y="3998076"/>
            <a:ext cx="3048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ব্রাক্ষণবাড়িয়া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90106" y="2750714"/>
            <a:ext cx="327006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90106" y="1492397"/>
            <a:ext cx="342682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সানাউল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21315" y="1531515"/>
            <a:ext cx="4869768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0106" y="5140445"/>
            <a:ext cx="300881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১০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2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68826"/>
            <a:ext cx="12024851" cy="66859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55458" y="639098"/>
            <a:ext cx="2566219" cy="816078"/>
            <a:chOff x="4955458" y="639098"/>
            <a:chExt cx="2566219" cy="8160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2" t="23046" r="5957" b="26029"/>
            <a:stretch/>
          </p:blipFill>
          <p:spPr>
            <a:xfrm>
              <a:off x="4955458" y="639098"/>
              <a:ext cx="2566219" cy="81607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333862" y="754749"/>
              <a:ext cx="21091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23596" y="2649320"/>
            <a:ext cx="8054381" cy="1461198"/>
            <a:chOff x="1997176" y="2956428"/>
            <a:chExt cx="5113308" cy="1461198"/>
          </a:xfrm>
        </p:grpSpPr>
        <p:sp>
          <p:nvSpPr>
            <p:cNvPr id="7" name="Snip Single Corner Rectangle 6"/>
            <p:cNvSpPr/>
            <p:nvPr/>
          </p:nvSpPr>
          <p:spPr>
            <a:xfrm>
              <a:off x="1997176" y="3919403"/>
              <a:ext cx="5113308" cy="498223"/>
            </a:xfrm>
            <a:prstGeom prst="snip1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সোনার বাংলাদেশ, যতবার যায় মরা। </a:t>
              </a:r>
              <a:endPara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997176" y="2956428"/>
              <a:ext cx="5113308" cy="698726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5C06B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40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US" sz="40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শব্দগুলো দিয়ে বাক্য তৈরি করো।     </a:t>
              </a:r>
              <a:endPara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945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172065"/>
            <a:ext cx="12024851" cy="66859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168877" y="540774"/>
            <a:ext cx="3875445" cy="963561"/>
            <a:chOff x="4168877" y="540774"/>
            <a:chExt cx="3875445" cy="9635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" t="8730" b="10369"/>
            <a:stretch/>
          </p:blipFill>
          <p:spPr>
            <a:xfrm>
              <a:off x="4168877" y="540774"/>
              <a:ext cx="3875445" cy="96356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5211099" y="760944"/>
              <a:ext cx="18779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07467" y="3086271"/>
            <a:ext cx="10285224" cy="2554545"/>
            <a:chOff x="466101" y="2686929"/>
            <a:chExt cx="10949065" cy="2075868"/>
          </a:xfrm>
        </p:grpSpPr>
        <p:sp>
          <p:nvSpPr>
            <p:cNvPr id="7" name="TextBox 6"/>
            <p:cNvSpPr txBox="1"/>
            <p:nvPr/>
          </p:nvSpPr>
          <p:spPr>
            <a:xfrm>
              <a:off x="466101" y="2686929"/>
              <a:ext cx="9310945" cy="2075868"/>
            </a:xfrm>
            <a:prstGeom prst="rect">
              <a:avLst/>
            </a:prstGeom>
            <a:solidFill>
              <a:schemeClr val="accent4"/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দল-১।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দেশকে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সোনার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কেন?৪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বাক্যে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লেখ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দল-২। ৪টি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বাক্যে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দেশের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রূপের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বর্ননা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দাও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দল-৩।সহস্র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শহিদের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বুঝায়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? ২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বাক্যে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লেখ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777046" y="2686929"/>
              <a:ext cx="1638120" cy="2075868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৫মিনিট</a:t>
              </a:r>
            </a:p>
            <a:p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01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73742"/>
            <a:ext cx="12024851" cy="678425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54673" y="511277"/>
            <a:ext cx="3814762" cy="1415845"/>
            <a:chOff x="4080541" y="452284"/>
            <a:chExt cx="3814762" cy="14158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11" b="40251"/>
            <a:stretch/>
          </p:blipFill>
          <p:spPr>
            <a:xfrm>
              <a:off x="4080541" y="452284"/>
              <a:ext cx="3814762" cy="141584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5275084" y="1042221"/>
              <a:ext cx="14256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131961" y="3240978"/>
            <a:ext cx="53585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 </a:t>
            </a:r>
            <a:r>
              <a:rPr lang="bn-BD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</a:t>
            </a:r>
            <a:endParaRPr lang="en-US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লিখ।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179" y="1101214"/>
            <a:ext cx="3800244" cy="49161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6370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98323"/>
            <a:ext cx="12024851" cy="66859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362046" y="493456"/>
            <a:ext cx="2888371" cy="1523999"/>
            <a:chOff x="3623187" y="378507"/>
            <a:chExt cx="2888371" cy="15239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5" t="7448" r="6875" b="18688"/>
            <a:stretch/>
          </p:blipFill>
          <p:spPr>
            <a:xfrm>
              <a:off x="3623187" y="378507"/>
              <a:ext cx="2888371" cy="152399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079761" y="1140506"/>
              <a:ext cx="19752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বাড়ীর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87396" y="2910347"/>
            <a:ext cx="6250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সম্পর্কে পাঁচটি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বাক্য লিখ।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57" y="1124564"/>
            <a:ext cx="4267200" cy="4814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4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98323"/>
            <a:ext cx="12024851" cy="6685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17" y="1387068"/>
            <a:ext cx="6284215" cy="48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98323"/>
            <a:ext cx="12024851" cy="6685935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3997482" y="578345"/>
            <a:ext cx="3372465" cy="943897"/>
          </a:xfrm>
          <a:prstGeom prst="horizontalScroll">
            <a:avLst/>
          </a:prstGeom>
          <a:solidFill>
            <a:schemeClr val="accent6">
              <a:lumMod val="75000"/>
              <a:alpha val="87000"/>
            </a:schemeClr>
          </a:solidFill>
          <a:effectLst>
            <a:glow rad="127000">
              <a:srgbClr val="0000FF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apture 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52" y="1787713"/>
            <a:ext cx="3168445" cy="419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65" y="519505"/>
            <a:ext cx="1158736" cy="651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9148" y="2361453"/>
            <a:ext cx="6469625" cy="286232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</a:t>
            </a:r>
          </a:p>
          <a:p>
            <a:r>
              <a:rPr lang="bn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bn-IN" sz="36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bn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সময়ঃ৫০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6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88491"/>
            <a:ext cx="12024851" cy="66859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424516" y="658762"/>
            <a:ext cx="2487561" cy="1071716"/>
            <a:chOff x="4424516" y="658762"/>
            <a:chExt cx="2487561" cy="10717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8" t="25699" r="9570" b="24982"/>
            <a:stretch/>
          </p:blipFill>
          <p:spPr>
            <a:xfrm>
              <a:off x="4424516" y="658762"/>
              <a:ext cx="2487561" cy="107171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4857136" y="902232"/>
              <a:ext cx="1386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03679" y="2091676"/>
            <a:ext cx="10555143" cy="38625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 ২</a:t>
            </a:r>
            <a:r>
              <a:rPr lang="bn-IN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NikoshBAN" panose="02000000000000000000" pitchFamily="2" charset="0"/>
              </a:rPr>
              <a:t>কবিতা</a:t>
            </a:r>
            <a:r>
              <a:rPr lang="bn-IN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 শুনে মূল বিষয় বুঝতে পারবে।</a:t>
            </a:r>
          </a:p>
          <a:p>
            <a:endParaRPr lang="bn-IN" sz="1050" dirty="0">
              <a:latin typeface="Arial" panose="020B0604020202020204" pitchFamily="34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বলাঃ ২.</a:t>
            </a:r>
            <a:r>
              <a:rPr lang="en-US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.২ </a:t>
            </a:r>
            <a:r>
              <a:rPr lang="en-US" sz="3200" dirty="0" err="1" smtClean="0">
                <a:latin typeface="Arial" panose="020B0604020202020204" pitchFamily="34" charset="0"/>
                <a:cs typeface="NikoshBAN" panose="02000000000000000000" pitchFamily="2" charset="0"/>
              </a:rPr>
              <a:t>কবিতার</a:t>
            </a:r>
            <a:r>
              <a:rPr lang="bn-IN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 মূল ভাব বলতে পারবে।</a:t>
            </a:r>
          </a:p>
          <a:p>
            <a:endParaRPr lang="bn-IN" sz="1050" dirty="0">
              <a:latin typeface="Arial" panose="020B0604020202020204" pitchFamily="34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পড়াঃ </a:t>
            </a:r>
            <a:r>
              <a:rPr lang="en-US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.২ </a:t>
            </a:r>
            <a:r>
              <a:rPr lang="en-US" sz="3200" dirty="0" err="1" smtClean="0">
                <a:latin typeface="Arial" panose="020B0604020202020204" pitchFamily="34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NikoshBAN" panose="02000000000000000000" pitchFamily="2" charset="0"/>
              </a:rPr>
              <a:t>ছন্দে</a:t>
            </a:r>
            <a:r>
              <a:rPr lang="en-US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NikoshBAN" panose="02000000000000000000" pitchFamily="2" charset="0"/>
              </a:rPr>
              <a:t>স্বরভঙ্গিতে</a:t>
            </a:r>
            <a:r>
              <a:rPr lang="en-US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NikoshBAN" panose="02000000000000000000" pitchFamily="2" charset="0"/>
              </a:rPr>
              <a:t>প্রমিত</a:t>
            </a:r>
            <a:r>
              <a:rPr lang="en-US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NikoshBAN" panose="02000000000000000000" pitchFamily="2" charset="0"/>
              </a:rPr>
              <a:t>সবাভাবিক</a:t>
            </a:r>
            <a:r>
              <a:rPr lang="en-US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NikoshBAN" panose="02000000000000000000" pitchFamily="2" charset="0"/>
              </a:rPr>
              <a:t>গতিতে</a:t>
            </a:r>
            <a:r>
              <a:rPr lang="en-US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NikoshBAN" panose="02000000000000000000" pitchFamily="2" charset="0"/>
              </a:rPr>
              <a:t>আবৃতি</a:t>
            </a:r>
            <a:r>
              <a:rPr lang="en-US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NikoshBAN" panose="02000000000000000000" pitchFamily="2" charset="0"/>
              </a:rPr>
              <a:t>করতে</a:t>
            </a:r>
            <a:r>
              <a:rPr lang="bn-IN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 পারবে।</a:t>
            </a:r>
          </a:p>
          <a:p>
            <a:endParaRPr lang="bn-IN" sz="3200" dirty="0">
              <a:latin typeface="Arial" panose="020B0604020202020204" pitchFamily="34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লেখাঃ ২.৩.</a:t>
            </a:r>
            <a:r>
              <a:rPr lang="en-US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 পঠিত ও বর্ণিত বিষয়ের প্রশ্নের উত্তর শুদ্ধভাবে লিখতে পারবে।</a:t>
            </a:r>
          </a:p>
          <a:p>
            <a:r>
              <a:rPr lang="bn-IN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        </a:t>
            </a:r>
            <a:r>
              <a:rPr lang="en-US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৫</a:t>
            </a:r>
            <a:r>
              <a:rPr lang="bn-IN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.১ </a:t>
            </a:r>
            <a:r>
              <a:rPr lang="en-US" sz="3200" dirty="0" err="1" smtClean="0">
                <a:latin typeface="Arial" panose="020B0604020202020204" pitchFamily="34" charset="0"/>
                <a:cs typeface="NikoshBAN" panose="02000000000000000000" pitchFamily="2" charset="0"/>
              </a:rPr>
              <a:t>নতন</a:t>
            </a:r>
            <a:r>
              <a:rPr lang="en-US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NikoshBAN" panose="02000000000000000000" pitchFamily="2" charset="0"/>
              </a:rPr>
              <a:t>বাক্য</a:t>
            </a:r>
            <a:r>
              <a:rPr lang="bn-IN" sz="3200" dirty="0" smtClean="0">
                <a:latin typeface="Arial" panose="020B0604020202020204" pitchFamily="34" charset="0"/>
                <a:cs typeface="NikoshBAN" panose="02000000000000000000" pitchFamily="2" charset="0"/>
              </a:rPr>
              <a:t> লিখতে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65" y="519505"/>
            <a:ext cx="1158736" cy="6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2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98323"/>
            <a:ext cx="12024851" cy="6685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3297" y="602227"/>
            <a:ext cx="4038600" cy="1838801"/>
          </a:xfrm>
          <a:prstGeom prst="downArrowCallout">
            <a:avLst>
              <a:gd name="adj1" fmla="val 25000"/>
              <a:gd name="adj2" fmla="val 25000"/>
              <a:gd name="adj3" fmla="val 22918"/>
              <a:gd name="adj4" fmla="val 6497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72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65" y="519505"/>
            <a:ext cx="1158736" cy="651339"/>
          </a:xfrm>
          <a:prstGeom prst="rect">
            <a:avLst/>
          </a:prstGeom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936709"/>
              </p:ext>
            </p:extLst>
          </p:nvPr>
        </p:nvGraphicFramePr>
        <p:xfrm>
          <a:off x="3116826" y="2950531"/>
          <a:ext cx="5604387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ackager Shell Object" showAsIcon="1" r:id="rId5" imgW="1170360" imgH="478800" progId="Package">
                  <p:embed/>
                </p:oleObj>
              </mc:Choice>
              <mc:Fallback>
                <p:oleObj name="Packager Shell Object" showAsIcon="1" r:id="rId5" imgW="1170360" imgH="478800" progId="Package">
                  <p:embed/>
                  <p:pic>
                    <p:nvPicPr>
                      <p:cNvPr id="6" name="Object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6826" y="2950531"/>
                        <a:ext cx="5604387" cy="166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172065"/>
            <a:ext cx="12024851" cy="668593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531953" y="880921"/>
            <a:ext cx="5211097" cy="5268222"/>
            <a:chOff x="3430500" y="463945"/>
            <a:chExt cx="5330999" cy="55809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CEF488-A1F7-48AA-823F-B5446293D4BB}"/>
                </a:ext>
              </a:extLst>
            </p:cNvPr>
            <p:cNvSpPr txBox="1"/>
            <p:nvPr/>
          </p:nvSpPr>
          <p:spPr>
            <a:xfrm>
              <a:off x="4410221" y="463945"/>
              <a:ext cx="3024554" cy="9233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</a:t>
              </a:r>
              <a:r>
                <a:rPr lang="bn-IN" sz="5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ক্তির  </a:t>
              </a:r>
              <a:r>
                <a:rPr lang="en-US" sz="5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ছড়া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4AE26B-7F51-4B96-BFB2-FCCAD065B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500" y="2497394"/>
              <a:ext cx="5330999" cy="3547537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B8AA20-0246-4067-BDF3-C9FE4710E166}"/>
                </a:ext>
              </a:extLst>
            </p:cNvPr>
            <p:cNvSpPr txBox="1"/>
            <p:nvPr/>
          </p:nvSpPr>
          <p:spPr>
            <a:xfrm>
              <a:off x="4684542" y="1562898"/>
              <a:ext cx="2475913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সানাউল হক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89690" y="2314703"/>
            <a:ext cx="3852582" cy="1200329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ঘোষনাঃ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253" y="665375"/>
            <a:ext cx="1158736" cy="6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98323"/>
            <a:ext cx="12024851" cy="668593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26846" y="578433"/>
            <a:ext cx="9256721" cy="5725712"/>
            <a:chOff x="640033" y="531270"/>
            <a:chExt cx="10217688" cy="5725712"/>
          </a:xfrm>
        </p:grpSpPr>
        <p:sp>
          <p:nvSpPr>
            <p:cNvPr id="4" name="Snip Single Corner Rectangle 3"/>
            <p:cNvSpPr/>
            <p:nvPr/>
          </p:nvSpPr>
          <p:spPr>
            <a:xfrm>
              <a:off x="4191435" y="531270"/>
              <a:ext cx="6666286" cy="5725712"/>
            </a:xfrm>
            <a:prstGeom prst="snip1Rect">
              <a:avLst>
                <a:gd name="adj" fmla="val 32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কবি</a:t>
              </a:r>
              <a:r>
                <a:rPr lang="en-US" sz="3200" b="1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পরিচিতিঃ</a:t>
              </a:r>
              <a:r>
                <a:rPr lang="en-US" sz="3200" b="1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সানাউল হকের জন্ম ১৯২৪ খ্রিস্টাব্দের ২৩ এ মে </a:t>
              </a:r>
            </a:p>
            <a:p>
              <a:pPr algn="ctr"/>
              <a:r>
                <a:rPr lang="bn-BD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ব্রাহ্মণবাড়িয়া জেলার চাউড়ায়। তিনি বাংলাদেশের একজন  </a:t>
              </a:r>
            </a:p>
            <a:p>
              <a:pPr algn="ctr"/>
              <a:r>
                <a:rPr lang="bn-BD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বিশিষ্ট কবি। ঢাকা বিশ্ববিদ্যালয়ে অধ্যাপনা দিয়ে তাঁর </a:t>
              </a:r>
            </a:p>
            <a:p>
              <a:pPr algn="ctr"/>
              <a:r>
                <a:rPr lang="bn-BD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কর্মজীবন শুরু হয়। পরে তিনি সরকারি চাকরিতে যোগ দেন  </a:t>
              </a:r>
            </a:p>
            <a:p>
              <a:pPr algn="ctr"/>
              <a:r>
                <a:rPr lang="bn-BD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সাহিত্যে অবদানের জন্য তিনি বাংলা একাডেমি ও </a:t>
              </a:r>
            </a:p>
            <a:p>
              <a:pPr algn="ctr"/>
              <a:r>
                <a:rPr lang="bn-BD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ইউনেস্কো পুরস্কার এবং একুশে পদক পেয়েছেন। ১৯৯৩ </a:t>
              </a:r>
            </a:p>
            <a:p>
              <a:pPr algn="ctr"/>
              <a:r>
                <a:rPr lang="bn-BD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খ্রিষ্টাব্দের ৪ঠা মে তিনি মৃত্যুবরণ করেন। 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"/>
            <a:stretch/>
          </p:blipFill>
          <p:spPr>
            <a:xfrm>
              <a:off x="640033" y="625598"/>
              <a:ext cx="3396672" cy="5631384"/>
            </a:xfrm>
            <a:prstGeom prst="rect">
              <a:avLst/>
            </a:prstGeom>
            <a:ln w="76200" cap="sq">
              <a:solidFill>
                <a:srgbClr val="48F65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Text Box 12"/>
            <p:cNvSpPr txBox="1"/>
            <p:nvPr/>
          </p:nvSpPr>
          <p:spPr>
            <a:xfrm>
              <a:off x="1060148" y="5361410"/>
              <a:ext cx="2360737" cy="692150"/>
            </a:xfrm>
            <a:prstGeom prst="rect">
              <a:avLst/>
            </a:prstGeom>
            <a:solidFill>
              <a:schemeClr val="tx1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   </a:t>
              </a:r>
              <a:r>
                <a:rPr lang="bn-BD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সানাউল হক </a:t>
              </a:r>
              <a:r>
                <a:rPr lang="bn-IN" sz="2800" b="1" kern="1200" dirty="0" smtClean="0">
                  <a:solidFill>
                    <a:schemeClr val="bg1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endParaRPr lang="en-GB" sz="1000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31" y="638798"/>
            <a:ext cx="1158736" cy="6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2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9" y="0"/>
            <a:ext cx="12024851" cy="668593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47409" y="1089372"/>
            <a:ext cx="4932165" cy="4978892"/>
            <a:chOff x="2607341" y="2172025"/>
            <a:chExt cx="7922749" cy="369261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5B295C4-9A51-4D47-A66E-CBD6DCBF68E3}"/>
                </a:ext>
              </a:extLst>
            </p:cNvPr>
            <p:cNvSpPr txBox="1"/>
            <p:nvPr/>
          </p:nvSpPr>
          <p:spPr>
            <a:xfrm>
              <a:off x="2607341" y="4289618"/>
              <a:ext cx="7922749" cy="15750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6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 বই এর ১৯ পৃষ্টা দেখ </a:t>
              </a:r>
              <a:endPara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4FA037-5408-4299-A810-849F36D00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648" y="2172025"/>
              <a:ext cx="3214586" cy="186405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9" b="8634"/>
          <a:stretch/>
        </p:blipFill>
        <p:spPr>
          <a:xfrm>
            <a:off x="6501962" y="545689"/>
            <a:ext cx="4984955" cy="5594555"/>
          </a:xfrm>
          <a:prstGeom prst="rect">
            <a:avLst/>
          </a:prstGeom>
          <a:ln w="76200">
            <a:solidFill>
              <a:srgbClr val="48F6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8" y="438033"/>
            <a:ext cx="1158736" cy="6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3" y="86032"/>
            <a:ext cx="12024851" cy="6685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9" b="8634"/>
          <a:stretch/>
        </p:blipFill>
        <p:spPr>
          <a:xfrm>
            <a:off x="6502009" y="631721"/>
            <a:ext cx="4984955" cy="5594555"/>
          </a:xfrm>
          <a:prstGeom prst="rect">
            <a:avLst/>
          </a:prstGeom>
          <a:ln w="76200">
            <a:solidFill>
              <a:srgbClr val="48F65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700CD0-589C-4D75-8BAE-A66B1620D76C}"/>
              </a:ext>
            </a:extLst>
          </p:cNvPr>
          <p:cNvSpPr txBox="1"/>
          <p:nvPr/>
        </p:nvSpPr>
        <p:spPr>
          <a:xfrm>
            <a:off x="2096500" y="776143"/>
            <a:ext cx="285574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50" y="1879135"/>
            <a:ext cx="5222241" cy="4160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561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452</Words>
  <Application>Microsoft Office PowerPoint</Application>
  <PresentationFormat>Widescreen</PresentationFormat>
  <Paragraphs>97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38</cp:revision>
  <dcterms:created xsi:type="dcterms:W3CDTF">2021-01-09T05:20:51Z</dcterms:created>
  <dcterms:modified xsi:type="dcterms:W3CDTF">2021-01-14T13:53:45Z</dcterms:modified>
</cp:coreProperties>
</file>