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86" r:id="rId12"/>
    <p:sldId id="284" r:id="rId13"/>
    <p:sldId id="285" r:id="rId14"/>
    <p:sldId id="269" r:id="rId15"/>
    <p:sldId id="279" r:id="rId16"/>
    <p:sldId id="280" r:id="rId17"/>
    <p:sldId id="270" r:id="rId18"/>
    <p:sldId id="283" r:id="rId19"/>
    <p:sldId id="273" r:id="rId20"/>
    <p:sldId id="274"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4" autoAdjust="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549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291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275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6268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453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23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43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3862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974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2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466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655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2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754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7095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380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8640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pPr/>
              <a:t>1/14/2021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5515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tm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C1E20-C61B-45C2-BBF3-281BD9A5178C}"/>
              </a:ext>
            </a:extLst>
          </p:cNvPr>
          <p:cNvSpPr txBox="1"/>
          <p:nvPr/>
        </p:nvSpPr>
        <p:spPr>
          <a:xfrm>
            <a:off x="1905000" y="228600"/>
            <a:ext cx="54864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SA" sz="6000" b="1" dirty="0">
                <a:latin typeface="Arabic Typesetting" panose="03020402040406030203" pitchFamily="66" charset="-78"/>
                <a:cs typeface="Arabic Typesetting" panose="03020402040406030203" pitchFamily="66" charset="-78"/>
              </a:rPr>
              <a:t>السلام عليكم ورحمة الله</a:t>
            </a:r>
            <a:endParaRPr lang="en-US" sz="6000" b="1" dirty="0">
              <a:latin typeface="Arabic Typesetting" panose="03020402040406030203" pitchFamily="66" charset="-78"/>
              <a:cs typeface="Arabic Typesetting" panose="03020402040406030203" pitchFamily="66" charset="-78"/>
            </a:endParaRPr>
          </a:p>
        </p:txBody>
      </p:sp>
      <p:pic>
        <p:nvPicPr>
          <p:cNvPr id="4" name="Picture 3">
            <a:extLst>
              <a:ext uri="{FF2B5EF4-FFF2-40B4-BE49-F238E27FC236}">
                <a16:creationId xmlns:a16="http://schemas.microsoft.com/office/drawing/2014/main" id="{9CF4C265-6EFD-4143-8F93-E78091E69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086" y="1261848"/>
            <a:ext cx="5334000" cy="3995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156AACDB-671B-4568-871F-9B6EF1EDD9BD}"/>
              </a:ext>
            </a:extLst>
          </p:cNvPr>
          <p:cNvSpPr txBox="1"/>
          <p:nvPr/>
        </p:nvSpPr>
        <p:spPr>
          <a:xfrm>
            <a:off x="2514600" y="5486400"/>
            <a:ext cx="4724400" cy="110799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ar-SA" sz="6600" b="1" dirty="0">
                <a:solidFill>
                  <a:srgbClr val="FF0000"/>
                </a:solidFill>
                <a:latin typeface="Arabic Typesetting" panose="03020402040406030203" pitchFamily="66" charset="-78"/>
                <a:cs typeface="Arabic Typesetting" panose="03020402040406030203" pitchFamily="66" charset="-78"/>
              </a:rPr>
              <a:t>مرحبا بكم</a:t>
            </a:r>
            <a:endParaRPr lang="en-US" sz="66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2734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77821-0881-4B14-B52E-02A21714C974}"/>
              </a:ext>
            </a:extLst>
          </p:cNvPr>
          <p:cNvSpPr txBox="1"/>
          <p:nvPr/>
        </p:nvSpPr>
        <p:spPr>
          <a:xfrm>
            <a:off x="304800" y="3429000"/>
            <a:ext cx="86106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SA" sz="7200" dirty="0">
                <a:solidFill>
                  <a:srgbClr val="FF0000"/>
                </a:solidFill>
                <a:latin typeface="Arabic Typesetting" panose="03020402040406030203" pitchFamily="66" charset="-78"/>
                <a:cs typeface="Arabic Typesetting" panose="03020402040406030203" pitchFamily="66" charset="-78"/>
              </a:rPr>
              <a:t>حاولوا ان يفهموا معني الحوار</a:t>
            </a:r>
            <a:r>
              <a:rPr lang="ar-SA" sz="5400" dirty="0">
                <a:solidFill>
                  <a:srgbClr val="FF0000"/>
                </a:solidFill>
              </a:rPr>
              <a:t>.</a:t>
            </a:r>
            <a:endParaRPr lang="en-US" sz="5400" dirty="0">
              <a:solidFill>
                <a:srgbClr val="FF0000"/>
              </a:solidFill>
            </a:endParaRPr>
          </a:p>
        </p:txBody>
      </p:sp>
      <p:sp>
        <p:nvSpPr>
          <p:cNvPr id="3" name="Oval 2">
            <a:extLst>
              <a:ext uri="{FF2B5EF4-FFF2-40B4-BE49-F238E27FC236}">
                <a16:creationId xmlns:a16="http://schemas.microsoft.com/office/drawing/2014/main" id="{6581A1DA-52E8-4AE7-9DEA-CD6A5E38A7AA}"/>
              </a:ext>
            </a:extLst>
          </p:cNvPr>
          <p:cNvSpPr/>
          <p:nvPr/>
        </p:nvSpPr>
        <p:spPr>
          <a:xfrm>
            <a:off x="1010530" y="114300"/>
            <a:ext cx="3276600" cy="18288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800" dirty="0">
                <a:latin typeface="Arabic Typesetting" panose="03020402040406030203" pitchFamily="66" charset="-78"/>
                <a:cs typeface="Arabic Typesetting" panose="03020402040406030203" pitchFamily="66" charset="-78"/>
              </a:rPr>
              <a:t>العمل الجماعي</a:t>
            </a:r>
            <a:endParaRPr lang="en-US" sz="4800" dirty="0">
              <a:latin typeface="Arabic Typesetting" panose="03020402040406030203" pitchFamily="66" charset="-78"/>
              <a:cs typeface="Arabic Typesetting" panose="03020402040406030203" pitchFamily="66" charset="-78"/>
            </a:endParaRPr>
          </a:p>
        </p:txBody>
      </p:sp>
      <p:sp>
        <p:nvSpPr>
          <p:cNvPr id="4" name="Oval 3">
            <a:extLst>
              <a:ext uri="{FF2B5EF4-FFF2-40B4-BE49-F238E27FC236}">
                <a16:creationId xmlns:a16="http://schemas.microsoft.com/office/drawing/2014/main" id="{4D3AF54D-E451-4584-81A8-D34CE162DF56}"/>
              </a:ext>
            </a:extLst>
          </p:cNvPr>
          <p:cNvSpPr/>
          <p:nvPr/>
        </p:nvSpPr>
        <p:spPr>
          <a:xfrm>
            <a:off x="4876800" y="38100"/>
            <a:ext cx="3543300" cy="1905000"/>
          </a:xfrm>
          <a:prstGeom prst="ellipse">
            <a:avLst/>
          </a:prstGeom>
          <a:blipFill>
            <a:blip r:embed="rId2"/>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52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F324DC3-C725-4AE7-B3DB-E98661D1D40B}"/>
              </a:ext>
            </a:extLst>
          </p:cNvPr>
          <p:cNvSpPr/>
          <p:nvPr/>
        </p:nvSpPr>
        <p:spPr>
          <a:xfrm>
            <a:off x="2657474" y="76200"/>
            <a:ext cx="3276600" cy="18288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3600" dirty="0"/>
              <a:t>القاء الكلمة علي معني الحوار</a:t>
            </a:r>
            <a:endParaRPr lang="en-US" sz="3600" dirty="0"/>
          </a:p>
        </p:txBody>
      </p:sp>
      <p:pic>
        <p:nvPicPr>
          <p:cNvPr id="3" name="Picture 2">
            <a:extLst>
              <a:ext uri="{FF2B5EF4-FFF2-40B4-BE49-F238E27FC236}">
                <a16:creationId xmlns:a16="http://schemas.microsoft.com/office/drawing/2014/main" id="{3464210A-204C-4645-AF3A-BA6D0D1EFF84}"/>
              </a:ext>
            </a:extLst>
          </p:cNvPr>
          <p:cNvPicPr>
            <a:picLocks noChangeAspect="1"/>
          </p:cNvPicPr>
          <p:nvPr/>
        </p:nvPicPr>
        <p:blipFill rotWithShape="1">
          <a:blip r:embed="rId2">
            <a:extLst>
              <a:ext uri="{28A0092B-C50C-407E-A947-70E740481C1C}">
                <a14:useLocalDpi xmlns:a14="http://schemas.microsoft.com/office/drawing/2010/main" val="0"/>
              </a:ext>
            </a:extLst>
          </a:blip>
          <a:srcRect l="6082" t="3603" r="6757" b="42343"/>
          <a:stretch/>
        </p:blipFill>
        <p:spPr>
          <a:xfrm>
            <a:off x="609599" y="2438400"/>
            <a:ext cx="4505327" cy="2819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405D21E8-2956-4101-9B1A-2845C441E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438400"/>
            <a:ext cx="4077546" cy="3200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328715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C4A2AE-F80F-46C1-80D1-CBFB1B0E1148}"/>
              </a:ext>
            </a:extLst>
          </p:cNvPr>
          <p:cNvSpPr txBox="1"/>
          <p:nvPr/>
        </p:nvSpPr>
        <p:spPr>
          <a:xfrm>
            <a:off x="3428999" y="-26963"/>
            <a:ext cx="22860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12E6362A-D898-4D76-A7E7-D2FED59D7937}"/>
              </a:ext>
            </a:extLst>
          </p:cNvPr>
          <p:cNvSpPr txBox="1"/>
          <p:nvPr/>
        </p:nvSpPr>
        <p:spPr>
          <a:xfrm>
            <a:off x="152399" y="2209800"/>
            <a:ext cx="88392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5400" dirty="0">
                <a:latin typeface="Arabic Typesetting" panose="03020402040406030203" pitchFamily="66" charset="-78"/>
                <a:cs typeface="Arabic Typesetting" panose="03020402040406030203" pitchFamily="66" charset="-78"/>
              </a:rPr>
              <a:t>دخل ابراهيم في المكتبة , قرأ قليلا ثم خرج وبحث عن حقيبته السوداء خارج المكتبة . ولكنه لم يجدها . فشاهد ابراهيم صديقه أحمد . وهو يحمل حقيبة سوداء . فدار الحوار بينهما .</a:t>
            </a:r>
          </a:p>
        </p:txBody>
      </p:sp>
    </p:spTree>
    <p:extLst>
      <p:ext uri="{BB962C8B-B14F-4D97-AF65-F5344CB8AC3E}">
        <p14:creationId xmlns:p14="http://schemas.microsoft.com/office/powerpoint/2010/main" val="683580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C5474-932F-4F58-80C9-B2577A72CE48}"/>
              </a:ext>
            </a:extLst>
          </p:cNvPr>
          <p:cNvSpPr txBox="1"/>
          <p:nvPr/>
        </p:nvSpPr>
        <p:spPr>
          <a:xfrm>
            <a:off x="3428999" y="0"/>
            <a:ext cx="22860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2F71E6C1-B21F-49F1-8D76-C475B9F6BEE6}"/>
              </a:ext>
            </a:extLst>
          </p:cNvPr>
          <p:cNvSpPr txBox="1"/>
          <p:nvPr/>
        </p:nvSpPr>
        <p:spPr>
          <a:xfrm>
            <a:off x="26963" y="1752600"/>
            <a:ext cx="9117037" cy="4832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BD" sz="4400" dirty="0">
                <a:solidFill>
                  <a:schemeClr val="bg1"/>
                </a:solidFill>
                <a:latin typeface="NikoshBAN" panose="02000000000000000000" pitchFamily="2" charset="0"/>
                <a:cs typeface="NikoshBAN" panose="02000000000000000000" pitchFamily="2" charset="0"/>
              </a:rPr>
              <a:t>ইব্রাহিম লাইব্রেরীতে প্রবেশ করল। সে কিছুক্ষণ পড়ল এরপর বের হয়ে গেল এবং লাইব্রেরীর বাইরে তার কালো ব্যাগ খুজতে লাগলো।কিন্তু সে তা পেল না।অতঃপর তার বন্ধু আহমদের সাথে তার দেখা হল এমতাবস্থায় সে (আহমদ) একটি কালো ব্যাগ বহন করছিল। এরপর তাদের উভয়ের মাঝে কথোপকথন শুরু হলো।</a:t>
            </a:r>
            <a:endParaRPr lang="en-US" sz="4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424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262D9-D091-4715-BB44-D153C0538578}"/>
              </a:ext>
            </a:extLst>
          </p:cNvPr>
          <p:cNvSpPr txBox="1"/>
          <p:nvPr/>
        </p:nvSpPr>
        <p:spPr>
          <a:xfrm>
            <a:off x="3428999" y="0"/>
            <a:ext cx="22860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EE85D755-F5AA-4AD7-8276-A2A866D5D51B}"/>
              </a:ext>
            </a:extLst>
          </p:cNvPr>
          <p:cNvSpPr txBox="1"/>
          <p:nvPr/>
        </p:nvSpPr>
        <p:spPr>
          <a:xfrm>
            <a:off x="7418362" y="3802723"/>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ابراهيم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5" name="TextBox 4">
            <a:extLst>
              <a:ext uri="{FF2B5EF4-FFF2-40B4-BE49-F238E27FC236}">
                <a16:creationId xmlns:a16="http://schemas.microsoft.com/office/drawing/2014/main" id="{0EE4A300-D202-4B7B-8E4A-0C9AE46D8629}"/>
              </a:ext>
            </a:extLst>
          </p:cNvPr>
          <p:cNvSpPr txBox="1"/>
          <p:nvPr/>
        </p:nvSpPr>
        <p:spPr>
          <a:xfrm>
            <a:off x="685800" y="3464168"/>
            <a:ext cx="6732562"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هل هذه حقيبتك ؟</a:t>
            </a:r>
          </a:p>
          <a:p>
            <a:pPr algn="ctr"/>
            <a:r>
              <a:rPr lang="bn-BD" sz="4400" dirty="0">
                <a:latin typeface="NikoshBAN" panose="02000000000000000000" pitchFamily="2" charset="0"/>
                <a:cs typeface="NikoshBAN" panose="02000000000000000000" pitchFamily="2" charset="0"/>
              </a:rPr>
              <a:t>(এটা কি তোমার ব্যাগ ?)</a:t>
            </a:r>
            <a:endParaRPr lang="en-US" sz="44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F3A564A3-446B-4DA1-8EBD-DE020986DB2E}"/>
              </a:ext>
            </a:extLst>
          </p:cNvPr>
          <p:cNvSpPr txBox="1"/>
          <p:nvPr/>
        </p:nvSpPr>
        <p:spPr>
          <a:xfrm>
            <a:off x="7389054" y="5486400"/>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أحمد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7" name="TextBox 6">
            <a:extLst>
              <a:ext uri="{FF2B5EF4-FFF2-40B4-BE49-F238E27FC236}">
                <a16:creationId xmlns:a16="http://schemas.microsoft.com/office/drawing/2014/main" id="{1EFB0023-3AAC-43D4-9FB1-C32639D54ACF}"/>
              </a:ext>
            </a:extLst>
          </p:cNvPr>
          <p:cNvSpPr txBox="1"/>
          <p:nvPr/>
        </p:nvSpPr>
        <p:spPr>
          <a:xfrm>
            <a:off x="685800" y="5029200"/>
            <a:ext cx="6658706"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نعم , هذه حقيبتي؟</a:t>
            </a:r>
          </a:p>
          <a:p>
            <a:pPr algn="ctr"/>
            <a:r>
              <a:rPr lang="bn-BD" sz="4400" dirty="0">
                <a:latin typeface="NikoshBAN" panose="02000000000000000000" pitchFamily="2" charset="0"/>
                <a:cs typeface="NikoshBAN" panose="02000000000000000000" pitchFamily="2" charset="0"/>
              </a:rPr>
              <a:t>(হ্যাঁ , এটা আমার ব্যাগ।)</a:t>
            </a:r>
            <a:endParaRPr lang="en-US" sz="4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04C01743-DB37-4A6B-9E5A-99A13C2B2672}"/>
              </a:ext>
            </a:extLst>
          </p:cNvPr>
          <p:cNvPicPr>
            <a:picLocks noChangeAspect="1"/>
          </p:cNvPicPr>
          <p:nvPr/>
        </p:nvPicPr>
        <p:blipFill>
          <a:blip r:embed="rId2"/>
          <a:stretch>
            <a:fillRect/>
          </a:stretch>
        </p:blipFill>
        <p:spPr>
          <a:xfrm>
            <a:off x="5063837" y="1226478"/>
            <a:ext cx="3984032" cy="1998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78712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down)">
                                      <p:cBhvr>
                                        <p:cTn id="73" dur="580">
                                          <p:stCondLst>
                                            <p:cond delay="0"/>
                                          </p:stCondLst>
                                        </p:cTn>
                                        <p:tgtEl>
                                          <p:spTgt spid="7"/>
                                        </p:tgtEl>
                                      </p:cBhvr>
                                    </p:animEffect>
                                    <p:anim calcmode="lin" valueType="num">
                                      <p:cBhvr>
                                        <p:cTn id="7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9" dur="26">
                                          <p:stCondLst>
                                            <p:cond delay="650"/>
                                          </p:stCondLst>
                                        </p:cTn>
                                        <p:tgtEl>
                                          <p:spTgt spid="7"/>
                                        </p:tgtEl>
                                      </p:cBhvr>
                                      <p:to x="100000" y="60000"/>
                                    </p:animScale>
                                    <p:animScale>
                                      <p:cBhvr>
                                        <p:cTn id="80" dur="166" decel="50000">
                                          <p:stCondLst>
                                            <p:cond delay="676"/>
                                          </p:stCondLst>
                                        </p:cTn>
                                        <p:tgtEl>
                                          <p:spTgt spid="7"/>
                                        </p:tgtEl>
                                      </p:cBhvr>
                                      <p:to x="100000" y="100000"/>
                                    </p:animScale>
                                    <p:animScale>
                                      <p:cBhvr>
                                        <p:cTn id="81" dur="26">
                                          <p:stCondLst>
                                            <p:cond delay="1312"/>
                                          </p:stCondLst>
                                        </p:cTn>
                                        <p:tgtEl>
                                          <p:spTgt spid="7"/>
                                        </p:tgtEl>
                                      </p:cBhvr>
                                      <p:to x="100000" y="80000"/>
                                    </p:animScale>
                                    <p:animScale>
                                      <p:cBhvr>
                                        <p:cTn id="82" dur="166" decel="50000">
                                          <p:stCondLst>
                                            <p:cond delay="1338"/>
                                          </p:stCondLst>
                                        </p:cTn>
                                        <p:tgtEl>
                                          <p:spTgt spid="7"/>
                                        </p:tgtEl>
                                      </p:cBhvr>
                                      <p:to x="100000" y="100000"/>
                                    </p:animScale>
                                    <p:animScale>
                                      <p:cBhvr>
                                        <p:cTn id="83" dur="26">
                                          <p:stCondLst>
                                            <p:cond delay="1642"/>
                                          </p:stCondLst>
                                        </p:cTn>
                                        <p:tgtEl>
                                          <p:spTgt spid="7"/>
                                        </p:tgtEl>
                                      </p:cBhvr>
                                      <p:to x="100000" y="90000"/>
                                    </p:animScale>
                                    <p:animScale>
                                      <p:cBhvr>
                                        <p:cTn id="84" dur="166" decel="50000">
                                          <p:stCondLst>
                                            <p:cond delay="1668"/>
                                          </p:stCondLst>
                                        </p:cTn>
                                        <p:tgtEl>
                                          <p:spTgt spid="7"/>
                                        </p:tgtEl>
                                      </p:cBhvr>
                                      <p:to x="100000" y="100000"/>
                                    </p:animScale>
                                    <p:animScale>
                                      <p:cBhvr>
                                        <p:cTn id="85" dur="26">
                                          <p:stCondLst>
                                            <p:cond delay="1808"/>
                                          </p:stCondLst>
                                        </p:cTn>
                                        <p:tgtEl>
                                          <p:spTgt spid="7"/>
                                        </p:tgtEl>
                                      </p:cBhvr>
                                      <p:to x="100000" y="95000"/>
                                    </p:animScale>
                                    <p:animScale>
                                      <p:cBhvr>
                                        <p:cTn id="8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529DE-2889-4FB3-8332-AF49C920C2D3}"/>
              </a:ext>
            </a:extLst>
          </p:cNvPr>
          <p:cNvSpPr txBox="1"/>
          <p:nvPr/>
        </p:nvSpPr>
        <p:spPr>
          <a:xfrm>
            <a:off x="3486149" y="0"/>
            <a:ext cx="21336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6" name="TextBox 5">
            <a:extLst>
              <a:ext uri="{FF2B5EF4-FFF2-40B4-BE49-F238E27FC236}">
                <a16:creationId xmlns:a16="http://schemas.microsoft.com/office/drawing/2014/main" id="{5A609BD8-02D7-463B-8E16-8845C6D5A250}"/>
              </a:ext>
            </a:extLst>
          </p:cNvPr>
          <p:cNvSpPr txBox="1"/>
          <p:nvPr/>
        </p:nvSpPr>
        <p:spPr>
          <a:xfrm>
            <a:off x="7431259" y="3657600"/>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ابراهيم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7" name="TextBox 6">
            <a:extLst>
              <a:ext uri="{FF2B5EF4-FFF2-40B4-BE49-F238E27FC236}">
                <a16:creationId xmlns:a16="http://schemas.microsoft.com/office/drawing/2014/main" id="{C9E5E696-2F53-468B-BF8C-9E7018577A19}"/>
              </a:ext>
            </a:extLst>
          </p:cNvPr>
          <p:cNvSpPr txBox="1"/>
          <p:nvPr/>
        </p:nvSpPr>
        <p:spPr>
          <a:xfrm>
            <a:off x="169984" y="3379763"/>
            <a:ext cx="71628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هل أنت متأكد ؟</a:t>
            </a:r>
          </a:p>
          <a:p>
            <a:pPr algn="ctr"/>
            <a:r>
              <a:rPr lang="bn-BD" sz="4400" dirty="0">
                <a:latin typeface="NikoshBAN" panose="02000000000000000000" pitchFamily="2" charset="0"/>
                <a:cs typeface="NikoshBAN" panose="02000000000000000000" pitchFamily="2" charset="0"/>
              </a:rPr>
              <a:t>(তুমি কি নিশ্চিত ?)</a:t>
            </a:r>
            <a:endParaRPr lang="en-US" sz="4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14859FB3-C9CC-4375-B09D-4303B25839FF}"/>
              </a:ext>
            </a:extLst>
          </p:cNvPr>
          <p:cNvSpPr txBox="1"/>
          <p:nvPr/>
        </p:nvSpPr>
        <p:spPr>
          <a:xfrm>
            <a:off x="7440637" y="5279006"/>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أحمد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9" name="TextBox 8">
            <a:extLst>
              <a:ext uri="{FF2B5EF4-FFF2-40B4-BE49-F238E27FC236}">
                <a16:creationId xmlns:a16="http://schemas.microsoft.com/office/drawing/2014/main" id="{5931F8E4-C8D1-4B25-88AA-03626D1A223B}"/>
              </a:ext>
            </a:extLst>
          </p:cNvPr>
          <p:cNvSpPr txBox="1"/>
          <p:nvPr/>
        </p:nvSpPr>
        <p:spPr>
          <a:xfrm>
            <a:off x="161778" y="4940451"/>
            <a:ext cx="71628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نعم أنا متأكد ولماذا ؟ </a:t>
            </a:r>
          </a:p>
          <a:p>
            <a:pPr algn="ctr"/>
            <a:r>
              <a:rPr lang="bn-BD" sz="4400" dirty="0">
                <a:latin typeface="NikoshBAN" panose="02000000000000000000" pitchFamily="2" charset="0"/>
                <a:cs typeface="NikoshBAN" panose="02000000000000000000" pitchFamily="2" charset="0"/>
              </a:rPr>
              <a:t>(হ্যাঁ,আমি নিশ্চিত। কেন ?)</a:t>
            </a:r>
            <a:endParaRPr lang="en-US" sz="44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52324E37-EF84-470C-A8ED-B268B9491192}"/>
              </a:ext>
            </a:extLst>
          </p:cNvPr>
          <p:cNvPicPr>
            <a:picLocks noChangeAspect="1"/>
          </p:cNvPicPr>
          <p:nvPr/>
        </p:nvPicPr>
        <p:blipFill>
          <a:blip r:embed="rId2"/>
          <a:stretch>
            <a:fillRect/>
          </a:stretch>
        </p:blipFill>
        <p:spPr>
          <a:xfrm>
            <a:off x="5378987" y="1314000"/>
            <a:ext cx="3728672" cy="1756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0638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80">
                                          <p:stCondLst>
                                            <p:cond delay="0"/>
                                          </p:stCondLst>
                                        </p:cTn>
                                        <p:tgtEl>
                                          <p:spTgt spid="9"/>
                                        </p:tgtEl>
                                      </p:cBhvr>
                                    </p:animEffect>
                                    <p:anim calcmode="lin" valueType="num">
                                      <p:cBhvr>
                                        <p:cTn id="7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9" dur="26">
                                          <p:stCondLst>
                                            <p:cond delay="650"/>
                                          </p:stCondLst>
                                        </p:cTn>
                                        <p:tgtEl>
                                          <p:spTgt spid="9"/>
                                        </p:tgtEl>
                                      </p:cBhvr>
                                      <p:to x="100000" y="60000"/>
                                    </p:animScale>
                                    <p:animScale>
                                      <p:cBhvr>
                                        <p:cTn id="80" dur="166" decel="50000">
                                          <p:stCondLst>
                                            <p:cond delay="676"/>
                                          </p:stCondLst>
                                        </p:cTn>
                                        <p:tgtEl>
                                          <p:spTgt spid="9"/>
                                        </p:tgtEl>
                                      </p:cBhvr>
                                      <p:to x="100000" y="100000"/>
                                    </p:animScale>
                                    <p:animScale>
                                      <p:cBhvr>
                                        <p:cTn id="81" dur="26">
                                          <p:stCondLst>
                                            <p:cond delay="1312"/>
                                          </p:stCondLst>
                                        </p:cTn>
                                        <p:tgtEl>
                                          <p:spTgt spid="9"/>
                                        </p:tgtEl>
                                      </p:cBhvr>
                                      <p:to x="100000" y="80000"/>
                                    </p:animScale>
                                    <p:animScale>
                                      <p:cBhvr>
                                        <p:cTn id="82" dur="166" decel="50000">
                                          <p:stCondLst>
                                            <p:cond delay="1338"/>
                                          </p:stCondLst>
                                        </p:cTn>
                                        <p:tgtEl>
                                          <p:spTgt spid="9"/>
                                        </p:tgtEl>
                                      </p:cBhvr>
                                      <p:to x="100000" y="100000"/>
                                    </p:animScale>
                                    <p:animScale>
                                      <p:cBhvr>
                                        <p:cTn id="83" dur="26">
                                          <p:stCondLst>
                                            <p:cond delay="1642"/>
                                          </p:stCondLst>
                                        </p:cTn>
                                        <p:tgtEl>
                                          <p:spTgt spid="9"/>
                                        </p:tgtEl>
                                      </p:cBhvr>
                                      <p:to x="100000" y="90000"/>
                                    </p:animScale>
                                    <p:animScale>
                                      <p:cBhvr>
                                        <p:cTn id="84" dur="166" decel="50000">
                                          <p:stCondLst>
                                            <p:cond delay="1668"/>
                                          </p:stCondLst>
                                        </p:cTn>
                                        <p:tgtEl>
                                          <p:spTgt spid="9"/>
                                        </p:tgtEl>
                                      </p:cBhvr>
                                      <p:to x="100000" y="100000"/>
                                    </p:animScale>
                                    <p:animScale>
                                      <p:cBhvr>
                                        <p:cTn id="85" dur="26">
                                          <p:stCondLst>
                                            <p:cond delay="1808"/>
                                          </p:stCondLst>
                                        </p:cTn>
                                        <p:tgtEl>
                                          <p:spTgt spid="9"/>
                                        </p:tgtEl>
                                      </p:cBhvr>
                                      <p:to x="100000" y="95000"/>
                                    </p:animScale>
                                    <p:animScale>
                                      <p:cBhvr>
                                        <p:cTn id="8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1DCAEC-FAD5-4720-8F01-16D0CAC201FE}"/>
              </a:ext>
            </a:extLst>
          </p:cNvPr>
          <p:cNvSpPr txBox="1"/>
          <p:nvPr/>
        </p:nvSpPr>
        <p:spPr>
          <a:xfrm>
            <a:off x="3486149" y="0"/>
            <a:ext cx="21336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b="1" dirty="0">
                <a:latin typeface="Arabic Typesetting" panose="03020402040406030203" pitchFamily="66" charset="-78"/>
                <a:cs typeface="Arabic Typesetting" panose="03020402040406030203" pitchFamily="66" charset="-78"/>
              </a:rPr>
              <a:t>ترجمة</a:t>
            </a:r>
            <a:endParaRPr lang="en-US" sz="6000" b="1" dirty="0">
              <a:latin typeface="Arabic Typesetting" panose="03020402040406030203" pitchFamily="66" charset="-78"/>
              <a:cs typeface="Arabic Typesetting" panose="03020402040406030203" pitchFamily="66" charset="-78"/>
            </a:endParaRPr>
          </a:p>
        </p:txBody>
      </p:sp>
      <p:sp>
        <p:nvSpPr>
          <p:cNvPr id="7" name="TextBox 6">
            <a:extLst>
              <a:ext uri="{FF2B5EF4-FFF2-40B4-BE49-F238E27FC236}">
                <a16:creationId xmlns:a16="http://schemas.microsoft.com/office/drawing/2014/main" id="{5BD20D08-F642-400B-B09E-CB4415E1ADDD}"/>
              </a:ext>
            </a:extLst>
          </p:cNvPr>
          <p:cNvSpPr txBox="1"/>
          <p:nvPr/>
        </p:nvSpPr>
        <p:spPr>
          <a:xfrm>
            <a:off x="7482840" y="2458749"/>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ابراهيم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8" name="TextBox 7">
            <a:extLst>
              <a:ext uri="{FF2B5EF4-FFF2-40B4-BE49-F238E27FC236}">
                <a16:creationId xmlns:a16="http://schemas.microsoft.com/office/drawing/2014/main" id="{A8C6B9C6-E2CC-4C0F-A980-0986742AABDA}"/>
              </a:ext>
            </a:extLst>
          </p:cNvPr>
          <p:cNvSpPr txBox="1"/>
          <p:nvPr/>
        </p:nvSpPr>
        <p:spPr>
          <a:xfrm>
            <a:off x="307145" y="2156928"/>
            <a:ext cx="71628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ما وجدت حقيبتي.</a:t>
            </a:r>
          </a:p>
          <a:p>
            <a:pPr algn="ctr"/>
            <a:r>
              <a:rPr lang="bn-BD" sz="4400" b="1" dirty="0">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আমি আমার ব্যাগ পাইনি</a:t>
            </a:r>
            <a:r>
              <a:rPr lang="bn-BD" sz="4400" b="1" dirty="0">
                <a:latin typeface="NikoshBAN" panose="02000000000000000000" pitchFamily="2" charset="0"/>
                <a:cs typeface="NikoshBAN" panose="02000000000000000000" pitchFamily="2" charset="0"/>
              </a:rPr>
              <a:t>।)</a:t>
            </a:r>
            <a:endParaRPr lang="en-US" sz="44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7C8EA310-9AC4-46EA-B948-DA04458EFD9E}"/>
              </a:ext>
            </a:extLst>
          </p:cNvPr>
          <p:cNvSpPr txBox="1"/>
          <p:nvPr/>
        </p:nvSpPr>
        <p:spPr>
          <a:xfrm>
            <a:off x="7486357" y="4062089"/>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أحمد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10" name="TextBox 9">
            <a:extLst>
              <a:ext uri="{FF2B5EF4-FFF2-40B4-BE49-F238E27FC236}">
                <a16:creationId xmlns:a16="http://schemas.microsoft.com/office/drawing/2014/main" id="{06D00491-8195-426F-95A2-A599A16AAFAC}"/>
              </a:ext>
            </a:extLst>
          </p:cNvPr>
          <p:cNvSpPr txBox="1"/>
          <p:nvPr/>
        </p:nvSpPr>
        <p:spPr>
          <a:xfrm>
            <a:off x="307145" y="3723535"/>
            <a:ext cx="71628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هل حقيبتك سوداء؟ </a:t>
            </a:r>
            <a:endParaRPr lang="bn-BD" sz="4400" dirty="0">
              <a:latin typeface="Arabic Typesetting" panose="03020402040406030203" pitchFamily="66" charset="-78"/>
              <a:cs typeface="Arabic Typesetting" panose="03020402040406030203" pitchFamily="66" charset="-78"/>
            </a:endParaRPr>
          </a:p>
          <a:p>
            <a:pPr algn="ctr"/>
            <a:r>
              <a:rPr lang="bn-BD" sz="4400" b="1" dirty="0">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তোমার ব্যাগ কি কালো</a:t>
            </a:r>
            <a:r>
              <a:rPr lang="bn-BD" sz="4400" b="1" dirty="0">
                <a:latin typeface="NikoshBAN" panose="02000000000000000000" pitchFamily="2" charset="0"/>
                <a:cs typeface="NikoshBAN" panose="02000000000000000000" pitchFamily="2" charset="0"/>
              </a:rPr>
              <a:t>?)</a:t>
            </a:r>
            <a:endParaRPr lang="ar-SA" sz="4400" b="1" dirty="0">
              <a:latin typeface="NikoshBAN" panose="02000000000000000000" pitchFamily="2" charset="0"/>
              <a:cs typeface="Arabic Typesetting" panose="03020402040406030203" pitchFamily="66" charset="-78"/>
            </a:endParaRPr>
          </a:p>
        </p:txBody>
      </p:sp>
      <p:sp>
        <p:nvSpPr>
          <p:cNvPr id="11" name="TextBox 10">
            <a:extLst>
              <a:ext uri="{FF2B5EF4-FFF2-40B4-BE49-F238E27FC236}">
                <a16:creationId xmlns:a16="http://schemas.microsoft.com/office/drawing/2014/main" id="{31C88F16-7A6E-4D04-80AA-E7DD86BCC46B}"/>
              </a:ext>
            </a:extLst>
          </p:cNvPr>
          <p:cNvSpPr txBox="1"/>
          <p:nvPr/>
        </p:nvSpPr>
        <p:spPr>
          <a:xfrm>
            <a:off x="7486357" y="5748754"/>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ابراهيم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12" name="TextBox 11">
            <a:extLst>
              <a:ext uri="{FF2B5EF4-FFF2-40B4-BE49-F238E27FC236}">
                <a16:creationId xmlns:a16="http://schemas.microsoft.com/office/drawing/2014/main" id="{E0710A7D-E4B1-4ED8-9B49-50468230E63D}"/>
              </a:ext>
            </a:extLst>
          </p:cNvPr>
          <p:cNvSpPr txBox="1"/>
          <p:nvPr/>
        </p:nvSpPr>
        <p:spPr>
          <a:xfrm>
            <a:off x="307145" y="5410199"/>
            <a:ext cx="71628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نعم, حقيبتي سوداء</a:t>
            </a:r>
            <a:r>
              <a:rPr lang="ar-SA" sz="4400" b="1" dirty="0">
                <a:latin typeface="Arabic Typesetting" panose="03020402040406030203" pitchFamily="66" charset="-78"/>
                <a:cs typeface="Arabic Typesetting" panose="03020402040406030203" pitchFamily="66" charset="-78"/>
              </a:rPr>
              <a:t>.</a:t>
            </a:r>
          </a:p>
          <a:p>
            <a:pPr algn="ctr"/>
            <a:r>
              <a:rPr lang="bn-BD" sz="4400" b="1" dirty="0">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হ্যাঁ, আমার ব্যাগ কালো</a:t>
            </a:r>
            <a:r>
              <a:rPr lang="bn-BD" sz="4400" b="1" dirty="0">
                <a:latin typeface="NikoshBAN" panose="02000000000000000000" pitchFamily="2" charset="0"/>
                <a:cs typeface="NikoshBAN" panose="02000000000000000000" pitchFamily="2" charset="0"/>
              </a:rPr>
              <a:t>।)</a:t>
            </a:r>
            <a:endParaRPr lang="en-US" sz="4400" b="1" dirty="0">
              <a:latin typeface="NikoshBAN" panose="02000000000000000000" pitchFamily="2" charset="0"/>
              <a:cs typeface="NikoshBAN" panose="02000000000000000000" pitchFamily="2" charset="0"/>
            </a:endParaRPr>
          </a:p>
        </p:txBody>
      </p:sp>
      <p:pic>
        <p:nvPicPr>
          <p:cNvPr id="2" name="Picture 1">
            <a:extLst>
              <a:ext uri="{FF2B5EF4-FFF2-40B4-BE49-F238E27FC236}">
                <a16:creationId xmlns:a16="http://schemas.microsoft.com/office/drawing/2014/main" id="{A8E5D587-22D3-4874-B0DA-7DAD33FB4A3F}"/>
              </a:ext>
            </a:extLst>
          </p:cNvPr>
          <p:cNvPicPr>
            <a:picLocks noChangeAspect="1"/>
          </p:cNvPicPr>
          <p:nvPr/>
        </p:nvPicPr>
        <p:blipFill>
          <a:blip r:embed="rId2"/>
          <a:stretch>
            <a:fillRect/>
          </a:stretch>
        </p:blipFill>
        <p:spPr>
          <a:xfrm>
            <a:off x="6262467" y="77061"/>
            <a:ext cx="2440745" cy="19598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9882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down)">
                                      <p:cBhvr>
                                        <p:cTn id="91" dur="580">
                                          <p:stCondLst>
                                            <p:cond delay="0"/>
                                          </p:stCondLst>
                                        </p:cTn>
                                        <p:tgtEl>
                                          <p:spTgt spid="11"/>
                                        </p:tgtEl>
                                      </p:cBhvr>
                                    </p:animEffect>
                                    <p:anim calcmode="lin" valueType="num">
                                      <p:cBhvr>
                                        <p:cTn id="9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7" dur="26">
                                          <p:stCondLst>
                                            <p:cond delay="650"/>
                                          </p:stCondLst>
                                        </p:cTn>
                                        <p:tgtEl>
                                          <p:spTgt spid="11"/>
                                        </p:tgtEl>
                                      </p:cBhvr>
                                      <p:to x="100000" y="60000"/>
                                    </p:animScale>
                                    <p:animScale>
                                      <p:cBhvr>
                                        <p:cTn id="98" dur="166" decel="50000">
                                          <p:stCondLst>
                                            <p:cond delay="676"/>
                                          </p:stCondLst>
                                        </p:cTn>
                                        <p:tgtEl>
                                          <p:spTgt spid="11"/>
                                        </p:tgtEl>
                                      </p:cBhvr>
                                      <p:to x="100000" y="100000"/>
                                    </p:animScale>
                                    <p:animScale>
                                      <p:cBhvr>
                                        <p:cTn id="99" dur="26">
                                          <p:stCondLst>
                                            <p:cond delay="1312"/>
                                          </p:stCondLst>
                                        </p:cTn>
                                        <p:tgtEl>
                                          <p:spTgt spid="11"/>
                                        </p:tgtEl>
                                      </p:cBhvr>
                                      <p:to x="100000" y="80000"/>
                                    </p:animScale>
                                    <p:animScale>
                                      <p:cBhvr>
                                        <p:cTn id="100" dur="166" decel="50000">
                                          <p:stCondLst>
                                            <p:cond delay="1338"/>
                                          </p:stCondLst>
                                        </p:cTn>
                                        <p:tgtEl>
                                          <p:spTgt spid="11"/>
                                        </p:tgtEl>
                                      </p:cBhvr>
                                      <p:to x="100000" y="100000"/>
                                    </p:animScale>
                                    <p:animScale>
                                      <p:cBhvr>
                                        <p:cTn id="101" dur="26">
                                          <p:stCondLst>
                                            <p:cond delay="1642"/>
                                          </p:stCondLst>
                                        </p:cTn>
                                        <p:tgtEl>
                                          <p:spTgt spid="11"/>
                                        </p:tgtEl>
                                      </p:cBhvr>
                                      <p:to x="100000" y="90000"/>
                                    </p:animScale>
                                    <p:animScale>
                                      <p:cBhvr>
                                        <p:cTn id="102" dur="166" decel="50000">
                                          <p:stCondLst>
                                            <p:cond delay="1668"/>
                                          </p:stCondLst>
                                        </p:cTn>
                                        <p:tgtEl>
                                          <p:spTgt spid="11"/>
                                        </p:tgtEl>
                                      </p:cBhvr>
                                      <p:to x="100000" y="100000"/>
                                    </p:animScale>
                                    <p:animScale>
                                      <p:cBhvr>
                                        <p:cTn id="103" dur="26">
                                          <p:stCondLst>
                                            <p:cond delay="1808"/>
                                          </p:stCondLst>
                                        </p:cTn>
                                        <p:tgtEl>
                                          <p:spTgt spid="11"/>
                                        </p:tgtEl>
                                      </p:cBhvr>
                                      <p:to x="100000" y="95000"/>
                                    </p:animScale>
                                    <p:animScale>
                                      <p:cBhvr>
                                        <p:cTn id="104" dur="166" decel="50000">
                                          <p:stCondLst>
                                            <p:cond delay="1834"/>
                                          </p:stCondLst>
                                        </p:cTn>
                                        <p:tgtEl>
                                          <p:spTgt spid="11"/>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wipe(down)">
                                      <p:cBhvr>
                                        <p:cTn id="109" dur="580">
                                          <p:stCondLst>
                                            <p:cond delay="0"/>
                                          </p:stCondLst>
                                        </p:cTn>
                                        <p:tgtEl>
                                          <p:spTgt spid="12"/>
                                        </p:tgtEl>
                                      </p:cBhvr>
                                    </p:animEffect>
                                    <p:anim calcmode="lin" valueType="num">
                                      <p:cBhvr>
                                        <p:cTn id="1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5" dur="26">
                                          <p:stCondLst>
                                            <p:cond delay="650"/>
                                          </p:stCondLst>
                                        </p:cTn>
                                        <p:tgtEl>
                                          <p:spTgt spid="12"/>
                                        </p:tgtEl>
                                      </p:cBhvr>
                                      <p:to x="100000" y="60000"/>
                                    </p:animScale>
                                    <p:animScale>
                                      <p:cBhvr>
                                        <p:cTn id="116" dur="166" decel="50000">
                                          <p:stCondLst>
                                            <p:cond delay="676"/>
                                          </p:stCondLst>
                                        </p:cTn>
                                        <p:tgtEl>
                                          <p:spTgt spid="12"/>
                                        </p:tgtEl>
                                      </p:cBhvr>
                                      <p:to x="100000" y="100000"/>
                                    </p:animScale>
                                    <p:animScale>
                                      <p:cBhvr>
                                        <p:cTn id="117" dur="26">
                                          <p:stCondLst>
                                            <p:cond delay="1312"/>
                                          </p:stCondLst>
                                        </p:cTn>
                                        <p:tgtEl>
                                          <p:spTgt spid="12"/>
                                        </p:tgtEl>
                                      </p:cBhvr>
                                      <p:to x="100000" y="80000"/>
                                    </p:animScale>
                                    <p:animScale>
                                      <p:cBhvr>
                                        <p:cTn id="118" dur="166" decel="50000">
                                          <p:stCondLst>
                                            <p:cond delay="1338"/>
                                          </p:stCondLst>
                                        </p:cTn>
                                        <p:tgtEl>
                                          <p:spTgt spid="12"/>
                                        </p:tgtEl>
                                      </p:cBhvr>
                                      <p:to x="100000" y="100000"/>
                                    </p:animScale>
                                    <p:animScale>
                                      <p:cBhvr>
                                        <p:cTn id="119" dur="26">
                                          <p:stCondLst>
                                            <p:cond delay="1642"/>
                                          </p:stCondLst>
                                        </p:cTn>
                                        <p:tgtEl>
                                          <p:spTgt spid="12"/>
                                        </p:tgtEl>
                                      </p:cBhvr>
                                      <p:to x="100000" y="90000"/>
                                    </p:animScale>
                                    <p:animScale>
                                      <p:cBhvr>
                                        <p:cTn id="120" dur="166" decel="50000">
                                          <p:stCondLst>
                                            <p:cond delay="1668"/>
                                          </p:stCondLst>
                                        </p:cTn>
                                        <p:tgtEl>
                                          <p:spTgt spid="12"/>
                                        </p:tgtEl>
                                      </p:cBhvr>
                                      <p:to x="100000" y="100000"/>
                                    </p:animScale>
                                    <p:animScale>
                                      <p:cBhvr>
                                        <p:cTn id="121" dur="26">
                                          <p:stCondLst>
                                            <p:cond delay="1808"/>
                                          </p:stCondLst>
                                        </p:cTn>
                                        <p:tgtEl>
                                          <p:spTgt spid="12"/>
                                        </p:tgtEl>
                                      </p:cBhvr>
                                      <p:to x="100000" y="95000"/>
                                    </p:animScale>
                                    <p:animScale>
                                      <p:cBhvr>
                                        <p:cTn id="12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90FFD5-092F-41FF-8280-C8EFE218FF7F}"/>
              </a:ext>
            </a:extLst>
          </p:cNvPr>
          <p:cNvSpPr txBox="1"/>
          <p:nvPr/>
        </p:nvSpPr>
        <p:spPr>
          <a:xfrm>
            <a:off x="3486149" y="0"/>
            <a:ext cx="21336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b="1" dirty="0">
                <a:latin typeface="Arabic Typesetting" panose="03020402040406030203" pitchFamily="66" charset="-78"/>
                <a:cs typeface="Arabic Typesetting" panose="03020402040406030203" pitchFamily="66" charset="-78"/>
              </a:rPr>
              <a:t>ترجمة</a:t>
            </a:r>
            <a:endParaRPr lang="en-US" sz="6000" b="1" dirty="0">
              <a:latin typeface="Arabic Typesetting" panose="03020402040406030203" pitchFamily="66" charset="-78"/>
              <a:cs typeface="Arabic Typesetting" panose="03020402040406030203" pitchFamily="66" charset="-78"/>
            </a:endParaRPr>
          </a:p>
        </p:txBody>
      </p:sp>
      <p:sp>
        <p:nvSpPr>
          <p:cNvPr id="7" name="TextBox 6">
            <a:extLst>
              <a:ext uri="{FF2B5EF4-FFF2-40B4-BE49-F238E27FC236}">
                <a16:creationId xmlns:a16="http://schemas.microsoft.com/office/drawing/2014/main" id="{803AC30F-CA13-4A58-B94D-86E895C71A4D}"/>
              </a:ext>
            </a:extLst>
          </p:cNvPr>
          <p:cNvSpPr txBox="1"/>
          <p:nvPr/>
        </p:nvSpPr>
        <p:spPr>
          <a:xfrm>
            <a:off x="7434775" y="3302080"/>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أحمد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8" name="TextBox 7">
            <a:extLst>
              <a:ext uri="{FF2B5EF4-FFF2-40B4-BE49-F238E27FC236}">
                <a16:creationId xmlns:a16="http://schemas.microsoft.com/office/drawing/2014/main" id="{4D6A9B65-8B4D-4B4F-9693-20AB22F1DCC7}"/>
              </a:ext>
            </a:extLst>
          </p:cNvPr>
          <p:cNvSpPr txBox="1"/>
          <p:nvPr/>
        </p:nvSpPr>
        <p:spPr>
          <a:xfrm>
            <a:off x="236806" y="2986017"/>
            <a:ext cx="71628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ماذا في حقيبتك ؟</a:t>
            </a:r>
          </a:p>
          <a:p>
            <a:pPr algn="ctr"/>
            <a:r>
              <a:rPr lang="bn-BD" sz="4400" dirty="0">
                <a:latin typeface="NikoshBAN" panose="02000000000000000000" pitchFamily="2" charset="0"/>
                <a:cs typeface="NikoshBAN" panose="02000000000000000000" pitchFamily="2" charset="0"/>
              </a:rPr>
              <a:t>(তোমার ব্যাগের মধ্যে কী আছে?)</a:t>
            </a:r>
            <a:endParaRPr lang="en-US" sz="4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9BBA75E3-7D47-485B-907F-1CBDE6C0C4DE}"/>
              </a:ext>
            </a:extLst>
          </p:cNvPr>
          <p:cNvSpPr txBox="1"/>
          <p:nvPr/>
        </p:nvSpPr>
        <p:spPr>
          <a:xfrm>
            <a:off x="7455877" y="5232840"/>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ابراهيم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10" name="TextBox 9">
            <a:extLst>
              <a:ext uri="{FF2B5EF4-FFF2-40B4-BE49-F238E27FC236}">
                <a16:creationId xmlns:a16="http://schemas.microsoft.com/office/drawing/2014/main" id="{80A3B23E-FAA3-41B2-9628-0A670599A4DA}"/>
              </a:ext>
            </a:extLst>
          </p:cNvPr>
          <p:cNvSpPr txBox="1"/>
          <p:nvPr/>
        </p:nvSpPr>
        <p:spPr>
          <a:xfrm>
            <a:off x="236806" y="4555732"/>
            <a:ext cx="7162800"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في حقيبتي ثلاثة كتب وكراسة وقلم </a:t>
            </a:r>
            <a:r>
              <a:rPr lang="ar-SA" sz="4400" b="1" dirty="0">
                <a:latin typeface="Arabic Typesetting" panose="03020402040406030203" pitchFamily="66" charset="-78"/>
                <a:cs typeface="Arabic Typesetting" panose="03020402040406030203" pitchFamily="66" charset="-78"/>
              </a:rPr>
              <a:t>.</a:t>
            </a:r>
            <a:endParaRPr lang="bn-BD" sz="4400" b="1" dirty="0">
              <a:latin typeface="Arabic Typesetting" panose="03020402040406030203" pitchFamily="66" charset="-78"/>
              <a:cs typeface="Arabic Typesetting" panose="03020402040406030203" pitchFamily="66" charset="-78"/>
            </a:endParaRPr>
          </a:p>
          <a:p>
            <a:pPr algn="ctr"/>
            <a:r>
              <a:rPr lang="bn-BD" sz="4400" dirty="0">
                <a:latin typeface="NikoshBAN" panose="02000000000000000000" pitchFamily="2" charset="0"/>
                <a:cs typeface="NikoshBAN" panose="02000000000000000000" pitchFamily="2" charset="0"/>
              </a:rPr>
              <a:t>(আমার ব্যাগের মধ্যে তিনটি বই, একটি খাতা এবং একটি কলম আছে।)</a:t>
            </a:r>
            <a:endParaRPr lang="ar-SA" sz="4400" dirty="0">
              <a:latin typeface="NikoshBAN" panose="02000000000000000000" pitchFamily="2" charset="0"/>
              <a:cs typeface="Arabic Typesetting" panose="03020402040406030203" pitchFamily="66" charset="-78"/>
            </a:endParaRPr>
          </a:p>
        </p:txBody>
      </p:sp>
      <p:pic>
        <p:nvPicPr>
          <p:cNvPr id="2" name="Picture 1">
            <a:extLst>
              <a:ext uri="{FF2B5EF4-FFF2-40B4-BE49-F238E27FC236}">
                <a16:creationId xmlns:a16="http://schemas.microsoft.com/office/drawing/2014/main" id="{876AC14E-95F0-4F29-9DA9-9AEDD2B5A930}"/>
              </a:ext>
            </a:extLst>
          </p:cNvPr>
          <p:cNvPicPr>
            <a:picLocks noChangeAspect="1"/>
          </p:cNvPicPr>
          <p:nvPr/>
        </p:nvPicPr>
        <p:blipFill>
          <a:blip r:embed="rId2"/>
          <a:stretch>
            <a:fillRect/>
          </a:stretch>
        </p:blipFill>
        <p:spPr>
          <a:xfrm>
            <a:off x="5550877" y="987871"/>
            <a:ext cx="3581400" cy="1733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6838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ADB059-7986-487A-B11F-B8E17865874C}"/>
              </a:ext>
            </a:extLst>
          </p:cNvPr>
          <p:cNvSpPr txBox="1"/>
          <p:nvPr/>
        </p:nvSpPr>
        <p:spPr>
          <a:xfrm>
            <a:off x="3486149" y="0"/>
            <a:ext cx="21336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b="1" dirty="0">
                <a:latin typeface="Arabic Typesetting" panose="03020402040406030203" pitchFamily="66" charset="-78"/>
                <a:cs typeface="Arabic Typesetting" panose="03020402040406030203" pitchFamily="66" charset="-78"/>
              </a:rPr>
              <a:t>ترجمة</a:t>
            </a:r>
            <a:endParaRPr lang="en-US" sz="6000" b="1" dirty="0">
              <a:latin typeface="Arabic Typesetting" panose="03020402040406030203" pitchFamily="66" charset="-78"/>
              <a:cs typeface="Arabic Typesetting" panose="03020402040406030203" pitchFamily="66" charset="-78"/>
            </a:endParaRPr>
          </a:p>
        </p:txBody>
      </p:sp>
      <p:sp>
        <p:nvSpPr>
          <p:cNvPr id="7" name="TextBox 6">
            <a:extLst>
              <a:ext uri="{FF2B5EF4-FFF2-40B4-BE49-F238E27FC236}">
                <a16:creationId xmlns:a16="http://schemas.microsoft.com/office/drawing/2014/main" id="{54896478-4FEA-4790-AA4B-532E964BEB56}"/>
              </a:ext>
            </a:extLst>
          </p:cNvPr>
          <p:cNvSpPr txBox="1"/>
          <p:nvPr/>
        </p:nvSpPr>
        <p:spPr>
          <a:xfrm>
            <a:off x="7480495" y="3044279"/>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ابراهيم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8" name="TextBox 7">
            <a:extLst>
              <a:ext uri="{FF2B5EF4-FFF2-40B4-BE49-F238E27FC236}">
                <a16:creationId xmlns:a16="http://schemas.microsoft.com/office/drawing/2014/main" id="{1F317D09-C4A3-4F0A-8E56-C425BFD9E331}"/>
              </a:ext>
            </a:extLst>
          </p:cNvPr>
          <p:cNvSpPr txBox="1"/>
          <p:nvPr/>
        </p:nvSpPr>
        <p:spPr>
          <a:xfrm>
            <a:off x="284870" y="2705724"/>
            <a:ext cx="71628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تفضل , انظر . هل هذه حقيبتك ؟</a:t>
            </a:r>
            <a:r>
              <a:rPr lang="ar-SA" sz="4400" b="1" dirty="0">
                <a:latin typeface="Arabic Typesetting" panose="03020402040406030203" pitchFamily="66" charset="-78"/>
                <a:cs typeface="Arabic Typesetting" panose="03020402040406030203" pitchFamily="66" charset="-78"/>
              </a:rPr>
              <a:t> </a:t>
            </a:r>
          </a:p>
          <a:p>
            <a:pPr algn="ctr"/>
            <a:r>
              <a:rPr lang="bn-BD" sz="4400" dirty="0">
                <a:latin typeface="NikoshBAN" panose="02000000000000000000" pitchFamily="2" charset="0"/>
                <a:cs typeface="NikoshBAN" panose="02000000000000000000" pitchFamily="2" charset="0"/>
              </a:rPr>
              <a:t>(আস, দেখ। এটা কি তোমার ব্যাগ ?)</a:t>
            </a:r>
            <a:endParaRPr lang="en-US" sz="4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251EB893-E621-4248-8C28-C476E9E47474}"/>
              </a:ext>
            </a:extLst>
          </p:cNvPr>
          <p:cNvSpPr txBox="1"/>
          <p:nvPr/>
        </p:nvSpPr>
        <p:spPr>
          <a:xfrm>
            <a:off x="7450015" y="4555732"/>
            <a:ext cx="1676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solidFill>
                  <a:schemeClr val="tx1">
                    <a:lumMod val="95000"/>
                    <a:lumOff val="5000"/>
                  </a:schemeClr>
                </a:solidFill>
                <a:latin typeface="Arabic Typesetting" panose="03020402040406030203" pitchFamily="66" charset="-78"/>
                <a:cs typeface="Arabic Typesetting" panose="03020402040406030203" pitchFamily="66" charset="-78"/>
              </a:rPr>
              <a:t>أحمد :</a:t>
            </a:r>
            <a:endParaRPr lang="en-US" sz="44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10" name="TextBox 9">
            <a:extLst>
              <a:ext uri="{FF2B5EF4-FFF2-40B4-BE49-F238E27FC236}">
                <a16:creationId xmlns:a16="http://schemas.microsoft.com/office/drawing/2014/main" id="{AF3EEA15-8179-48CD-9F3D-21596E10228E}"/>
              </a:ext>
            </a:extLst>
          </p:cNvPr>
          <p:cNvSpPr txBox="1"/>
          <p:nvPr/>
        </p:nvSpPr>
        <p:spPr>
          <a:xfrm>
            <a:off x="287215" y="4217177"/>
            <a:ext cx="7162800"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dirty="0">
                <a:latin typeface="Arabic Typesetting" panose="03020402040406030203" pitchFamily="66" charset="-78"/>
                <a:cs typeface="Arabic Typesetting" panose="03020402040406030203" pitchFamily="66" charset="-78"/>
              </a:rPr>
              <a:t>معذرة هذه ليست حقيبتي , هي مثلها في اللون فقط.</a:t>
            </a:r>
            <a:endParaRPr lang="bn-BD" sz="4400" dirty="0">
              <a:latin typeface="Arabic Typesetting" panose="03020402040406030203" pitchFamily="66" charset="-78"/>
              <a:cs typeface="Arabic Typesetting" panose="03020402040406030203" pitchFamily="66" charset="-78"/>
            </a:endParaRPr>
          </a:p>
          <a:p>
            <a:pPr algn="ctr"/>
            <a:r>
              <a:rPr lang="bn-BD" sz="4400" dirty="0">
                <a:latin typeface="NikoshBAN" panose="02000000000000000000" pitchFamily="2" charset="0"/>
                <a:cs typeface="NikoshBAN" panose="02000000000000000000" pitchFamily="2" charset="0"/>
              </a:rPr>
              <a:t>(দুঃখিত। এটা আমার ব্যাগ নয় , ওটা শুধুমাত্র রংয়ের দিক দিয়ে এটার অনুরুপ।)</a:t>
            </a:r>
            <a:endParaRPr lang="ar-SA" sz="4400" dirty="0">
              <a:latin typeface="NikoshBAN" panose="02000000000000000000" pitchFamily="2" charset="0"/>
              <a:cs typeface="Arabic Typesetting" panose="03020402040406030203" pitchFamily="66" charset="-78"/>
            </a:endParaRPr>
          </a:p>
        </p:txBody>
      </p:sp>
      <p:pic>
        <p:nvPicPr>
          <p:cNvPr id="2" name="Picture 1">
            <a:extLst>
              <a:ext uri="{FF2B5EF4-FFF2-40B4-BE49-F238E27FC236}">
                <a16:creationId xmlns:a16="http://schemas.microsoft.com/office/drawing/2014/main" id="{1DBC6656-DF9D-4F38-94EC-8658076A1DB3}"/>
              </a:ext>
            </a:extLst>
          </p:cNvPr>
          <p:cNvPicPr>
            <a:picLocks noChangeAspect="1"/>
          </p:cNvPicPr>
          <p:nvPr/>
        </p:nvPicPr>
        <p:blipFill>
          <a:blip r:embed="rId2"/>
          <a:stretch>
            <a:fillRect/>
          </a:stretch>
        </p:blipFill>
        <p:spPr>
          <a:xfrm>
            <a:off x="6096001" y="363244"/>
            <a:ext cx="2777848" cy="2151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0769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84EF35-B647-452D-A1EF-69CA4BB1287C}"/>
              </a:ext>
            </a:extLst>
          </p:cNvPr>
          <p:cNvSpPr/>
          <p:nvPr/>
        </p:nvSpPr>
        <p:spPr>
          <a:xfrm>
            <a:off x="1010530" y="114300"/>
            <a:ext cx="3276600" cy="18288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000" dirty="0">
                <a:latin typeface="Arabic Typesetting" panose="03020402040406030203" pitchFamily="66" charset="-78"/>
                <a:cs typeface="Arabic Typesetting" panose="03020402040406030203" pitchFamily="66" charset="-78"/>
              </a:rPr>
              <a:t>العمل الثنائي</a:t>
            </a:r>
            <a:endParaRPr lang="en-US" sz="4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39BB003F-85EC-4C3A-8D39-B5463075BB88}"/>
              </a:ext>
            </a:extLst>
          </p:cNvPr>
          <p:cNvSpPr txBox="1"/>
          <p:nvPr/>
        </p:nvSpPr>
        <p:spPr>
          <a:xfrm>
            <a:off x="304800" y="4343400"/>
            <a:ext cx="85344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ar-SA" sz="6000" dirty="0">
                <a:latin typeface="Arabic Typesetting" panose="03020402040406030203" pitchFamily="66" charset="-78"/>
                <a:cs typeface="Arabic Typesetting" panose="03020402040406030203" pitchFamily="66" charset="-78"/>
              </a:rPr>
              <a:t>انتم تجلسون وجها لوجه و تساعدون بعضكم بعضا. </a:t>
            </a:r>
            <a:endParaRPr lang="en-US" sz="6000" dirty="0">
              <a:latin typeface="Arabic Typesetting" panose="03020402040406030203" pitchFamily="66" charset="-78"/>
              <a:cs typeface="Arabic Typesetting" panose="03020402040406030203" pitchFamily="66" charset="-78"/>
            </a:endParaRPr>
          </a:p>
        </p:txBody>
      </p:sp>
      <p:pic>
        <p:nvPicPr>
          <p:cNvPr id="4" name="Picture 3">
            <a:extLst>
              <a:ext uri="{FF2B5EF4-FFF2-40B4-BE49-F238E27FC236}">
                <a16:creationId xmlns:a16="http://schemas.microsoft.com/office/drawing/2014/main" id="{FD71A57B-B31F-4C97-A1F0-1BCE7EAA8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42009"/>
            <a:ext cx="3124200" cy="36021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9288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7C546-2A8D-44EF-B0F5-99B3E1E77EC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324600" y="24618"/>
            <a:ext cx="26670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C1297ECD-8692-4E79-83CE-AAA182CA0654}"/>
              </a:ext>
            </a:extLst>
          </p:cNvPr>
          <p:cNvSpPr txBox="1"/>
          <p:nvPr/>
        </p:nvSpPr>
        <p:spPr>
          <a:xfrm>
            <a:off x="5681002" y="2005818"/>
            <a:ext cx="3462998"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ar-SA" sz="4800" b="1" dirty="0">
                <a:latin typeface="Arabic Typesetting" panose="03020402040406030203" pitchFamily="66" charset="-78"/>
                <a:cs typeface="Arabic Typesetting" panose="03020402040406030203" pitchFamily="66" charset="-78"/>
              </a:rPr>
              <a:t>تعريف المعلم</a:t>
            </a:r>
            <a:endParaRPr lang="en-US" sz="4800" b="1" dirty="0">
              <a:latin typeface="Arabic Typesetting" panose="03020402040406030203" pitchFamily="66" charset="-78"/>
              <a:cs typeface="Arabic Typesetting" panose="03020402040406030203" pitchFamily="66" charset="-78"/>
            </a:endParaRPr>
          </a:p>
        </p:txBody>
      </p:sp>
      <p:sp>
        <p:nvSpPr>
          <p:cNvPr id="5" name="TextBox 4">
            <a:extLst>
              <a:ext uri="{FF2B5EF4-FFF2-40B4-BE49-F238E27FC236}">
                <a16:creationId xmlns:a16="http://schemas.microsoft.com/office/drawing/2014/main" id="{0E6BA1BF-3FF5-44AC-8D19-F01B7B655DA3}"/>
              </a:ext>
            </a:extLst>
          </p:cNvPr>
          <p:cNvSpPr txBox="1"/>
          <p:nvPr/>
        </p:nvSpPr>
        <p:spPr>
          <a:xfrm>
            <a:off x="5681002" y="2887682"/>
            <a:ext cx="342900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3600" b="1" dirty="0">
                <a:latin typeface="Arabic Typesetting" panose="03020402040406030203" pitchFamily="66" charset="-78"/>
                <a:cs typeface="Arabic Typesetting" panose="03020402040406030203" pitchFamily="66" charset="-78"/>
              </a:rPr>
              <a:t>محمد علاء الدين </a:t>
            </a:r>
          </a:p>
          <a:p>
            <a:pPr algn="ctr"/>
            <a:r>
              <a:rPr lang="ar-SA" sz="3600" b="1" dirty="0">
                <a:latin typeface="Arabic Typesetting" panose="03020402040406030203" pitchFamily="66" charset="-78"/>
                <a:cs typeface="Arabic Typesetting" panose="03020402040406030203" pitchFamily="66" charset="-78"/>
              </a:rPr>
              <a:t>معين المعلم (العربي)</a:t>
            </a:r>
          </a:p>
          <a:p>
            <a:pPr algn="ctr"/>
            <a:r>
              <a:rPr lang="ar-SA" sz="3600" b="1" dirty="0">
                <a:latin typeface="Arabic Typesetting" panose="03020402040406030203" pitchFamily="66" charset="-78"/>
                <a:cs typeface="Arabic Typesetting" panose="03020402040406030203" pitchFamily="66" charset="-78"/>
              </a:rPr>
              <a:t>المدرسة المحمدية الأحمدية السنية (العالم)</a:t>
            </a:r>
          </a:p>
          <a:p>
            <a:pPr algn="ctr"/>
            <a:r>
              <a:rPr lang="ar-SA" sz="3600" b="1" dirty="0">
                <a:latin typeface="Arabic Typesetting" panose="03020402040406030203" pitchFamily="66" charset="-78"/>
                <a:cs typeface="Arabic Typesetting" panose="03020402040406030203" pitchFamily="66" charset="-78"/>
              </a:rPr>
              <a:t>بانوربازار , سيتاكوند , جاتجام.</a:t>
            </a:r>
          </a:p>
          <a:p>
            <a:pPr algn="ctr"/>
            <a:r>
              <a:rPr lang="ar-SA" sz="3600" b="1" dirty="0">
                <a:latin typeface="Arabic Typesetting" panose="03020402040406030203" pitchFamily="66" charset="-78"/>
                <a:cs typeface="Arabic Typesetting" panose="03020402040406030203" pitchFamily="66" charset="-78"/>
              </a:rPr>
              <a:t>رقم الجوال: </a:t>
            </a:r>
            <a:r>
              <a:rPr lang="ar-SA" sz="3600" b="1" dirty="0">
                <a:latin typeface="Traditional Arabic" panose="02020603050405020304" pitchFamily="18" charset="-78"/>
                <a:cs typeface="Traditional Arabic" panose="02020603050405020304" pitchFamily="18" charset="-78"/>
              </a:rPr>
              <a:t>۰۱۸۲۹۳۲۱٧۱۰</a:t>
            </a:r>
            <a:endParaRPr lang="en-US" sz="3600" b="1" dirty="0">
              <a:latin typeface="Arabic Typesetting" panose="03020402040406030203" pitchFamily="66" charset="-78"/>
              <a:cs typeface="Arabic Typesetting" panose="03020402040406030203" pitchFamily="66" charset="-78"/>
            </a:endParaRPr>
          </a:p>
        </p:txBody>
      </p:sp>
      <p:sp>
        <p:nvSpPr>
          <p:cNvPr id="6" name="Rectangle 5">
            <a:extLst>
              <a:ext uri="{FF2B5EF4-FFF2-40B4-BE49-F238E27FC236}">
                <a16:creationId xmlns:a16="http://schemas.microsoft.com/office/drawing/2014/main" id="{2ECCA0E5-FB54-4797-9BBA-9ABBDF110F23}"/>
              </a:ext>
            </a:extLst>
          </p:cNvPr>
          <p:cNvSpPr/>
          <p:nvPr/>
        </p:nvSpPr>
        <p:spPr>
          <a:xfrm>
            <a:off x="33998" y="2836815"/>
            <a:ext cx="4299876" cy="402118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الصف: الخامس</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المادّة : اللغة العربية الاتصالية</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الدرس العام: الدرس الثالث</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الدرس الخاص :</a:t>
            </a:r>
            <a:r>
              <a:rPr lang="ar-SA" sz="54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 </a:t>
            </a:r>
            <a:r>
              <a:rPr lang="ar-SA" sz="3600" b="1" dirty="0">
                <a:solidFill>
                  <a:srgbClr val="002060"/>
                </a:solidFill>
                <a:latin typeface="Arabic Typesetting" panose="03020402040406030203" pitchFamily="66" charset="-78"/>
                <a:cs typeface="Arabic Typesetting" panose="03020402040406030203" pitchFamily="66" charset="-78"/>
              </a:rPr>
              <a:t>الحوار في المكتبة</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الحصّة : الاولي</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الوقت: 40 دقائق </a:t>
            </a:r>
            <a:endParaRPr lang="en-US"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8" name="TextBox 7">
            <a:extLst>
              <a:ext uri="{FF2B5EF4-FFF2-40B4-BE49-F238E27FC236}">
                <a16:creationId xmlns:a16="http://schemas.microsoft.com/office/drawing/2014/main" id="{9526E5DD-B032-42EA-80B1-1D67A92CCCC0}"/>
              </a:ext>
            </a:extLst>
          </p:cNvPr>
          <p:cNvSpPr txBox="1"/>
          <p:nvPr/>
        </p:nvSpPr>
        <p:spPr>
          <a:xfrm>
            <a:off x="33998" y="2005817"/>
            <a:ext cx="4299876"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ar-SA" sz="4800" b="1" u="sng" dirty="0">
                <a:ln w="0"/>
                <a:solidFill>
                  <a:schemeClr val="bg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تعارف الدرس</a:t>
            </a:r>
          </a:p>
        </p:txBody>
      </p:sp>
      <p:pic>
        <p:nvPicPr>
          <p:cNvPr id="10" name="Picture 9">
            <a:extLst>
              <a:ext uri="{FF2B5EF4-FFF2-40B4-BE49-F238E27FC236}">
                <a16:creationId xmlns:a16="http://schemas.microsoft.com/office/drawing/2014/main" id="{20601A6F-4284-420D-864D-97E37C7CFD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0" y="146173"/>
            <a:ext cx="2895600" cy="18150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40598BD8-A129-434D-86FF-D7186836CC7F}"/>
              </a:ext>
            </a:extLst>
          </p:cNvPr>
          <p:cNvPicPr>
            <a:picLocks noChangeAspect="1"/>
          </p:cNvPicPr>
          <p:nvPr/>
        </p:nvPicPr>
        <p:blipFill>
          <a:blip r:embed="rId5"/>
          <a:stretch>
            <a:fillRect/>
          </a:stretch>
        </p:blipFill>
        <p:spPr>
          <a:xfrm>
            <a:off x="4567237" y="3424237"/>
            <a:ext cx="9526" cy="9526"/>
          </a:xfrm>
          <a:prstGeom prst="rect">
            <a:avLst/>
          </a:prstGeom>
        </p:spPr>
      </p:pic>
    </p:spTree>
    <p:extLst>
      <p:ext uri="{BB962C8B-B14F-4D97-AF65-F5344CB8AC3E}">
        <p14:creationId xmlns:p14="http://schemas.microsoft.com/office/powerpoint/2010/main" val="335963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anim calcmode="lin" valueType="num">
                                      <p:cBhvr>
                                        <p:cTn id="39" dur="2000" fill="hold"/>
                                        <p:tgtEl>
                                          <p:spTgt spid="8"/>
                                        </p:tgtEl>
                                        <p:attrNameLst>
                                          <p:attrName>ppt_w</p:attrName>
                                        </p:attrNameLst>
                                      </p:cBhvr>
                                      <p:tavLst>
                                        <p:tav tm="0" fmla="#ppt_w*sin(2.5*pi*$)">
                                          <p:val>
                                            <p:fltVal val="0"/>
                                          </p:val>
                                        </p:tav>
                                        <p:tav tm="100000">
                                          <p:val>
                                            <p:fltVal val="1"/>
                                          </p:val>
                                        </p:tav>
                                      </p:tavLst>
                                    </p:anim>
                                    <p:anim calcmode="lin" valueType="num">
                                      <p:cBhvr>
                                        <p:cTn id="4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2A226-298C-459C-A382-0A273CD38B18}"/>
              </a:ext>
            </a:extLst>
          </p:cNvPr>
          <p:cNvSpPr txBox="1"/>
          <p:nvPr/>
        </p:nvSpPr>
        <p:spPr>
          <a:xfrm>
            <a:off x="1752600" y="0"/>
            <a:ext cx="5029200" cy="110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SA" sz="6600" dirty="0">
                <a:solidFill>
                  <a:srgbClr val="FF0000"/>
                </a:solidFill>
                <a:latin typeface="Arabic Typesetting" panose="03020402040406030203" pitchFamily="66" charset="-78"/>
                <a:cs typeface="Arabic Typesetting" panose="03020402040406030203" pitchFamily="66" charset="-78"/>
              </a:rPr>
              <a:t>التقييم</a:t>
            </a:r>
            <a:endParaRPr lang="en-US" sz="6600" dirty="0">
              <a:solidFill>
                <a:srgbClr val="FF0000"/>
              </a:solidFill>
              <a:latin typeface="Arabic Typesetting" panose="03020402040406030203" pitchFamily="66" charset="-78"/>
              <a:cs typeface="Arabic Typesetting" panose="03020402040406030203" pitchFamily="66" charset="-78"/>
            </a:endParaRPr>
          </a:p>
        </p:txBody>
      </p:sp>
      <p:pic>
        <p:nvPicPr>
          <p:cNvPr id="3" name="Picture 2">
            <a:extLst>
              <a:ext uri="{FF2B5EF4-FFF2-40B4-BE49-F238E27FC236}">
                <a16:creationId xmlns:a16="http://schemas.microsoft.com/office/drawing/2014/main" id="{D53C93D2-7E9C-432F-9255-331A5BE1CB7D}"/>
              </a:ext>
            </a:extLst>
          </p:cNvPr>
          <p:cNvPicPr>
            <a:picLocks noChangeAspect="1"/>
          </p:cNvPicPr>
          <p:nvPr/>
        </p:nvPicPr>
        <p:blipFill>
          <a:blip r:embed="rId2"/>
          <a:stretch>
            <a:fillRect/>
          </a:stretch>
        </p:blipFill>
        <p:spPr>
          <a:xfrm>
            <a:off x="342900" y="1676400"/>
            <a:ext cx="8458200" cy="46767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8981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4583971-66C4-4E71-AB05-07591EE28F5E}"/>
              </a:ext>
            </a:extLst>
          </p:cNvPr>
          <p:cNvSpPr/>
          <p:nvPr/>
        </p:nvSpPr>
        <p:spPr>
          <a:xfrm>
            <a:off x="2362200" y="533400"/>
            <a:ext cx="4572000" cy="99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5400" dirty="0">
                <a:latin typeface="Arabic Typesetting" panose="03020402040406030203" pitchFamily="66" charset="-78"/>
                <a:cs typeface="Arabic Typesetting" panose="03020402040406030203" pitchFamily="66" charset="-78"/>
              </a:rPr>
              <a:t>واجب</a:t>
            </a:r>
            <a:r>
              <a:rPr lang="ar-SA" sz="4800" dirty="0">
                <a:latin typeface="Arabic Typesetting" panose="03020402040406030203" pitchFamily="66" charset="-78"/>
                <a:cs typeface="Arabic Typesetting" panose="03020402040406030203" pitchFamily="66" charset="-78"/>
              </a:rPr>
              <a:t> </a:t>
            </a:r>
            <a:r>
              <a:rPr lang="ar-SA" sz="5400" dirty="0">
                <a:latin typeface="Arabic Typesetting" panose="03020402040406030203" pitchFamily="66" charset="-78"/>
                <a:cs typeface="Arabic Typesetting" panose="03020402040406030203" pitchFamily="66" charset="-78"/>
              </a:rPr>
              <a:t>المنزل</a:t>
            </a:r>
            <a:endParaRPr lang="en-US" sz="4800" dirty="0">
              <a:latin typeface="Arabic Typesetting" panose="03020402040406030203" pitchFamily="66" charset="-78"/>
              <a:cs typeface="Arabic Typesetting" panose="03020402040406030203" pitchFamily="66" charset="-78"/>
            </a:endParaRPr>
          </a:p>
        </p:txBody>
      </p:sp>
      <p:pic>
        <p:nvPicPr>
          <p:cNvPr id="3" name="Picture 2">
            <a:extLst>
              <a:ext uri="{FF2B5EF4-FFF2-40B4-BE49-F238E27FC236}">
                <a16:creationId xmlns:a16="http://schemas.microsoft.com/office/drawing/2014/main" id="{76E1E4E4-60DE-44A5-9CAF-38FE651AA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76400"/>
            <a:ext cx="6934200" cy="3048000"/>
          </a:xfrm>
          <a:prstGeom prst="rect">
            <a:avLst/>
          </a:prstGeom>
        </p:spPr>
      </p:pic>
      <p:sp>
        <p:nvSpPr>
          <p:cNvPr id="5" name="TextBox 4">
            <a:extLst>
              <a:ext uri="{FF2B5EF4-FFF2-40B4-BE49-F238E27FC236}">
                <a16:creationId xmlns:a16="http://schemas.microsoft.com/office/drawing/2014/main" id="{22C6C581-9E1C-47EC-B575-70C6083A4CC4}"/>
              </a:ext>
            </a:extLst>
          </p:cNvPr>
          <p:cNvSpPr txBox="1"/>
          <p:nvPr/>
        </p:nvSpPr>
        <p:spPr>
          <a:xfrm>
            <a:off x="685800" y="5029235"/>
            <a:ext cx="79248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400" dirty="0">
                <a:latin typeface="NikoshBAN" panose="02000000000000000000" pitchFamily="2" charset="0"/>
                <a:cs typeface="NikoshBAN" panose="02000000000000000000" pitchFamily="2" charset="0"/>
              </a:rPr>
              <a:t>পাঠ্য বইয়ের </a:t>
            </a:r>
            <a:r>
              <a:rPr lang="ar-SA" sz="4400" dirty="0">
                <a:latin typeface="Arabic Typesetting" panose="03020402040406030203" pitchFamily="66" charset="-78"/>
                <a:cs typeface="Arabic Typesetting" panose="03020402040406030203" pitchFamily="66" charset="-78"/>
              </a:rPr>
              <a:t>تدريبات</a:t>
            </a:r>
            <a:r>
              <a:rPr lang="bn-BD" sz="4400" dirty="0">
                <a:latin typeface="Arabic Typesetting" panose="03020402040406030203" pitchFamily="66" charset="-78"/>
                <a:cs typeface="Arabic Typesetting" panose="03020402040406030203" pitchFamily="66" charset="-78"/>
              </a:rPr>
              <a:t>  </a:t>
            </a:r>
            <a:r>
              <a:rPr lang="ar-SA" sz="4400" dirty="0">
                <a:latin typeface="Arabic Typesetting" panose="03020402040406030203" pitchFamily="66" charset="-78"/>
                <a:cs typeface="Arabic Typesetting" panose="03020402040406030203" pitchFamily="66" charset="-78"/>
              </a:rPr>
              <a:t>)</a:t>
            </a:r>
            <a:r>
              <a:rPr lang="bn-BD" sz="4400" dirty="0">
                <a:latin typeface="NikoshBAN" panose="02000000000000000000" pitchFamily="2" charset="0"/>
                <a:cs typeface="NikoshBAN" panose="02000000000000000000" pitchFamily="2" charset="0"/>
              </a:rPr>
              <a:t>অনুশীলন) থেকে (</a:t>
            </a:r>
            <a:r>
              <a:rPr lang="ar-SA" sz="4400" dirty="0">
                <a:latin typeface="Arabic Typesetting" panose="03020402040406030203" pitchFamily="66" charset="-78"/>
                <a:cs typeface="Arabic Typesetting" panose="03020402040406030203" pitchFamily="66" charset="-78"/>
              </a:rPr>
              <a:t>ج</a:t>
            </a:r>
            <a:r>
              <a:rPr lang="bn-BD" sz="4400" dirty="0">
                <a:latin typeface="NikoshBAN" panose="02000000000000000000" pitchFamily="2" charset="0"/>
                <a:cs typeface="NikoshBAN" panose="02000000000000000000" pitchFamily="2" charset="0"/>
              </a:rPr>
              <a:t>) ও </a:t>
            </a:r>
            <a:r>
              <a:rPr lang="ar-SA" sz="4400" dirty="0">
                <a:latin typeface="NikoshBAN" panose="02000000000000000000" pitchFamily="2" charset="0"/>
              </a:rPr>
              <a:t>(</a:t>
            </a:r>
            <a:r>
              <a:rPr lang="ar-SA" sz="4400" dirty="0">
                <a:latin typeface="Arabic Typesetting" panose="03020402040406030203" pitchFamily="66" charset="-78"/>
                <a:cs typeface="Arabic Typesetting" panose="03020402040406030203" pitchFamily="66" charset="-78"/>
              </a:rPr>
              <a:t>د</a:t>
            </a:r>
            <a:r>
              <a:rPr lang="ar-SA" sz="4400" dirty="0">
                <a:latin typeface="NikoshBAN" panose="02000000000000000000" pitchFamily="2" charset="0"/>
              </a:rPr>
              <a:t>)</a:t>
            </a:r>
            <a:r>
              <a:rPr lang="bn-BD" sz="4400" dirty="0">
                <a:latin typeface="NikoshBAN" panose="02000000000000000000" pitchFamily="2" charset="0"/>
                <a:cs typeface="NikoshBAN" panose="02000000000000000000" pitchFamily="2" charset="0"/>
              </a:rPr>
              <a:t> শিখে ও লিখে আনবে।</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897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7D870C-BF3B-4656-BE48-0B9F661CF121}"/>
              </a:ext>
            </a:extLst>
          </p:cNvPr>
          <p:cNvSpPr/>
          <p:nvPr/>
        </p:nvSpPr>
        <p:spPr>
          <a:xfrm>
            <a:off x="3581400" y="-16329"/>
            <a:ext cx="281940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ar-EG" sz="8000" b="1" dirty="0">
                <a:ln w="22225">
                  <a:solidFill>
                    <a:schemeClr val="accent2"/>
                  </a:solidFill>
                  <a:prstDash val="solid"/>
                </a:ln>
                <a:solidFill>
                  <a:srgbClr val="FFFF00"/>
                </a:solidFill>
                <a:latin typeface="Arabic Typesetting" panose="03020402040406030203" pitchFamily="66" charset="-78"/>
                <a:cs typeface="Arabic Typesetting" panose="03020402040406030203" pitchFamily="66" charset="-78"/>
              </a:rPr>
              <a:t>شكرا</a:t>
            </a:r>
            <a:endParaRPr lang="en-US" sz="8000" dirty="0">
              <a:solidFill>
                <a:srgbClr val="FFFF00"/>
              </a:solidFill>
              <a:latin typeface="Arabic Typesetting" panose="03020402040406030203" pitchFamily="66" charset="-78"/>
              <a:cs typeface="Arabic Typesetting" panose="03020402040406030203" pitchFamily="66" charset="-78"/>
            </a:endParaRPr>
          </a:p>
        </p:txBody>
      </p:sp>
      <p:pic>
        <p:nvPicPr>
          <p:cNvPr id="3" name="Content Placeholder 4">
            <a:extLst>
              <a:ext uri="{FF2B5EF4-FFF2-40B4-BE49-F238E27FC236}">
                <a16:creationId xmlns:a16="http://schemas.microsoft.com/office/drawing/2014/main" id="{442F91B5-BF74-488F-B17A-26B070510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2011363"/>
            <a:ext cx="6336506" cy="3767137"/>
          </a:xfrm>
          <a:prstGeom prst="rect">
            <a:avLst/>
          </a:prstGeom>
        </p:spPr>
      </p:pic>
    </p:spTree>
    <p:extLst>
      <p:ext uri="{BB962C8B-B14F-4D97-AF65-F5344CB8AC3E}">
        <p14:creationId xmlns:p14="http://schemas.microsoft.com/office/powerpoint/2010/main" val="1409925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7F26B-B3E4-4A55-A0D4-D5053D1C4FA5}"/>
              </a:ext>
            </a:extLst>
          </p:cNvPr>
          <p:cNvSpPr txBox="1"/>
          <p:nvPr/>
        </p:nvSpPr>
        <p:spPr>
          <a:xfrm>
            <a:off x="609600" y="152400"/>
            <a:ext cx="81534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5400" b="1" dirty="0">
                <a:latin typeface="Arabic Typesetting" panose="03020402040406030203" pitchFamily="66" charset="-78"/>
                <a:cs typeface="Arabic Typesetting" panose="03020402040406030203" pitchFamily="66" charset="-78"/>
              </a:rPr>
              <a:t>تقديم ظن درس اليوم ببعض الأسئلة</a:t>
            </a:r>
            <a:endParaRPr lang="en-US" sz="5400" b="1" dirty="0">
              <a:latin typeface="Arabic Typesetting" panose="03020402040406030203" pitchFamily="66" charset="-78"/>
              <a:cs typeface="Arabic Typesetting" panose="03020402040406030203" pitchFamily="66" charset="-78"/>
            </a:endParaRPr>
          </a:p>
        </p:txBody>
      </p:sp>
      <p:sp>
        <p:nvSpPr>
          <p:cNvPr id="5" name="Rectangle 4">
            <a:extLst>
              <a:ext uri="{FF2B5EF4-FFF2-40B4-BE49-F238E27FC236}">
                <a16:creationId xmlns:a16="http://schemas.microsoft.com/office/drawing/2014/main" id="{E247B52C-3F60-4A42-B71B-C24E36FD326A}"/>
              </a:ext>
            </a:extLst>
          </p:cNvPr>
          <p:cNvSpPr/>
          <p:nvPr/>
        </p:nvSpPr>
        <p:spPr>
          <a:xfrm>
            <a:off x="960120" y="1295400"/>
            <a:ext cx="7239000" cy="9019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4400" b="1" dirty="0">
                <a:solidFill>
                  <a:srgbClr val="C00000"/>
                </a:solidFill>
              </a:rPr>
              <a:t>ماذا تنظرون فى هذه الصورة الاتية ؟</a:t>
            </a:r>
            <a:endParaRPr lang="en-US" sz="4400" b="1" dirty="0">
              <a:solidFill>
                <a:srgbClr val="C00000"/>
              </a:solidFill>
            </a:endParaRPr>
          </a:p>
        </p:txBody>
      </p:sp>
      <p:pic>
        <p:nvPicPr>
          <p:cNvPr id="3" name="Picture 2">
            <a:extLst>
              <a:ext uri="{FF2B5EF4-FFF2-40B4-BE49-F238E27FC236}">
                <a16:creationId xmlns:a16="http://schemas.microsoft.com/office/drawing/2014/main" id="{AA031B7C-D216-40C8-9691-A16D6D592E2E}"/>
              </a:ext>
            </a:extLst>
          </p:cNvPr>
          <p:cNvPicPr>
            <a:picLocks noChangeAspect="1"/>
          </p:cNvPicPr>
          <p:nvPr/>
        </p:nvPicPr>
        <p:blipFill>
          <a:blip r:embed="rId2"/>
          <a:stretch>
            <a:fillRect/>
          </a:stretch>
        </p:blipFill>
        <p:spPr>
          <a:xfrm>
            <a:off x="1159182" y="2260503"/>
            <a:ext cx="6840875" cy="447674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85715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a:extLst>
              <a:ext uri="{FF2B5EF4-FFF2-40B4-BE49-F238E27FC236}">
                <a16:creationId xmlns:a16="http://schemas.microsoft.com/office/drawing/2014/main" id="{DED439F1-A37A-41EE-B28D-3859F2F777B5}"/>
              </a:ext>
            </a:extLst>
          </p:cNvPr>
          <p:cNvSpPr/>
          <p:nvPr/>
        </p:nvSpPr>
        <p:spPr>
          <a:xfrm>
            <a:off x="2514600" y="304800"/>
            <a:ext cx="4114800" cy="2057400"/>
          </a:xfrm>
          <a:prstGeom prst="downArrow">
            <a:avLst/>
          </a:prstGeom>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a:solidFill>
                  <a:srgbClr val="002060"/>
                </a:solidFill>
                <a:latin typeface="Arabic Typesetting" panose="03020402040406030203" pitchFamily="66" charset="-78"/>
                <a:cs typeface="Arabic Typesetting" panose="03020402040406030203" pitchFamily="66" charset="-78"/>
              </a:rPr>
              <a:t>درس اليوم</a:t>
            </a:r>
            <a:endParaRPr lang="en-US" sz="4800" b="1" dirty="0">
              <a:solidFill>
                <a:srgbClr val="002060"/>
              </a:solidFill>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2109E568-8D70-4515-9CDD-63D085C5BD6E}"/>
              </a:ext>
            </a:extLst>
          </p:cNvPr>
          <p:cNvSpPr txBox="1"/>
          <p:nvPr/>
        </p:nvSpPr>
        <p:spPr>
          <a:xfrm>
            <a:off x="228600" y="2590800"/>
            <a:ext cx="8458200" cy="221599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ar-SA" sz="6000" b="1" dirty="0">
                <a:solidFill>
                  <a:schemeClr val="bg1"/>
                </a:solidFill>
                <a:latin typeface="Arabic Typesetting" panose="03020402040406030203" pitchFamily="66" charset="-78"/>
                <a:cs typeface="Arabic Typesetting" panose="03020402040406030203" pitchFamily="66" charset="-78"/>
              </a:rPr>
              <a:t>الحوار في المكتبة</a:t>
            </a:r>
          </a:p>
          <a:p>
            <a:pPr algn="ctr"/>
            <a:r>
              <a:rPr lang="bn-BD" sz="6000" dirty="0">
                <a:solidFill>
                  <a:schemeClr val="bg1"/>
                </a:solidFill>
                <a:latin typeface="Arabic Typesetting" panose="03020402040406030203" pitchFamily="66" charset="-78"/>
                <a:cs typeface="Arabic Typesetting" panose="03020402040406030203" pitchFamily="66" charset="-78"/>
              </a:rPr>
              <a:t>(</a:t>
            </a:r>
            <a:r>
              <a:rPr lang="bn-BD" sz="6000" dirty="0">
                <a:solidFill>
                  <a:schemeClr val="bg1"/>
                </a:solidFill>
                <a:latin typeface="NikoshBAN" panose="02000000000000000000" pitchFamily="2" charset="0"/>
                <a:cs typeface="NikoshBAN" panose="02000000000000000000" pitchFamily="2" charset="0"/>
              </a:rPr>
              <a:t>লাইব্রেরীতে কথোপকথন</a:t>
            </a:r>
            <a:r>
              <a:rPr lang="bn-BD" sz="6000" dirty="0">
                <a:solidFill>
                  <a:schemeClr val="bg1"/>
                </a:solidFill>
                <a:latin typeface="Arabic Typesetting" panose="03020402040406030203" pitchFamily="66" charset="-78"/>
                <a:cs typeface="NikoshBAN" panose="02000000000000000000" pitchFamily="2" charset="0"/>
              </a:rPr>
              <a:t>)</a:t>
            </a:r>
            <a:endParaRPr lang="bn-BD" dirty="0">
              <a:solidFill>
                <a:schemeClr val="bg1"/>
              </a:solidFill>
              <a:latin typeface="Arabic Typesetting" panose="03020402040406030203" pitchFamily="66" charset="-78"/>
              <a:cs typeface="Arabic Typesetting" panose="03020402040406030203" pitchFamily="66" charset="-78"/>
            </a:endParaRPr>
          </a:p>
          <a:p>
            <a:endParaRPr lang="en-US" b="1" dirty="0"/>
          </a:p>
        </p:txBody>
      </p:sp>
    </p:spTree>
    <p:extLst>
      <p:ext uri="{BB962C8B-B14F-4D97-AF65-F5344CB8AC3E}">
        <p14:creationId xmlns:p14="http://schemas.microsoft.com/office/powerpoint/2010/main" val="103033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0F6213-F794-4D65-981D-61B97E89777F}"/>
              </a:ext>
            </a:extLst>
          </p:cNvPr>
          <p:cNvSpPr txBox="1"/>
          <p:nvPr/>
        </p:nvSpPr>
        <p:spPr>
          <a:xfrm>
            <a:off x="2667000" y="31652"/>
            <a:ext cx="3810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5400" b="1" dirty="0">
                <a:latin typeface="Arabic Typesetting" panose="03020402040406030203" pitchFamily="66" charset="-78"/>
                <a:cs typeface="Arabic Typesetting" panose="03020402040406030203" pitchFamily="66" charset="-78"/>
              </a:rPr>
              <a:t>أهداف الدرس</a:t>
            </a:r>
            <a:endParaRPr lang="en-US" sz="5400" b="1" dirty="0">
              <a:latin typeface="Arabic Typesetting" panose="03020402040406030203" pitchFamily="66" charset="-78"/>
              <a:cs typeface="Arabic Typesetting" panose="03020402040406030203" pitchFamily="66" charset="-78"/>
            </a:endParaRPr>
          </a:p>
        </p:txBody>
      </p:sp>
      <p:sp>
        <p:nvSpPr>
          <p:cNvPr id="5" name="TextBox 4">
            <a:extLst>
              <a:ext uri="{FF2B5EF4-FFF2-40B4-BE49-F238E27FC236}">
                <a16:creationId xmlns:a16="http://schemas.microsoft.com/office/drawing/2014/main" id="{9A86D10E-19EF-4D42-ADA1-73FBC044C925}"/>
              </a:ext>
            </a:extLst>
          </p:cNvPr>
          <p:cNvSpPr txBox="1"/>
          <p:nvPr/>
        </p:nvSpPr>
        <p:spPr>
          <a:xfrm>
            <a:off x="1066800" y="1154361"/>
            <a:ext cx="67056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5400" b="1" dirty="0">
                <a:latin typeface="Arabic Typesetting" panose="03020402040406030203" pitchFamily="66" charset="-78"/>
                <a:cs typeface="Arabic Typesetting" panose="03020402040406030203" pitchFamily="66" charset="-78"/>
              </a:rPr>
              <a:t>يستطيع الطلاب بعد نهاية درس اليوم</a:t>
            </a:r>
            <a:endParaRPr lang="en-US" sz="5400" b="1" dirty="0">
              <a:latin typeface="Arabic Typesetting" panose="03020402040406030203" pitchFamily="66" charset="-78"/>
              <a:cs typeface="Arabic Typesetting" panose="03020402040406030203" pitchFamily="66" charset="-78"/>
            </a:endParaRPr>
          </a:p>
        </p:txBody>
      </p:sp>
      <p:sp>
        <p:nvSpPr>
          <p:cNvPr id="6" name="TextBox 5">
            <a:extLst>
              <a:ext uri="{FF2B5EF4-FFF2-40B4-BE49-F238E27FC236}">
                <a16:creationId xmlns:a16="http://schemas.microsoft.com/office/drawing/2014/main" id="{A5DB8A67-9640-4716-972A-0B2FCB3FC1D0}"/>
              </a:ext>
            </a:extLst>
          </p:cNvPr>
          <p:cNvSpPr txBox="1"/>
          <p:nvPr/>
        </p:nvSpPr>
        <p:spPr>
          <a:xfrm>
            <a:off x="1066800" y="3200400"/>
            <a:ext cx="70104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ar-SA" sz="5400" b="1" dirty="0">
                <a:solidFill>
                  <a:srgbClr val="7030A0"/>
                </a:solidFill>
                <a:latin typeface="Arabic Typesetting" panose="03020402040406030203" pitchFamily="66" charset="-78"/>
                <a:cs typeface="Arabic Typesetting" panose="03020402040406030203" pitchFamily="66" charset="-78"/>
              </a:rPr>
              <a:t>أن يفهموا الحوار. </a:t>
            </a:r>
          </a:p>
          <a:p>
            <a:pPr algn="ctr"/>
            <a:r>
              <a:rPr lang="ar-SA" sz="5400" b="1" dirty="0">
                <a:solidFill>
                  <a:srgbClr val="7030A0"/>
                </a:solidFill>
                <a:latin typeface="Arabic Typesetting" panose="03020402040406030203" pitchFamily="66" charset="-78"/>
                <a:cs typeface="Arabic Typesetting" panose="03020402040406030203" pitchFamily="66" charset="-78"/>
              </a:rPr>
              <a:t>أن يكتبوا مثل هذا الحوار.</a:t>
            </a:r>
          </a:p>
        </p:txBody>
      </p:sp>
    </p:spTree>
    <p:extLst>
      <p:ext uri="{BB962C8B-B14F-4D97-AF65-F5344CB8AC3E}">
        <p14:creationId xmlns:p14="http://schemas.microsoft.com/office/powerpoint/2010/main" val="3909793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29EFA950-AB4C-457A-9FA3-B6FF921F34E5}"/>
              </a:ext>
            </a:extLst>
          </p:cNvPr>
          <p:cNvSpPr/>
          <p:nvPr/>
        </p:nvSpPr>
        <p:spPr>
          <a:xfrm>
            <a:off x="1605642" y="26518"/>
            <a:ext cx="5252358" cy="10156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5400" b="1" dirty="0">
                <a:solidFill>
                  <a:srgbClr val="FF0000"/>
                </a:solidFill>
                <a:latin typeface="Arabic Typesetting" panose="03020402040406030203" pitchFamily="66" charset="-78"/>
                <a:cs typeface="Arabic Typesetting" panose="03020402040406030203" pitchFamily="66" charset="-78"/>
              </a:rPr>
              <a:t>القراءة التوجيهية</a:t>
            </a:r>
            <a:endParaRPr lang="en-US" sz="5400" b="1" dirty="0">
              <a:solidFill>
                <a:srgbClr val="FF0000"/>
              </a:solidFill>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CE75F728-F71F-4A1F-BEDE-E5A7116F795A}"/>
              </a:ext>
            </a:extLst>
          </p:cNvPr>
          <p:cNvSpPr txBox="1"/>
          <p:nvPr/>
        </p:nvSpPr>
        <p:spPr>
          <a:xfrm>
            <a:off x="609600" y="1742345"/>
            <a:ext cx="806664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6000" b="1" dirty="0">
                <a:solidFill>
                  <a:srgbClr val="FF0000"/>
                </a:solidFill>
                <a:latin typeface="Arabic Typesetting" panose="03020402040406030203" pitchFamily="66" charset="-78"/>
                <a:cs typeface="Arabic Typesetting" panose="03020402040406030203" pitchFamily="66" charset="-78"/>
              </a:rPr>
              <a:t>اسمّع الطلاب الحوار من الكتاب الدراسي.</a:t>
            </a:r>
            <a:endParaRPr lang="en-US" sz="6000" b="1" dirty="0">
              <a:solidFill>
                <a:srgbClr val="FF0000"/>
              </a:solidFill>
              <a:latin typeface="Arabic Typesetting" panose="03020402040406030203" pitchFamily="66" charset="-78"/>
              <a:cs typeface="Arabic Typesetting" panose="03020402040406030203" pitchFamily="66" charset="-78"/>
            </a:endParaRPr>
          </a:p>
        </p:txBody>
      </p:sp>
      <p:sp>
        <p:nvSpPr>
          <p:cNvPr id="4" name="Rectangle 3">
            <a:extLst>
              <a:ext uri="{FF2B5EF4-FFF2-40B4-BE49-F238E27FC236}">
                <a16:creationId xmlns:a16="http://schemas.microsoft.com/office/drawing/2014/main" id="{F616B481-07F6-4244-8751-5AB1F302ADEE}"/>
              </a:ext>
            </a:extLst>
          </p:cNvPr>
          <p:cNvSpPr/>
          <p:nvPr/>
        </p:nvSpPr>
        <p:spPr>
          <a:xfrm>
            <a:off x="457200" y="4114800"/>
            <a:ext cx="84582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ar-SA" sz="6000" b="1" dirty="0">
                <a:solidFill>
                  <a:schemeClr val="bg1"/>
                </a:solidFill>
                <a:latin typeface="Arabic Typesetting" panose="03020402040406030203" pitchFamily="66" charset="-78"/>
                <a:cs typeface="Arabic Typesetting" panose="03020402040406030203" pitchFamily="66" charset="-78"/>
              </a:rPr>
              <a:t>الحوار في المكتبة</a:t>
            </a:r>
          </a:p>
        </p:txBody>
      </p:sp>
    </p:spTree>
    <p:extLst>
      <p:ext uri="{BB962C8B-B14F-4D97-AF65-F5344CB8AC3E}">
        <p14:creationId xmlns:p14="http://schemas.microsoft.com/office/powerpoint/2010/main" val="265487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B5DA855-8B79-42E8-880A-3336D57519C3}"/>
              </a:ext>
            </a:extLst>
          </p:cNvPr>
          <p:cNvSpPr/>
          <p:nvPr/>
        </p:nvSpPr>
        <p:spPr>
          <a:xfrm>
            <a:off x="1676400" y="76200"/>
            <a:ext cx="5562600" cy="1524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6000" b="1" dirty="0">
                <a:solidFill>
                  <a:srgbClr val="FF0000"/>
                </a:solidFill>
                <a:latin typeface="Arabic Typesetting" panose="03020402040406030203" pitchFamily="66" charset="-78"/>
                <a:cs typeface="Arabic Typesetting" panose="03020402040406030203" pitchFamily="66" charset="-78"/>
              </a:rPr>
              <a:t>القراءة الجهرية</a:t>
            </a:r>
            <a:endParaRPr lang="en-US" sz="6000" b="1" dirty="0">
              <a:solidFill>
                <a:srgbClr val="FF0000"/>
              </a:solidFill>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3D49DE54-FD9C-41A8-8B09-D4DFFAFC2399}"/>
              </a:ext>
            </a:extLst>
          </p:cNvPr>
          <p:cNvSpPr txBox="1"/>
          <p:nvPr/>
        </p:nvSpPr>
        <p:spPr>
          <a:xfrm>
            <a:off x="76200" y="3124200"/>
            <a:ext cx="8991600"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6600" b="1" dirty="0">
                <a:solidFill>
                  <a:srgbClr val="FF0000"/>
                </a:solidFill>
                <a:latin typeface="Arabic Typesetting" panose="03020402040406030203" pitchFamily="66" charset="-78"/>
                <a:cs typeface="Arabic Typesetting" panose="03020402040406030203" pitchFamily="66" charset="-78"/>
              </a:rPr>
              <a:t>انظروا الي الدرس ثم اقرؤوا مرتين جهرا</a:t>
            </a:r>
            <a:r>
              <a:rPr lang="ar-SA" sz="6600" b="1" dirty="0">
                <a:solidFill>
                  <a:srgbClr val="FF0000"/>
                </a:solidFill>
              </a:rPr>
              <a:t>.</a:t>
            </a:r>
            <a:endParaRPr lang="en-US" sz="6600" b="1" dirty="0">
              <a:solidFill>
                <a:srgbClr val="FF0000"/>
              </a:solidFill>
            </a:endParaRPr>
          </a:p>
          <a:p>
            <a:pPr algn="ctr"/>
            <a:endParaRPr lang="en-US" dirty="0"/>
          </a:p>
        </p:txBody>
      </p:sp>
    </p:spTree>
    <p:extLst>
      <p:ext uri="{BB962C8B-B14F-4D97-AF65-F5344CB8AC3E}">
        <p14:creationId xmlns:p14="http://schemas.microsoft.com/office/powerpoint/2010/main" val="3757326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AF3B4D-261A-40AF-8D1C-15A664ED669A}"/>
              </a:ext>
            </a:extLst>
          </p:cNvPr>
          <p:cNvSpPr txBox="1"/>
          <p:nvPr/>
        </p:nvSpPr>
        <p:spPr>
          <a:xfrm>
            <a:off x="2667000" y="16280"/>
            <a:ext cx="32004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5400" b="1" dirty="0">
                <a:solidFill>
                  <a:srgbClr val="FF0000"/>
                </a:solidFill>
                <a:latin typeface="Arabic Typesetting" panose="03020402040406030203" pitchFamily="66" charset="-78"/>
                <a:cs typeface="Arabic Typesetting" panose="03020402040406030203" pitchFamily="66" charset="-78"/>
              </a:rPr>
              <a:t>معني المفردات</a:t>
            </a:r>
            <a:endParaRPr lang="en-US" sz="5400" b="1" dirty="0">
              <a:solidFill>
                <a:srgbClr val="FF0000"/>
              </a:solidFill>
              <a:latin typeface="Arabic Typesetting" panose="03020402040406030203" pitchFamily="66" charset="-78"/>
              <a:cs typeface="Arabic Typesetting" panose="03020402040406030203" pitchFamily="66" charset="-78"/>
            </a:endParaRPr>
          </a:p>
        </p:txBody>
      </p:sp>
      <p:pic>
        <p:nvPicPr>
          <p:cNvPr id="4" name="Picture 3">
            <a:extLst>
              <a:ext uri="{FF2B5EF4-FFF2-40B4-BE49-F238E27FC236}">
                <a16:creationId xmlns:a16="http://schemas.microsoft.com/office/drawing/2014/main" id="{5720D873-D37B-40BC-9A9C-E92845338C4C}"/>
              </a:ext>
            </a:extLst>
          </p:cNvPr>
          <p:cNvPicPr>
            <a:picLocks noChangeAspect="1"/>
          </p:cNvPicPr>
          <p:nvPr/>
        </p:nvPicPr>
        <p:blipFill>
          <a:blip r:embed="rId2"/>
          <a:stretch>
            <a:fillRect/>
          </a:stretch>
        </p:blipFill>
        <p:spPr>
          <a:xfrm>
            <a:off x="419100" y="1600200"/>
            <a:ext cx="8305800" cy="47863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53655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2D7BF7-A27C-4F9C-B0B8-840922044B3A}"/>
              </a:ext>
            </a:extLst>
          </p:cNvPr>
          <p:cNvSpPr txBox="1"/>
          <p:nvPr/>
        </p:nvSpPr>
        <p:spPr>
          <a:xfrm>
            <a:off x="1752600" y="3240517"/>
            <a:ext cx="6629400" cy="236988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SA" sz="8800" dirty="0">
                <a:solidFill>
                  <a:srgbClr val="FF0000"/>
                </a:solidFill>
                <a:latin typeface="Arabic Typesetting" panose="03020402040406030203" pitchFamily="66" charset="-78"/>
                <a:cs typeface="Arabic Typesetting" panose="03020402040406030203" pitchFamily="66" charset="-78"/>
              </a:rPr>
              <a:t>اكتبوا </a:t>
            </a:r>
            <a:r>
              <a:rPr lang="ar-SA" sz="8800" b="1" dirty="0">
                <a:solidFill>
                  <a:srgbClr val="FF0000"/>
                </a:solidFill>
                <a:latin typeface="Arabic Typesetting" panose="03020402040406030203" pitchFamily="66" charset="-78"/>
                <a:cs typeface="Arabic Typesetting" panose="03020402040406030203" pitchFamily="66" charset="-78"/>
              </a:rPr>
              <a:t>الحوار </a:t>
            </a:r>
            <a:r>
              <a:rPr lang="ar-SA" sz="8800" dirty="0">
                <a:solidFill>
                  <a:srgbClr val="FF0000"/>
                </a:solidFill>
                <a:latin typeface="Arabic Typesetting" panose="03020402040406030203" pitchFamily="66" charset="-78"/>
                <a:cs typeface="Arabic Typesetting" panose="03020402040406030203" pitchFamily="66" charset="-78"/>
              </a:rPr>
              <a:t> علي كرستكم </a:t>
            </a:r>
            <a:r>
              <a:rPr lang="ar-SA" sz="6000" dirty="0"/>
              <a:t>.</a:t>
            </a:r>
            <a:endParaRPr lang="en-US" sz="6000" dirty="0"/>
          </a:p>
        </p:txBody>
      </p:sp>
      <p:sp>
        <p:nvSpPr>
          <p:cNvPr id="3" name="Oval 2">
            <a:extLst>
              <a:ext uri="{FF2B5EF4-FFF2-40B4-BE49-F238E27FC236}">
                <a16:creationId xmlns:a16="http://schemas.microsoft.com/office/drawing/2014/main" id="{9A150B67-B565-401C-8879-A70F72FD5015}"/>
              </a:ext>
            </a:extLst>
          </p:cNvPr>
          <p:cNvSpPr/>
          <p:nvPr/>
        </p:nvSpPr>
        <p:spPr>
          <a:xfrm>
            <a:off x="709247" y="190500"/>
            <a:ext cx="3581400" cy="1600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800" dirty="0">
                <a:latin typeface="Arabic Typesetting" panose="03020402040406030203" pitchFamily="66" charset="-78"/>
                <a:cs typeface="Arabic Typesetting" panose="03020402040406030203" pitchFamily="66" charset="-78"/>
              </a:rPr>
              <a:t>العمل الانفرادي</a:t>
            </a:r>
            <a:endParaRPr lang="en-US" sz="4800" dirty="0">
              <a:latin typeface="Arabic Typesetting" panose="03020402040406030203" pitchFamily="66" charset="-78"/>
              <a:cs typeface="Arabic Typesetting" panose="03020402040406030203" pitchFamily="66" charset="-78"/>
            </a:endParaRPr>
          </a:p>
        </p:txBody>
      </p:sp>
      <p:pic>
        <p:nvPicPr>
          <p:cNvPr id="4" name="Picture 3">
            <a:extLst>
              <a:ext uri="{FF2B5EF4-FFF2-40B4-BE49-F238E27FC236}">
                <a16:creationId xmlns:a16="http://schemas.microsoft.com/office/drawing/2014/main" id="{951C869E-472E-49A0-AA4E-4B8C86B08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02668"/>
            <a:ext cx="2514600" cy="18307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33703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1293</TotalTime>
  <Words>449</Words>
  <Application>Microsoft Office PowerPoint</Application>
  <PresentationFormat>On-screen Show (4:3)</PresentationFormat>
  <Paragraphs>83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Arabic Typesetting</vt:lpstr>
      <vt:lpstr>Arial</vt:lpstr>
      <vt:lpstr>NikoshBAN</vt:lpstr>
      <vt:lpstr>Traditional Arabic</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384</cp:revision>
  <dcterms:created xsi:type="dcterms:W3CDTF">2006-08-16T00:00:00Z</dcterms:created>
  <dcterms:modified xsi:type="dcterms:W3CDTF">2021-01-14T04:23:53Z</dcterms:modified>
</cp:coreProperties>
</file>