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1" r:id="rId2"/>
    <p:sldId id="257" r:id="rId3"/>
    <p:sldId id="299" r:id="rId4"/>
    <p:sldId id="260" r:id="rId5"/>
    <p:sldId id="258" r:id="rId6"/>
    <p:sldId id="294" r:id="rId7"/>
    <p:sldId id="297" r:id="rId8"/>
    <p:sldId id="298" r:id="rId9"/>
    <p:sldId id="261" r:id="rId10"/>
    <p:sldId id="295" r:id="rId11"/>
    <p:sldId id="296" r:id="rId12"/>
    <p:sldId id="285" r:id="rId13"/>
    <p:sldId id="292" r:id="rId14"/>
    <p:sldId id="273" r:id="rId15"/>
    <p:sldId id="277" r:id="rId16"/>
    <p:sldId id="274" r:id="rId17"/>
    <p:sldId id="28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FF"/>
    <a:srgbClr val="C2290A"/>
    <a:srgbClr val="F33B5A"/>
    <a:srgbClr val="1DE35A"/>
    <a:srgbClr val="D73217"/>
    <a:srgbClr val="D6DA46"/>
    <a:srgbClr val="DFF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94660"/>
  </p:normalViewPr>
  <p:slideViewPr>
    <p:cSldViewPr>
      <p:cViewPr>
        <p:scale>
          <a:sx n="73" d="100"/>
          <a:sy n="73" d="100"/>
        </p:scale>
        <p:origin x="-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95F01E-28D6-483B-9F54-F197DE3192B2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0F0FFE-2ACF-417F-B915-A24DF9191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70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37E6F2-FC25-4177-9DC9-D613151502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4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8C65C-F401-4F4D-B077-CDD8E1CC9F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15481-99B7-4777-94FC-F24F71CAC2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2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8FCE8-16A4-4DF9-BC1E-0D83CCC87B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7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A5AD0-3B81-48D0-A139-FF35FD143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1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F3AFB-50CB-4FEB-A403-3F732EB2F1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C1284-AC1D-4B6B-8716-5433063071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6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5445B-817E-491D-A747-324756077C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2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D9E21-270F-4BBF-8DFC-D3A6236871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84A41-2856-4B0B-BBE8-F4A95D5838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04E9D-AA95-4C08-8185-CD4521BAF8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2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6A2D84-5C10-4769-81C7-F6764E2224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0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9C%E0%A6%BE%E0%A6%A4%E0%A7%80%E0%A6%AF%E0%A6%BC_%E0%A6%9A%E0%A6%B2%E0%A6%9A%E0%A7%8D%E0%A6%9A%E0%A6%BF%E0%A6%A4%E0%A7%8D%E0%A6%B0_%E0%A6%AA%E0%A7%81%E0%A6%B0%E0%A6%B8%E0%A7%8D%E0%A6%95%E0%A6%BE%E0%A6%B0" TargetMode="External"/><Relationship Id="rId3" Type="http://schemas.openxmlformats.org/officeDocument/2006/relationships/hyperlink" Target="https://bn.wikipedia.org/wiki/%E0%A6%AC%E0%A6%BE%E0%A6%82%E0%A6%B2%E0%A6%BE%E0%A6%A6%E0%A7%87%E0%A6%B6" TargetMode="External"/><Relationship Id="rId7" Type="http://schemas.openxmlformats.org/officeDocument/2006/relationships/hyperlink" Target="https://bn.wikipedia.org/wiki/%E0%A6%AC%E0%A6%BE%E0%A6%82%E0%A6%B2%E0%A6%BE_%E0%A6%8F%E0%A6%95%E0%A6%BE%E0%A6%A1%E0%A7%87%E0%A6%AE%E0%A6%BF_%E0%A6%AA%E0%A7%81%E0%A6%B0%E0%A6%B8%E0%A7%8D%E0%A6%95%E0%A6%BE%E0%A6%B0" TargetMode="External"/><Relationship Id="rId12" Type="http://schemas.openxmlformats.org/officeDocument/2006/relationships/image" Target="../media/image15.png"/><Relationship Id="rId2" Type="http://schemas.openxmlformats.org/officeDocument/2006/relationships/hyperlink" Target="https://bn.wikipedia.org/wiki/%E0%A6%B0%E0%A6%BE%E0%A6%9C%E0%A6%B6%E0%A6%BE%E0%A6%B9%E0%A7%80_%E0%A6%9C%E0%A7%87%E0%A6%B2%E0%A6%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B2%E0%A7%87%E0%A6%96%E0%A6%95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https://bn.wikipedia.org/wiki/%E0%A6%A8%E0%A6%BE%E0%A6%97%E0%A6%B0%E0%A6%BF%E0%A6%95%E0%A6%A4%E0%A7%8D%E0%A6%AC" TargetMode="External"/><Relationship Id="rId10" Type="http://schemas.openxmlformats.org/officeDocument/2006/relationships/hyperlink" Target="https://bn.wikipedia.org/wiki/%E0%A6%B8%E0%A7%8D%E0%A6%AC%E0%A6%BE%E0%A6%A7%E0%A7%80%E0%A6%A8%E0%A6%A4%E0%A6%BE_%E0%A6%AA%E0%A6%A6%E0%A6%95" TargetMode="External"/><Relationship Id="rId4" Type="http://schemas.openxmlformats.org/officeDocument/2006/relationships/hyperlink" Target="https://bn.wikipedia.org/wiki/%E0%A6%9C%E0%A6%BE%E0%A6%A4%E0%A7%80%E0%A6%AF%E0%A6%BC%E0%A6%A4%E0%A6%BE" TargetMode="External"/><Relationship Id="rId9" Type="http://schemas.openxmlformats.org/officeDocument/2006/relationships/hyperlink" Target="https://bn.wikipedia.org/wiki/%E0%A6%8F%E0%A6%95%E0%A7%81%E0%A6%B6%E0%A7%87_%E0%A6%AA%E0%A6%A6%E0%A6%95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AD%E0%A6%BE%E0%A6%B7%E0%A6%BE_%E0%A6%93_%E0%A6%B8%E0%A6%BE%E0%A6%B9%E0%A6%BF%E0%A6%A4%E0%A7%8D%E0%A6%AF%E0%A7%87_%E0%A6%8F%E0%A6%95%E0%A7%81%E0%A6%B6%E0%A7%87_%E0%A6%AA%E0%A6%A6%E0%A6%95" TargetMode="External"/><Relationship Id="rId13" Type="http://schemas.openxmlformats.org/officeDocument/2006/relationships/hyperlink" Target="https://bn.wikipedia.org/wiki/%E0%A6%B8%E0%A7%87%E0%A6%B2%E0%A6%BF%E0%A6%A8%E0%A6%BE_%E0%A6%B9%E0%A7%8B%E0%A6%B8%E0%A7%87%E0%A6%A8#cite_note-10" TargetMode="External"/><Relationship Id="rId3" Type="http://schemas.openxmlformats.org/officeDocument/2006/relationships/hyperlink" Target="https://bn.wikipedia.org/wiki/%E0%A6%B8%E0%A7%87%E0%A6%B2%E0%A6%BF%E0%A6%A8%E0%A6%BE_%E0%A6%B9%E0%A7%8B%E0%A6%B8%E0%A7%87%E0%A6%A8#cite_note-jugantor-8" TargetMode="External"/><Relationship Id="rId7" Type="http://schemas.openxmlformats.org/officeDocument/2006/relationships/hyperlink" Target="https://bn.wikipedia.org/wiki/%E0%A6%B8%E0%A7%87%E0%A6%B2%E0%A6%BF%E0%A6%A8%E0%A6%BE_%E0%A6%B9%E0%A7%8B%E0%A6%B8%E0%A7%87%E0%A6%A8#cite_note-uplbooks.com-3" TargetMode="External"/><Relationship Id="rId12" Type="http://schemas.openxmlformats.org/officeDocument/2006/relationships/hyperlink" Target="https://bn.wikipedia.org/wiki/%E0%A6%B8%E0%A7%8D%E0%A6%AC%E0%A6%BE%E0%A6%A7%E0%A7%80%E0%A6%A8%E0%A6%A4%E0%A6%BE_%E0%A6%AA%E0%A7%81%E0%A6%B0%E0%A6%B8%E0%A7%8D%E0%A6%95%E0%A6%BE%E0%A6%B0_%E0%A6%AC%E0%A6%BF%E0%A6%9C%E0%A6%AF%E0%A6%BC%E0%A7%80%E0%A6%A6%E0%A7%87%E0%A6%B0_%E0%A6%A4%E0%A6%BE%E0%A6%B2%E0%A6%BF%E0%A6%95%E0%A6%BE_(%E0%A7%A8%E0%A7%A6%E0%A7%A7%E0%A7%A6%E2%80%93%E0%A7%A7%E0%A7%AF)" TargetMode="External"/><Relationship Id="rId17" Type="http://schemas.openxmlformats.org/officeDocument/2006/relationships/hyperlink" Target="https://bn.wikipedia.org/wiki/%E0%A6%B8%E0%A6%BE%E0%A6%B0%E0%A7%8D%E0%A6%95_%E0%A6%B8%E0%A6%BE%E0%A6%B9%E0%A6%BF%E0%A6%A4%E0%A7%8D%E0%A6%AF_%E0%A6%AA%E0%A7%81%E0%A6%B0%E0%A6%B8%E0%A7%8D%E0%A6%95%E0%A6%BE%E0%A6%B0" TargetMode="External"/><Relationship Id="rId2" Type="http://schemas.openxmlformats.org/officeDocument/2006/relationships/hyperlink" Target="https://bn.wikipedia.org/wiki/%E0%A6%B0%E0%A6%BE%E0%A6%9C%E0%A6%B6%E0%A6%BE%E0%A6%B9%E0%A7%80_%E0%A6%AC%E0%A6%BF%E0%A6%B6%E0%A7%8D%E0%A6%AC%E0%A6%AC%E0%A6%BF%E0%A6%A6%E0%A7%8D%E0%A6%AF%E0%A6%BE%E0%A6%B2%E0%A6%AF%E0%A6%BC" TargetMode="External"/><Relationship Id="rId16" Type="http://schemas.openxmlformats.org/officeDocument/2006/relationships/hyperlink" Target="https://bn.wikipedia.org/wiki/%E0%A6%B8%E0%A7%87%E0%A6%B2%E0%A6%BF%E0%A6%A8%E0%A6%BE_%E0%A6%B9%E0%A7%8B%E0%A6%B8%E0%A7%87%E0%A6%A8#cite_note-1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86%E0%A6%B2%E0%A6%BE%E0%A6%93%E0%A6%B2_%E0%A6%B8%E0%A6%BE%E0%A6%B9%E0%A6%BF%E0%A6%A4%E0%A7%8D%E0%A6%AF_%E0%A6%AA%E0%A7%81%E0%A6%B0%E0%A6%B8%E0%A7%8D%E0%A6%95%E0%A6%BE%E0%A6%B0" TargetMode="External"/><Relationship Id="rId11" Type="http://schemas.openxmlformats.org/officeDocument/2006/relationships/hyperlink" Target="https://bn.wikipedia.org/wiki/%E0%A6%B8%E0%A6%BE%E0%A6%B9%E0%A6%BF%E0%A6%A4%E0%A7%8D%E0%A6%AF%E0%A7%87_%E0%A6%B8%E0%A7%8D%E0%A6%AC%E0%A6%BE%E0%A6%A7%E0%A7%80%E0%A6%A8%E0%A6%A4%E0%A6%BE_%E0%A6%AA%E0%A7%81%E0%A6%B0%E0%A6%B8%E0%A7%8D%E0%A6%95%E0%A6%BE%E0%A6%B0" TargetMode="External"/><Relationship Id="rId5" Type="http://schemas.openxmlformats.org/officeDocument/2006/relationships/hyperlink" Target="https://bn.wikipedia.org/wiki/%E0%A6%AC%E0%A6%BE%E0%A6%82%E0%A6%B2%E0%A6%BE_%E0%A6%8F%E0%A6%95%E0%A6%BE%E0%A6%A1%E0%A7%87%E0%A6%AE%E0%A6%BF_%E0%A6%B8%E0%A6%BE%E0%A6%B9%E0%A6%BF%E0%A6%A4%E0%A7%8D%E0%A6%AF_%E0%A6%AA%E0%A7%81%E0%A6%B0%E0%A6%B8%E0%A7%8D%E0%A6%95%E0%A6%BE%E0%A6%B0_%E0%A6%AC%E0%A6%BF%E0%A6%9C%E0%A6%AF%E0%A6%BC%E0%A7%80%E0%A6%A6%E0%A7%87%E0%A6%B0_%E0%A6%A4%E0%A6%BE%E0%A6%B2%E0%A6%BF%E0%A6%95%E0%A6%BE_(%E0%A7%A7%E0%A7%AF%E0%A7%AE%E0%A7%A6-%E0%A7%AE%E0%A7%AF)" TargetMode="External"/><Relationship Id="rId15" Type="http://schemas.openxmlformats.org/officeDocument/2006/relationships/hyperlink" Target="https://bn.wikipedia.org/wiki/%E0%A6%AC%E0%A7%8D%E0%A6%B0%E0%A7%8D%E0%A6%AF%E0%A6%BE%E0%A6%95_%E0%A6%AC%E0%A7%8D%E0%A6%AF%E0%A6%BE%E0%A6%82%E0%A6%95-%E0%A6%B8%E0%A6%AE%E0%A6%95%E0%A6%BE%E0%A6%B2_%E0%A6%B8%E0%A6%BE%E0%A6%B9%E0%A6%BF%E0%A6%A4%E0%A7%8D%E0%A6%AF_%E0%A6%AA%E0%A7%81%E0%A6%B0%E0%A6%B8%E0%A7%8D%E0%A6%95%E0%A6%BE%E0%A6%B0" TargetMode="External"/><Relationship Id="rId10" Type="http://schemas.openxmlformats.org/officeDocument/2006/relationships/hyperlink" Target="https://bn.wikipedia.org/wiki/%E0%A6%B8%E0%A7%87%E0%A6%B2%E0%A6%BF%E0%A6%A8%E0%A6%BE_%E0%A6%B9%E0%A7%8B%E0%A6%B8%E0%A7%87%E0%A6%A8#cite_note-9" TargetMode="External"/><Relationship Id="rId4" Type="http://schemas.openxmlformats.org/officeDocument/2006/relationships/hyperlink" Target="https://bn.wikipedia.org/wiki/%E0%A6%AC%E0%A6%BE%E0%A6%82%E0%A6%B2%E0%A6%BE_%E0%A6%8F%E0%A6%95%E0%A6%BE%E0%A6%A1%E0%A7%87%E0%A6%AE%E0%A6%BF_%E0%A6%B8%E0%A6%BE%E0%A6%B9%E0%A6%BF%E0%A6%A4%E0%A7%8D%E0%A6%AF_%E0%A6%AA%E0%A7%81%E0%A6%B0%E0%A6%B8%E0%A7%8D%E0%A6%95%E0%A6%BE%E0%A6%B0" TargetMode="External"/><Relationship Id="rId9" Type="http://schemas.openxmlformats.org/officeDocument/2006/relationships/hyperlink" Target="https://bn.wikipedia.org/wiki/%E0%A6%8F%E0%A6%95%E0%A7%81%E0%A6%B6%E0%A7%87_%E0%A6%AA%E0%A6%A6%E0%A6%95_%E0%A6%AC%E0%A6%BF%E0%A6%9C%E0%A6%AF%E0%A6%BC%E0%A7%80%E0%A6%A6%E0%A7%87%E0%A6%B0_%E0%A6%A4%E0%A6%BE%E0%A6%B2%E0%A6%BF%E0%A6%95%E0%A6%BE_(%E0%A7%A8%E0%A7%A6%E0%A7%A6%E0%A7%A6%E2%80%93%E0%A7%A6%E0%A7%AF)" TargetMode="External"/><Relationship Id="rId14" Type="http://schemas.openxmlformats.org/officeDocument/2006/relationships/hyperlink" Target="https://bn.wikipedia.org/wiki/%E0%A6%B8%E0%A7%87%E0%A6%B2%E0%A6%BF%E0%A6%A8%E0%A6%BE_%E0%A6%B9%E0%A7%8B%E0%A6%B8%E0%A7%87%E0%A6%A8#cite_note-1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5645222-F13A-48E5-805A-65E6D52652E9}"/>
              </a:ext>
            </a:extLst>
          </p:cNvPr>
          <p:cNvGrpSpPr/>
          <p:nvPr/>
        </p:nvGrpSpPr>
        <p:grpSpPr>
          <a:xfrm>
            <a:off x="793310" y="2227868"/>
            <a:ext cx="3575202" cy="2337763"/>
            <a:chOff x="7760869" y="-279450"/>
            <a:chExt cx="4636124" cy="2337763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23867213-8866-409E-B31A-A2342AD1DFB9}"/>
                </a:ext>
              </a:extLst>
            </p:cNvPr>
            <p:cNvSpPr/>
            <p:nvPr/>
          </p:nvSpPr>
          <p:spPr>
            <a:xfrm rot="5400000">
              <a:off x="10329655" y="101877"/>
              <a:ext cx="2337761" cy="1575111"/>
            </a:xfrm>
            <a:custGeom>
              <a:avLst/>
              <a:gdLst>
                <a:gd name="connsiteX0" fmla="*/ 0 w 2337762"/>
                <a:gd name="connsiteY0" fmla="*/ 816453 h 816453"/>
                <a:gd name="connsiteX1" fmla="*/ 0 w 2337762"/>
                <a:gd name="connsiteY1" fmla="*/ 389634 h 816453"/>
                <a:gd name="connsiteX2" fmla="*/ 389635 w 2337762"/>
                <a:gd name="connsiteY2" fmla="*/ 0 h 816453"/>
                <a:gd name="connsiteX3" fmla="*/ 1948127 w 2337762"/>
                <a:gd name="connsiteY3" fmla="*/ 0 h 816453"/>
                <a:gd name="connsiteX4" fmla="*/ 2337762 w 2337762"/>
                <a:gd name="connsiteY4" fmla="*/ 389634 h 816453"/>
                <a:gd name="connsiteX5" fmla="*/ 2337762 w 2337762"/>
                <a:gd name="connsiteY5" fmla="*/ 816453 h 81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7762" h="816453">
                  <a:moveTo>
                    <a:pt x="0" y="816453"/>
                  </a:moveTo>
                  <a:lnTo>
                    <a:pt x="0" y="389634"/>
                  </a:lnTo>
                  <a:cubicBezTo>
                    <a:pt x="0" y="174446"/>
                    <a:pt x="174446" y="0"/>
                    <a:pt x="389635" y="0"/>
                  </a:cubicBezTo>
                  <a:lnTo>
                    <a:pt x="1948127" y="0"/>
                  </a:lnTo>
                  <a:cubicBezTo>
                    <a:pt x="2163316" y="0"/>
                    <a:pt x="2337762" y="174446"/>
                    <a:pt x="2337762" y="389634"/>
                  </a:cubicBezTo>
                  <a:lnTo>
                    <a:pt x="2337762" y="816453"/>
                  </a:lnTo>
                  <a:close/>
                </a:path>
              </a:pathLst>
            </a:custGeom>
            <a:solidFill>
              <a:srgbClr val="007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D46AFFEA-A68A-4220-94AC-4B61FE32B714}"/>
                </a:ext>
              </a:extLst>
            </p:cNvPr>
            <p:cNvSpPr txBox="1"/>
            <p:nvPr/>
          </p:nvSpPr>
          <p:spPr>
            <a:xfrm>
              <a:off x="11703670" y="725480"/>
              <a:ext cx="693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chemeClr val="bg1"/>
                  </a:solidFill>
                </a:rPr>
                <a:t>০২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xmlns="" id="{3EE28786-7CB7-4268-B4ED-853C6B7AC061}"/>
                </a:ext>
              </a:extLst>
            </p:cNvPr>
            <p:cNvSpPr/>
            <p:nvPr/>
          </p:nvSpPr>
          <p:spPr>
            <a:xfrm rot="5400000">
              <a:off x="8460893" y="-979474"/>
              <a:ext cx="2337761" cy="373781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3BE7E456-03BE-4EDB-8B14-00900FD0750E}"/>
                </a:ext>
              </a:extLst>
            </p:cNvPr>
            <p:cNvSpPr txBox="1"/>
            <p:nvPr/>
          </p:nvSpPr>
          <p:spPr>
            <a:xfrm>
              <a:off x="8342485" y="439593"/>
              <a:ext cx="23065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শ্রেণিতে 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00309855-BD43-4E1E-8B8A-B354EAFA5C48}"/>
              </a:ext>
            </a:extLst>
          </p:cNvPr>
          <p:cNvSpPr/>
          <p:nvPr/>
        </p:nvSpPr>
        <p:spPr>
          <a:xfrm rot="16200000">
            <a:off x="929720" y="1647769"/>
            <a:ext cx="2665562" cy="3575201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88C57697-397F-4DB3-A0B7-9D06613FD5CB}"/>
              </a:ext>
            </a:extLst>
          </p:cNvPr>
          <p:cNvSpPr/>
          <p:nvPr/>
        </p:nvSpPr>
        <p:spPr>
          <a:xfrm rot="16200000">
            <a:off x="1111046" y="1741997"/>
            <a:ext cx="2337760" cy="3446615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FFCC">
              <a:alpha val="1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1A274D0-F537-492D-8F06-B31E493ABA86}"/>
              </a:ext>
            </a:extLst>
          </p:cNvPr>
          <p:cNvGrpSpPr/>
          <p:nvPr/>
        </p:nvGrpSpPr>
        <p:grpSpPr>
          <a:xfrm>
            <a:off x="847545" y="192701"/>
            <a:ext cx="3666657" cy="2374631"/>
            <a:chOff x="6457946" y="1519294"/>
            <a:chExt cx="3899677" cy="237463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88ED4AC5-71AE-44AD-90E6-461029148ACF}"/>
                </a:ext>
              </a:extLst>
            </p:cNvPr>
            <p:cNvGrpSpPr/>
            <p:nvPr/>
          </p:nvGrpSpPr>
          <p:grpSpPr>
            <a:xfrm>
              <a:off x="6457946" y="1519294"/>
              <a:ext cx="3670959" cy="2374631"/>
              <a:chOff x="6650248" y="1524510"/>
              <a:chExt cx="4382916" cy="2374632"/>
            </a:xfrm>
          </p:grpSpPr>
          <p:sp>
            <p:nvSpPr>
              <p:cNvPr id="20" name="Rectangle: Top Corners Rounded 19">
                <a:extLst>
                  <a:ext uri="{FF2B5EF4-FFF2-40B4-BE49-F238E27FC236}">
                    <a16:creationId xmlns:a16="http://schemas.microsoft.com/office/drawing/2014/main" xmlns="" id="{B35232A7-F2B3-4708-8AFB-49FCF0661FC7}"/>
                  </a:ext>
                </a:extLst>
              </p:cNvPr>
              <p:cNvSpPr/>
              <p:nvPr/>
            </p:nvSpPr>
            <p:spPr>
              <a:xfrm rot="5400000">
                <a:off x="7534036" y="677592"/>
                <a:ext cx="2337762" cy="4105338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2362C5B0-8DBE-47C4-9B0B-54055A3247DD}"/>
                  </a:ext>
                </a:extLst>
              </p:cNvPr>
              <p:cNvSpPr/>
              <p:nvPr/>
            </p:nvSpPr>
            <p:spPr>
              <a:xfrm rot="5400000">
                <a:off x="9488521" y="2317628"/>
                <a:ext cx="2337762" cy="751525"/>
              </a:xfrm>
              <a:custGeom>
                <a:avLst/>
                <a:gdLst>
                  <a:gd name="connsiteX0" fmla="*/ 0 w 2337762"/>
                  <a:gd name="connsiteY0" fmla="*/ 816453 h 816453"/>
                  <a:gd name="connsiteX1" fmla="*/ 0 w 2337762"/>
                  <a:gd name="connsiteY1" fmla="*/ 389634 h 816453"/>
                  <a:gd name="connsiteX2" fmla="*/ 389635 w 2337762"/>
                  <a:gd name="connsiteY2" fmla="*/ 0 h 816453"/>
                  <a:gd name="connsiteX3" fmla="*/ 1948127 w 2337762"/>
                  <a:gd name="connsiteY3" fmla="*/ 0 h 816453"/>
                  <a:gd name="connsiteX4" fmla="*/ 2337762 w 2337762"/>
                  <a:gd name="connsiteY4" fmla="*/ 389634 h 816453"/>
                  <a:gd name="connsiteX5" fmla="*/ 2337762 w 2337762"/>
                  <a:gd name="connsiteY5" fmla="*/ 816453 h 81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7762" h="816453">
                    <a:moveTo>
                      <a:pt x="0" y="816453"/>
                    </a:moveTo>
                    <a:lnTo>
                      <a:pt x="0" y="389634"/>
                    </a:lnTo>
                    <a:cubicBezTo>
                      <a:pt x="0" y="174446"/>
                      <a:pt x="174446" y="0"/>
                      <a:pt x="389635" y="0"/>
                    </a:cubicBezTo>
                    <a:lnTo>
                      <a:pt x="1948127" y="0"/>
                    </a:lnTo>
                    <a:cubicBezTo>
                      <a:pt x="2163316" y="0"/>
                      <a:pt x="2337762" y="174446"/>
                      <a:pt x="2337762" y="389634"/>
                    </a:cubicBezTo>
                    <a:lnTo>
                      <a:pt x="2337762" y="816453"/>
                    </a:lnTo>
                    <a:close/>
                  </a:path>
                </a:pathLst>
              </a:custGeom>
              <a:solidFill>
                <a:srgbClr val="0092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749B8E1-4143-4DDD-9F37-B367E7C26011}"/>
                </a:ext>
              </a:extLst>
            </p:cNvPr>
            <p:cNvSpPr txBox="1"/>
            <p:nvPr/>
          </p:nvSpPr>
          <p:spPr>
            <a:xfrm>
              <a:off x="6546414" y="2367024"/>
              <a:ext cx="30149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মাল্টিমিডিয়া</a:t>
              </a:r>
              <a:r>
                <a:rPr lang="bn-BD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5503150-822B-4730-8CCA-0F710A71EC45}"/>
                </a:ext>
              </a:extLst>
            </p:cNvPr>
            <p:cNvSpPr txBox="1"/>
            <p:nvPr/>
          </p:nvSpPr>
          <p:spPr>
            <a:xfrm>
              <a:off x="9664300" y="2501178"/>
              <a:ext cx="693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chemeClr val="bg1"/>
                  </a:solidFill>
                </a:rPr>
                <a:t>০১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27CC4EE-EF5E-4031-82E7-B2813D2C1872}"/>
              </a:ext>
            </a:extLst>
          </p:cNvPr>
          <p:cNvSpPr/>
          <p:nvPr/>
        </p:nvSpPr>
        <p:spPr>
          <a:xfrm rot="16200000">
            <a:off x="929719" y="-395375"/>
            <a:ext cx="2665562" cy="3575203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33E50778-3415-44D7-9583-0F50524826AE}"/>
              </a:ext>
            </a:extLst>
          </p:cNvPr>
          <p:cNvSpPr/>
          <p:nvPr/>
        </p:nvSpPr>
        <p:spPr>
          <a:xfrm rot="16200000">
            <a:off x="1072833" y="-208826"/>
            <a:ext cx="2337760" cy="3120471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FFCC">
              <a:alpha val="1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E3A4C60A-D285-4F3D-A84D-A311F21257FD}"/>
              </a:ext>
            </a:extLst>
          </p:cNvPr>
          <p:cNvGrpSpPr/>
          <p:nvPr/>
        </p:nvGrpSpPr>
        <p:grpSpPr>
          <a:xfrm>
            <a:off x="847545" y="4416988"/>
            <a:ext cx="3490238" cy="2355663"/>
            <a:chOff x="2110378" y="3899600"/>
            <a:chExt cx="4394326" cy="23556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C77754C0-48C9-46F3-A582-FDC80DD91972}"/>
                </a:ext>
              </a:extLst>
            </p:cNvPr>
            <p:cNvSpPr/>
            <p:nvPr/>
          </p:nvSpPr>
          <p:spPr>
            <a:xfrm rot="5400000">
              <a:off x="4566256" y="4338670"/>
              <a:ext cx="2337761" cy="1495425"/>
            </a:xfrm>
            <a:custGeom>
              <a:avLst/>
              <a:gdLst>
                <a:gd name="connsiteX0" fmla="*/ 0 w 2337762"/>
                <a:gd name="connsiteY0" fmla="*/ 816453 h 816453"/>
                <a:gd name="connsiteX1" fmla="*/ 0 w 2337762"/>
                <a:gd name="connsiteY1" fmla="*/ 389634 h 816453"/>
                <a:gd name="connsiteX2" fmla="*/ 389635 w 2337762"/>
                <a:gd name="connsiteY2" fmla="*/ 0 h 816453"/>
                <a:gd name="connsiteX3" fmla="*/ 1948127 w 2337762"/>
                <a:gd name="connsiteY3" fmla="*/ 0 h 816453"/>
                <a:gd name="connsiteX4" fmla="*/ 2337762 w 2337762"/>
                <a:gd name="connsiteY4" fmla="*/ 389634 h 816453"/>
                <a:gd name="connsiteX5" fmla="*/ 2337762 w 2337762"/>
                <a:gd name="connsiteY5" fmla="*/ 816453 h 81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7762" h="816453">
                  <a:moveTo>
                    <a:pt x="0" y="816453"/>
                  </a:moveTo>
                  <a:lnTo>
                    <a:pt x="0" y="389634"/>
                  </a:lnTo>
                  <a:cubicBezTo>
                    <a:pt x="0" y="174446"/>
                    <a:pt x="174446" y="0"/>
                    <a:pt x="389635" y="0"/>
                  </a:cubicBezTo>
                  <a:lnTo>
                    <a:pt x="1948127" y="0"/>
                  </a:lnTo>
                  <a:cubicBezTo>
                    <a:pt x="2163316" y="0"/>
                    <a:pt x="2337762" y="174446"/>
                    <a:pt x="2337762" y="389634"/>
                  </a:cubicBezTo>
                  <a:lnTo>
                    <a:pt x="2337762" y="816453"/>
                  </a:lnTo>
                  <a:close/>
                </a:path>
              </a:pathLst>
            </a:custGeom>
            <a:solidFill>
              <a:srgbClr val="C07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1B3E7C90-4628-4B0D-841D-9A770DA23724}"/>
                </a:ext>
              </a:extLst>
            </p:cNvPr>
            <p:cNvSpPr txBox="1"/>
            <p:nvPr/>
          </p:nvSpPr>
          <p:spPr>
            <a:xfrm>
              <a:off x="5934257" y="4875517"/>
              <a:ext cx="5704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chemeClr val="bg1"/>
                  </a:solidFill>
                </a:rPr>
                <a:t>০৩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: Top Corners Rounded 76">
              <a:extLst>
                <a:ext uri="{FF2B5EF4-FFF2-40B4-BE49-F238E27FC236}">
                  <a16:creationId xmlns:a16="http://schemas.microsoft.com/office/drawing/2014/main" xmlns="" id="{77A92CC4-72C0-47CF-AEF3-3C600F6EE2C9}"/>
                </a:ext>
              </a:extLst>
            </p:cNvPr>
            <p:cNvSpPr/>
            <p:nvPr/>
          </p:nvSpPr>
          <p:spPr>
            <a:xfrm rot="5400000">
              <a:off x="2810402" y="3199576"/>
              <a:ext cx="2337761" cy="373780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A50168BA-A0A2-48AD-A9DA-6A2FBACF885E}"/>
                </a:ext>
              </a:extLst>
            </p:cNvPr>
            <p:cNvSpPr txBox="1"/>
            <p:nvPr/>
          </p:nvSpPr>
          <p:spPr>
            <a:xfrm>
              <a:off x="2716312" y="4585191"/>
              <a:ext cx="24760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স্বাগতম 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85B2AE2-8DA3-42DE-9289-84702E6D6E87}"/>
              </a:ext>
            </a:extLst>
          </p:cNvPr>
          <p:cNvSpPr txBox="1"/>
          <p:nvPr/>
        </p:nvSpPr>
        <p:spPr>
          <a:xfrm>
            <a:off x="1418369" y="5063554"/>
            <a:ext cx="2207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স্বাগতম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22904DE0-F906-4097-A5F4-EA722B40E551}"/>
              </a:ext>
            </a:extLst>
          </p:cNvPr>
          <p:cNvSpPr/>
          <p:nvPr/>
        </p:nvSpPr>
        <p:spPr>
          <a:xfrm rot="16200000">
            <a:off x="929721" y="3741055"/>
            <a:ext cx="2665562" cy="3575204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D3D7DA75-380B-4708-8282-6A189CEFA51A}"/>
              </a:ext>
            </a:extLst>
          </p:cNvPr>
          <p:cNvSpPr/>
          <p:nvPr/>
        </p:nvSpPr>
        <p:spPr>
          <a:xfrm rot="16200000">
            <a:off x="590541" y="4787944"/>
            <a:ext cx="2337760" cy="3120471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FFCC">
              <a:alpha val="1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8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1000" fill="hold" nodeType="clickEffect" p14:presetBounceEnd="2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2.59259E-6 L 0.33242 0.0081 " pathEditMode="relative" rAng="0" ptsTypes="AA" p14:bounceEnd="29000">
                                          <p:cBhvr>
                                            <p:cTn id="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15" y="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1.11111E-6 L 0.34193 0.00162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096" y="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576 -0.00625 L 0.34037 -0.0037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24" y="11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2.59259E-6 L 0.33242 0.0081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15" y="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1.11111E-6 L 0.34193 0.00162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096" y="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576 -0.00625 L 0.34037 -0.0037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24" y="11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187990"/>
              </p:ext>
            </p:extLst>
          </p:nvPr>
        </p:nvGraphicFramePr>
        <p:xfrm>
          <a:off x="457200" y="228599"/>
          <a:ext cx="8229600" cy="62484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35106">
                <a:tc gridSpan="2">
                  <a:txBody>
                    <a:bodyPr/>
                    <a:lstStyle/>
                    <a:p>
                      <a:pPr algn="ctr"/>
                      <a:r>
                        <a:rPr lang="bn-BD" sz="4000" b="1" dirty="0">
                          <a:effectLst/>
                          <a:latin typeface="Nikosh" pitchFamily="2" charset="0"/>
                          <a:cs typeface="Nikosh" pitchFamily="2" charset="0"/>
                        </a:rPr>
                        <a:t>সেলিনা </a:t>
                      </a:r>
                      <a:r>
                        <a:rPr lang="bn-BD" sz="4000" b="1" dirty="0" smtClean="0">
                          <a:effectLst/>
                          <a:latin typeface="Nikosh" pitchFamily="2" charset="0"/>
                          <a:cs typeface="Nikosh" pitchFamily="2" charset="0"/>
                        </a:rPr>
                        <a:t>হোসেন </a:t>
                      </a:r>
                      <a:endParaRPr lang="bn-BD" sz="4000" b="1" dirty="0"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5106">
                <a:tc gridSpan="2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6435">
                <a:tc>
                  <a:txBody>
                    <a:bodyPr/>
                    <a:lstStyle/>
                    <a:p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</a:rPr>
                        <a:t>জন্ম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</a:rPr>
                        <a:t>১৪ জুন ১৯৪৭ (বয়স ৭৩</a:t>
                      </a:r>
                      <a:r>
                        <a:rPr lang="bn-BD" sz="2000" dirty="0" smtClean="0">
                          <a:latin typeface="Nikosh" pitchFamily="2" charset="0"/>
                          <a:cs typeface="Nikosh" pitchFamily="2" charset="0"/>
                        </a:rPr>
                        <a:t>)</a:t>
                      </a:r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</a:rPr>
                        <a:t/>
                      </a:r>
                      <a:br>
                        <a:rPr lang="bn-BD" sz="2000" dirty="0">
                          <a:latin typeface="Nikosh" pitchFamily="2" charset="0"/>
                          <a:cs typeface="Nikosh" pitchFamily="2" charset="0"/>
                        </a:rPr>
                      </a:br>
                      <a:r>
                        <a:rPr lang="bn-BD" sz="2000" dirty="0">
                          <a:effectLst/>
                          <a:latin typeface="Nikosh" pitchFamily="2" charset="0"/>
                          <a:cs typeface="Nikosh" pitchFamily="2" charset="0"/>
                          <a:hlinkClick r:id="rId2" tooltip="রাজশাহী জেলা"/>
                        </a:rPr>
                        <a:t>রাজশাহী</a:t>
                      </a:r>
                      <a:r>
                        <a:rPr lang="bn-BD" sz="20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, </a:t>
                      </a:r>
                      <a:r>
                        <a:rPr lang="bn-BD" sz="2000" dirty="0">
                          <a:effectLst/>
                          <a:latin typeface="Nikosh" pitchFamily="2" charset="0"/>
                          <a:cs typeface="Nikosh" pitchFamily="2" charset="0"/>
                          <a:hlinkClick r:id="rId3" tooltip="বাংলাদেশ"/>
                        </a:rPr>
                        <a:t>বাংলাদেশ</a:t>
                      </a:r>
                      <a:endParaRPr lang="bn-BD" sz="2000" dirty="0"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5106">
                <a:tc>
                  <a:txBody>
                    <a:bodyPr/>
                    <a:lstStyle/>
                    <a:p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  <a:hlinkClick r:id="rId4" tooltip="জাতীয়তা"/>
                        </a:rPr>
                        <a:t>জাতীয়তা</a:t>
                      </a:r>
                      <a:endParaRPr lang="bn-BD" sz="20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</a:rPr>
                        <a:t>বাংলাদেশী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5106">
                <a:tc>
                  <a:txBody>
                    <a:bodyPr/>
                    <a:lstStyle/>
                    <a:p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  <a:hlinkClick r:id="rId5" tooltip="নাগরিকত্ব"/>
                        </a:rPr>
                        <a:t>নাগরিকত্ব</a:t>
                      </a:r>
                      <a:endParaRPr lang="bn-BD" sz="20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r>
                        <a:rPr lang="bn-BD" sz="2000">
                          <a:latin typeface="Nikosh" pitchFamily="2" charset="0"/>
                          <a:cs typeface="Nikosh" pitchFamily="2" charset="0"/>
                          <a:hlinkClick r:id="rId3" tooltip="বাংলাদেশ"/>
                        </a:rPr>
                        <a:t>বাংলাদেশ</a:t>
                      </a:r>
                      <a:endParaRPr lang="bn-BD" sz="200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5106">
                <a:tc>
                  <a:txBody>
                    <a:bodyPr/>
                    <a:lstStyle/>
                    <a:p>
                      <a:r>
                        <a:rPr lang="bn-BD" sz="2000">
                          <a:latin typeface="Nikosh" pitchFamily="2" charset="0"/>
                          <a:cs typeface="Nikosh" pitchFamily="2" charset="0"/>
                        </a:rPr>
                        <a:t>পেশা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>
                          <a:latin typeface="Nikosh" pitchFamily="2" charset="0"/>
                          <a:cs typeface="Nikosh" pitchFamily="2" charset="0"/>
                        </a:rPr>
                        <a:t>কথা-সাহিত্যিক, </a:t>
                      </a:r>
                      <a:r>
                        <a:rPr lang="bn-BD" sz="2000">
                          <a:latin typeface="Nikosh" pitchFamily="2" charset="0"/>
                          <a:cs typeface="Nikosh" pitchFamily="2" charset="0"/>
                          <a:hlinkClick r:id="rId6" tooltip="লেখক"/>
                        </a:rPr>
                        <a:t>লেখক</a:t>
                      </a:r>
                      <a:r>
                        <a:rPr lang="bn-BD" sz="2000">
                          <a:latin typeface="Nikosh" pitchFamily="2" charset="0"/>
                          <a:cs typeface="Nikosh" pitchFamily="2" charset="0"/>
                        </a:rPr>
                        <a:t>, ঔপন্যাসিক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6435">
                <a:tc>
                  <a:txBody>
                    <a:bodyPr/>
                    <a:lstStyle/>
                    <a:p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</a:rPr>
                        <a:t>পুরস্কার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  <a:hlinkClick r:id="rId7" tooltip="বাংলা একাডেমি পুরস্কার"/>
                        </a:rPr>
                        <a:t>বাংলা একাডেমি পুরস্কার</a:t>
                      </a:r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</a:rPr>
                        <a:t> (১৯৮০), </a:t>
                      </a:r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  <a:hlinkClick r:id="rId8" tooltip="জাতীয় চলচ্চিত্র পুরস্কার"/>
                        </a:rPr>
                        <a:t>জাতীয় চলচ্চিত্র পুরস্কার</a:t>
                      </a:r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</a:rPr>
                        <a:t>, </a:t>
                      </a:r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  <a:hlinkClick r:id="rId9" tooltip="একুশে পদক"/>
                        </a:rPr>
                        <a:t>একুশে পদক</a:t>
                      </a:r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</a:rPr>
                        <a:t> (২০০৯), </a:t>
                      </a:r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  <a:hlinkClick r:id="rId10" tooltip="স্বাধীনতা পদক"/>
                        </a:rPr>
                        <a:t>স্বাধীনতা পদক</a:t>
                      </a:r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</a:rPr>
                        <a:t> (২০১৮)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Selina Hossain (2) (cropped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4508"/>
            <a:ext cx="1631446" cy="217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f/f9/Flag_of_Bangladesh.svg/23px-Flag_of_Bangladesh.sv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53006"/>
            <a:ext cx="1931661" cy="117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1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1966" y="457200"/>
            <a:ext cx="7543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>
                <a:latin typeface="Nikosh" pitchFamily="2" charset="0"/>
                <a:cs typeface="Nikosh" pitchFamily="2" charset="0"/>
              </a:rPr>
              <a:t>পুরস্কার ও সম্মাননা</a:t>
            </a:r>
          </a:p>
          <a:p>
            <a:r>
              <a:rPr lang="bn-BD" sz="2400" dirty="0">
                <a:latin typeface="Nikosh" pitchFamily="2" charset="0"/>
                <a:cs typeface="Nikosh" pitchFamily="2" charset="0"/>
              </a:rPr>
              <a:t>২০১৮ সালে </a:t>
            </a:r>
            <a:r>
              <a:rPr lang="bn-BD" sz="2400" dirty="0">
                <a:latin typeface="Nikosh" pitchFamily="2" charset="0"/>
                <a:cs typeface="Nikosh" pitchFamily="2" charset="0"/>
                <a:hlinkClick r:id="rId2" tooltip="রাজশাহী বিশ্ববিদ্যালয়"/>
              </a:rPr>
              <a:t>রাজশাহী বিশ্ববিদ্যালয়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 তাকে সন্মানসূচক ডি-লিট ডিগ্রিতে ভূষিত করে।</a:t>
            </a:r>
            <a:r>
              <a:rPr lang="bn-BD" sz="2400" baseline="30000" dirty="0">
                <a:latin typeface="Nikosh" pitchFamily="2" charset="0"/>
                <a:cs typeface="Nikosh" pitchFamily="2" charset="0"/>
                <a:hlinkClick r:id="rId3"/>
              </a:rPr>
              <a:t>[৮]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 অন্যান্য পুরস্কার ও সম্মাননার মধ্যে রয়েছে: </a:t>
            </a:r>
          </a:p>
          <a:p>
            <a:pPr>
              <a:buFont typeface="Arial"/>
              <a:buChar char="•"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ড: মুহম্মদ এনামুল হক স্বর্ণপদক - ১৯৬৯</a:t>
            </a:r>
          </a:p>
          <a:p>
            <a:pPr>
              <a:buFont typeface="Arial"/>
              <a:buChar char="•"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উপন্যাসে অবদানের জন্য </a:t>
            </a:r>
            <a:r>
              <a:rPr lang="bn-BD" sz="2400" dirty="0">
                <a:latin typeface="Nikosh" pitchFamily="2" charset="0"/>
                <a:cs typeface="Nikosh" pitchFamily="2" charset="0"/>
                <a:hlinkClick r:id="rId4" tooltip="বাংলা একাডেমি সাহিত্য পুরস্কার"/>
              </a:rPr>
              <a:t>বাংলা একাডেমি সাহিত্য পুরস্কার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 - </a:t>
            </a:r>
            <a:r>
              <a:rPr lang="bn-BD" sz="2400" dirty="0">
                <a:latin typeface="Nikosh" pitchFamily="2" charset="0"/>
                <a:cs typeface="Nikosh" pitchFamily="2" charset="0"/>
                <a:hlinkClick r:id="rId5" tooltip="বাংলা একাডেমি সাহিত্য পুরস্কার বিজয়ীদের তালিকা (১৯৮০-৮৯)"/>
              </a:rPr>
              <a:t>১৯৮০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)</a:t>
            </a:r>
          </a:p>
          <a:p>
            <a:pPr>
              <a:buFont typeface="Arial"/>
              <a:buChar char="•"/>
            </a:pPr>
            <a:r>
              <a:rPr lang="bn-BD" sz="2400" dirty="0">
                <a:latin typeface="Nikosh" pitchFamily="2" charset="0"/>
                <a:cs typeface="Nikosh" pitchFamily="2" charset="0"/>
                <a:hlinkClick r:id="rId6" tooltip="আলাওল সাহিত্য পুরস্কার"/>
              </a:rPr>
              <a:t>আলাওল সাহিত্য পুরস্কার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 - ১৯৮১</a:t>
            </a:r>
          </a:p>
          <a:p>
            <a:pPr>
              <a:buFont typeface="Arial"/>
              <a:buChar char="•"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কামার মুশতারি স্মৃতি পুরস্কার - ১৯৮৭</a:t>
            </a:r>
          </a:p>
          <a:p>
            <a:pPr>
              <a:buFont typeface="Arial"/>
              <a:buChar char="•"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ফিলিপস্ সাহিত্য পুরস্কার - ১৯৯৪</a:t>
            </a:r>
          </a:p>
          <a:p>
            <a:pPr>
              <a:buFont typeface="Arial"/>
              <a:buChar char="•"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অনন্যা সাহিত্য পুরস্কার - ১৯৯৪</a:t>
            </a:r>
            <a:r>
              <a:rPr lang="bn-BD" sz="2400" baseline="30000" dirty="0">
                <a:latin typeface="Nikosh" pitchFamily="2" charset="0"/>
                <a:cs typeface="Nikosh" pitchFamily="2" charset="0"/>
                <a:hlinkClick r:id="rId7"/>
              </a:rPr>
              <a:t>[৩]</a:t>
            </a:r>
            <a:endParaRPr lang="bn-BD" sz="2400" dirty="0">
              <a:latin typeface="Nikosh" pitchFamily="2" charset="0"/>
              <a:cs typeface="Nikosh" pitchFamily="2" charset="0"/>
            </a:endParaRPr>
          </a:p>
          <a:p>
            <a:pPr>
              <a:buFont typeface="Arial"/>
              <a:buChar char="•"/>
            </a:pPr>
            <a:r>
              <a:rPr lang="bn-BD" sz="2400" dirty="0">
                <a:latin typeface="Nikosh" pitchFamily="2" charset="0"/>
                <a:cs typeface="Nikosh" pitchFamily="2" charset="0"/>
                <a:hlinkClick r:id="rId8" tooltip="ভাষা ও সাহিত্যে একুশে পদক"/>
              </a:rPr>
              <a:t>ভাষা ও সাহিত্যে একুশে পদক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 - </a:t>
            </a:r>
            <a:r>
              <a:rPr lang="bn-BD" sz="2400" dirty="0">
                <a:latin typeface="Nikosh" pitchFamily="2" charset="0"/>
                <a:cs typeface="Nikosh" pitchFamily="2" charset="0"/>
                <a:hlinkClick r:id="rId9" tooltip="একুশে পদক বিজয়ীদের তালিকা (২০০০–০৯)"/>
              </a:rPr>
              <a:t>২০০৯</a:t>
            </a:r>
            <a:r>
              <a:rPr lang="bn-BD" sz="2400" baseline="30000" dirty="0">
                <a:latin typeface="Nikosh" pitchFamily="2" charset="0"/>
                <a:cs typeface="Nikosh" pitchFamily="2" charset="0"/>
                <a:hlinkClick r:id="rId10"/>
              </a:rPr>
              <a:t>[৯]</a:t>
            </a:r>
            <a:endParaRPr lang="bn-BD" sz="2400" dirty="0">
              <a:latin typeface="Nikosh" pitchFamily="2" charset="0"/>
              <a:cs typeface="Nikosh" pitchFamily="2" charset="0"/>
            </a:endParaRPr>
          </a:p>
          <a:p>
            <a:pPr>
              <a:buFont typeface="Arial"/>
              <a:buChar char="•"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রবীন্দ্রস্মৃতি পুরস্কার - ২০১০</a:t>
            </a:r>
          </a:p>
          <a:p>
            <a:pPr>
              <a:buFont typeface="Arial"/>
              <a:buChar char="•"/>
            </a:pPr>
            <a:r>
              <a:rPr lang="bn-BD" sz="2400" dirty="0">
                <a:latin typeface="Nikosh" pitchFamily="2" charset="0"/>
                <a:cs typeface="Nikosh" pitchFamily="2" charset="0"/>
                <a:hlinkClick r:id="rId11" tooltip="সাহিত্যে স্বাধীনতা পুরস্কার"/>
              </a:rPr>
              <a:t>সাহিত্যে স্বাধীনতা পুরস্কার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 - </a:t>
            </a:r>
            <a:r>
              <a:rPr lang="bn-BD" sz="2400" dirty="0">
                <a:latin typeface="Nikosh" pitchFamily="2" charset="0"/>
                <a:cs typeface="Nikosh" pitchFamily="2" charset="0"/>
                <a:hlinkClick r:id="rId12" tooltip="স্বাধীনতা পুরস্কার বিজয়ীদের তালিকা (২০১০–১৯)"/>
              </a:rPr>
              <a:t>২০১৮</a:t>
            </a:r>
            <a:r>
              <a:rPr lang="bn-BD" sz="2400" baseline="30000" dirty="0">
                <a:latin typeface="Nikosh" pitchFamily="2" charset="0"/>
                <a:cs typeface="Nikosh" pitchFamily="2" charset="0"/>
                <a:hlinkClick r:id="rId13"/>
              </a:rPr>
              <a:t>[১০]</a:t>
            </a:r>
            <a:endParaRPr lang="bn-BD" sz="2400" dirty="0">
              <a:latin typeface="Nikosh" pitchFamily="2" charset="0"/>
              <a:cs typeface="Nikosh" pitchFamily="2" charset="0"/>
            </a:endParaRPr>
          </a:p>
          <a:p>
            <a:pPr>
              <a:buFont typeface="Arial"/>
              <a:buChar char="•"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মুক্তিযুদ্ধভিত্তিক গ্রন্থ শাখায় পঙ্খিরাজ থেকে প্রকাশিত </a:t>
            </a:r>
            <a:r>
              <a:rPr lang="bn-BD" sz="2400" i="1" dirty="0">
                <a:latin typeface="Nikosh" pitchFamily="2" charset="0"/>
                <a:cs typeface="Nikosh" pitchFamily="2" charset="0"/>
              </a:rPr>
              <a:t>অপেক্ষা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 গ্রন্থের জন্য পাঞ্জেরী ছোটকাকু আনন্দ আলো শিশুসাহিত্য পুরস্কার - ২০১৯</a:t>
            </a:r>
            <a:r>
              <a:rPr lang="bn-BD" sz="2400" baseline="30000" dirty="0">
                <a:latin typeface="Nikosh" pitchFamily="2" charset="0"/>
                <a:cs typeface="Nikosh" pitchFamily="2" charset="0"/>
                <a:hlinkClick r:id="rId14"/>
              </a:rPr>
              <a:t>[১১]</a:t>
            </a:r>
            <a:endParaRPr lang="bn-BD" sz="2400" dirty="0">
              <a:latin typeface="Nikosh" pitchFamily="2" charset="0"/>
              <a:cs typeface="Nikosh" pitchFamily="2" charset="0"/>
            </a:endParaRPr>
          </a:p>
          <a:p>
            <a:pPr>
              <a:buFont typeface="Arial"/>
              <a:buChar char="•"/>
            </a:pPr>
            <a:r>
              <a:rPr lang="bn-BD" sz="2400" dirty="0">
                <a:latin typeface="Nikosh" pitchFamily="2" charset="0"/>
                <a:cs typeface="Nikosh" pitchFamily="2" charset="0"/>
                <a:hlinkClick r:id="rId15" tooltip="ব্র্যাক ব্যাংক-সমকাল সাহিত্য পুরস্কার"/>
              </a:rPr>
              <a:t>ব্র্যাক ব্যাংক-সমকাল সাহিত্য পুরস্কার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 - ২০১৮</a:t>
            </a:r>
            <a:r>
              <a:rPr lang="bn-BD" sz="2400" baseline="30000" dirty="0">
                <a:latin typeface="Nikosh" pitchFamily="2" charset="0"/>
                <a:cs typeface="Nikosh" pitchFamily="2" charset="0"/>
                <a:hlinkClick r:id="rId16"/>
              </a:rPr>
              <a:t>[১২]</a:t>
            </a:r>
            <a:endParaRPr lang="bn-BD" sz="2400" dirty="0">
              <a:latin typeface="Nikosh" pitchFamily="2" charset="0"/>
              <a:cs typeface="Nikosh" pitchFamily="2" charset="0"/>
            </a:endParaRPr>
          </a:p>
          <a:p>
            <a:pPr>
              <a:buFont typeface="Arial"/>
              <a:buChar char="•"/>
            </a:pPr>
            <a:r>
              <a:rPr lang="bn-BD" sz="2400" dirty="0">
                <a:latin typeface="Nikosh" pitchFamily="2" charset="0"/>
                <a:cs typeface="Nikosh" pitchFamily="2" charset="0"/>
                <a:hlinkClick r:id="rId17" tooltip="সার্ক সাহিত্য পুরস্কার"/>
              </a:rPr>
              <a:t>সার্ক সাহিত্য পুরস্কার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 (২০১৫)</a:t>
            </a:r>
          </a:p>
        </p:txBody>
      </p:sp>
    </p:spTree>
    <p:extLst>
      <p:ext uri="{BB962C8B-B14F-4D97-AF65-F5344CB8AC3E}">
        <p14:creationId xmlns:p14="http://schemas.microsoft.com/office/powerpoint/2010/main" val="38197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676400"/>
            <a:ext cx="85344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</a:pPr>
            <a:r>
              <a:rPr lang="bn-BD" sz="32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কর্ম পরিষদ – </a:t>
            </a:r>
            <a:r>
              <a:rPr lang="bn-BD" sz="24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বাংলাকে রাষ্ট্র ভাষা হিসেবে প্রতিষ্টিত করার জন্য গঠিত ছাত্র জোট। </a:t>
            </a:r>
            <a:endParaRPr lang="bn-BD" sz="3200" dirty="0" smtClean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  <a:p>
            <a:pPr lvl="0">
              <a:spcAft>
                <a:spcPts val="1800"/>
              </a:spcAft>
            </a:pPr>
            <a:r>
              <a:rPr lang="bn-BD" sz="32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ব্যাজ – নির্দেশক চিহ্ন। </a:t>
            </a:r>
          </a:p>
          <a:p>
            <a:pPr lvl="0">
              <a:spcAft>
                <a:spcPts val="1800"/>
              </a:spcAft>
            </a:pPr>
            <a:r>
              <a:rPr lang="bn-BD" sz="32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জল্পনা-কল্পনা – আলাপ-আলোচনা।</a:t>
            </a:r>
          </a:p>
          <a:p>
            <a:pPr lvl="0">
              <a:spcAft>
                <a:spcPts val="1800"/>
              </a:spcAft>
            </a:pPr>
            <a:r>
              <a:rPr lang="bn-BD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আক্রোশ – ক্রোধ, রোষ।</a:t>
            </a:r>
          </a:p>
          <a:p>
            <a:pPr lvl="0">
              <a:spcAft>
                <a:spcPts val="1800"/>
              </a:spcAft>
            </a:pPr>
            <a:r>
              <a:rPr lang="bn-BD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হাসপাতালের ইমার্জেন্সি – হাসপাতালের জরুরী চিকিৎসা কেন্দ্র।</a:t>
            </a:r>
          </a:p>
          <a:p>
            <a:pPr lvl="0">
              <a:spcAft>
                <a:spcPts val="1800"/>
              </a:spcAft>
            </a:pPr>
            <a:r>
              <a:rPr lang="bn-BD" sz="32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গুজব – রটনা, জনরব ছড়ানো। </a:t>
            </a:r>
            <a:endParaRPr lang="en-US" sz="32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0308" y="3048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শব্দার্থ</a:t>
            </a:r>
            <a:endParaRPr lang="en-US" sz="6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7924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</a:p>
          <a:p>
            <a:pPr algn="ctr"/>
            <a:endParaRPr lang="bn-BD" sz="6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  <a:p>
            <a:pPr>
              <a:spcAft>
                <a:spcPts val="3600"/>
              </a:spcAft>
            </a:pPr>
            <a:r>
              <a:rPr lang="bn-BD" sz="3200" b="1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কর্ম পরিষদের উদ্যোগে কোন সময় জনসভা অনুষ্টিত হয়?</a:t>
            </a:r>
            <a:endParaRPr lang="bn-BD" sz="3200" b="1" dirty="0" smtClean="0">
              <a:solidFill>
                <a:srgbClr val="0033CC"/>
              </a:solidFill>
              <a:latin typeface="Nikosh" pitchFamily="2" charset="0"/>
              <a:cs typeface="Nikosh" pitchFamily="2" charset="0"/>
            </a:endParaRPr>
          </a:p>
          <a:p>
            <a:pPr>
              <a:spcAft>
                <a:spcPts val="3600"/>
              </a:spcAft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(ক) </a:t>
            </a:r>
            <a:r>
              <a:rPr lang="bn-BD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সকালে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                          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(খ) </a:t>
            </a:r>
            <a:r>
              <a:rPr lang="bn-BD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বিকেলে  </a:t>
            </a:r>
            <a:endParaRPr lang="bn-BD" sz="4000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>
              <a:spcAft>
                <a:spcPts val="3600"/>
              </a:spcAft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(গ) </a:t>
            </a:r>
            <a:r>
              <a:rPr lang="bn-BD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সন্ধ্যায়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                             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(ঘ) </a:t>
            </a:r>
            <a:r>
              <a:rPr lang="bn-BD" sz="40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রাতে </a:t>
            </a:r>
            <a:endParaRPr lang="en-US" sz="40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6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89909" y="38628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একক কাজ</a:t>
            </a:r>
            <a:endParaRPr lang="bn-BD" sz="6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305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4200"/>
              </a:spcAft>
            </a:pPr>
            <a:r>
              <a:rPr lang="bn-BD" sz="4000" b="1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১। </a:t>
            </a:r>
            <a:r>
              <a:rPr lang="bn-BD" sz="4000" b="1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১৪৪ ধারা ভাঙতে কারা এসেছিল? </a:t>
            </a:r>
            <a:endParaRPr lang="bn-BD" sz="40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  <a:p>
            <a:pPr lvl="0">
              <a:spcAft>
                <a:spcPts val="4200"/>
              </a:spcAft>
            </a:pPr>
            <a:r>
              <a:rPr lang="bn-BD" sz="3600" b="1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২। </a:t>
            </a:r>
            <a:r>
              <a:rPr lang="bn-BD" sz="36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প্রতি দলে কতজন করে মিছিলে অংশ গ্রহণ করেছিল?</a:t>
            </a:r>
            <a:endParaRPr lang="en-US" sz="3600" b="1" dirty="0">
              <a:solidFill>
                <a:srgbClr val="0033CC"/>
              </a:solidFill>
              <a:latin typeface="Nikosh" pitchFamily="2" charset="0"/>
              <a:cs typeface="Nikosh" pitchFamily="2" charset="0"/>
            </a:endParaRPr>
          </a:p>
          <a:p>
            <a:pPr lvl="0">
              <a:spcAft>
                <a:spcPts val="4200"/>
              </a:spcAft>
            </a:pPr>
            <a:r>
              <a:rPr lang="bn-BD" sz="40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৪। </a:t>
            </a:r>
            <a:r>
              <a:rPr lang="bn-BD" sz="4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গুজব </a:t>
            </a:r>
            <a:r>
              <a:rPr lang="bn-BD" sz="40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শব্দের অর্থ কী?</a:t>
            </a:r>
            <a:endParaRPr lang="en-US" sz="4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6858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6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5908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স্বাধীনতা</a:t>
            </a:r>
            <a:r>
              <a:rPr lang="bn-BD" sz="60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bn-BD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জাতীয় দিবস </a:t>
            </a:r>
            <a:r>
              <a:rPr lang="bn-BD" sz="60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উপলক্ষে আয়োজিত র‍্যালিতে বহনের জন্য পোস্টার তৈরি কর।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838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6000" b="1" dirty="0">
              <a:solidFill>
                <a:srgbClr val="0033CC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89560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bn-BD" sz="7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‘রক্তে ভেজা একুশ’ </a:t>
            </a:r>
          </a:p>
          <a:p>
            <a:pPr lvl="0">
              <a:spcAft>
                <a:spcPts val="1200"/>
              </a:spcAft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গল্পের আলোকে তোমার অভিব্যক্তি লিখে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আনবে।</a:t>
            </a:r>
            <a:endParaRPr lang="bn-BD" sz="4000" dirty="0">
              <a:latin typeface="Nikosh" pitchFamily="2" charset="0"/>
              <a:cs typeface="Nikosh" pitchFamily="2" charset="0"/>
            </a:endParaRPr>
          </a:p>
          <a:p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ধ</a:t>
            </a:r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ন্য</a:t>
            </a:r>
            <a:r>
              <a:rPr lang="bn-BD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bn-BD" sz="6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</a:t>
            </a:r>
            <a:r>
              <a:rPr lang="bn-BD" sz="6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62001"/>
            <a:ext cx="6085268" cy="588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9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 পরিচিতি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bn-BD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60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মোঃ জয়নাল আবেদীন ভূঁইয়া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সহকারী শিক্ষক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বগাচতর </a:t>
            </a:r>
            <a:r>
              <a:rPr lang="en-US" sz="4000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এন</a:t>
            </a:r>
            <a:r>
              <a:rPr lang="en-US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4000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জি</a:t>
            </a:r>
            <a:r>
              <a:rPr lang="en-US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4000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ইউ</a:t>
            </a:r>
            <a:r>
              <a:rPr lang="en-US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আই</a:t>
            </a:r>
            <a:r>
              <a:rPr lang="en-US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ফাজিল</a:t>
            </a:r>
            <a:r>
              <a:rPr lang="en-US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মাদ্‌রাসা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সীতাকুণ্ড, চট্টগ্রাম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6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jainalsa@gmail.com</a:t>
            </a:r>
            <a:endParaRPr lang="en-US" sz="2800" dirty="0">
              <a:latin typeface="SutonnyMJ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160972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7470199" cy="4195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6096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ছবিটি ভালো করে খেয়াল কর </a:t>
            </a:r>
            <a:endParaRPr lang="en-US" sz="4800" b="1" dirty="0">
              <a:solidFill>
                <a:srgbClr val="0033CC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924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আজকের পাঠ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6000" b="1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6000" b="1" dirty="0" smtClean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    </a:t>
            </a:r>
            <a:r>
              <a:rPr lang="en-US" sz="8000" b="1" dirty="0" err="1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রক্তে</a:t>
            </a:r>
            <a:r>
              <a:rPr lang="en-US" sz="8000" b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8000" b="1" dirty="0" err="1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ভেজা</a:t>
            </a:r>
            <a:r>
              <a:rPr lang="en-US" sz="8000" b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8000" b="1" dirty="0" err="1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একুশ</a:t>
            </a:r>
            <a:r>
              <a:rPr lang="bn-BD" sz="80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ববর্ষ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334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6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828800"/>
            <a:ext cx="708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6000" b="1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বিষয়ঃ বাংলা </a:t>
            </a:r>
            <a:r>
              <a:rPr lang="bn-BD" sz="6000" b="1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সাহিত্য</a:t>
            </a:r>
            <a:r>
              <a:rPr lang="en-US" sz="6000" b="1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6000" b="1" dirty="0">
              <a:solidFill>
                <a:srgbClr val="0033CC"/>
              </a:solidFill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en-US" sz="8000" b="1" dirty="0" err="1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রক্তে</a:t>
            </a:r>
            <a:r>
              <a:rPr lang="en-US" sz="8000" b="1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8000" b="1" dirty="0" err="1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ভেজা</a:t>
            </a:r>
            <a:r>
              <a:rPr lang="en-US" sz="8000" b="1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8000" b="1" dirty="0" err="1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একুশ</a:t>
            </a:r>
            <a:r>
              <a:rPr lang="en-US" sz="8000" b="1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8000" b="1" dirty="0" smtClean="0">
              <a:ln w="18415" cmpd="sng">
                <a:solidFill>
                  <a:srgbClr val="7030A0"/>
                </a:solidFill>
                <a:prstDash val="solid"/>
              </a:ln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bn-BD" sz="60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শ্রেণিঃ ১০ম </a:t>
            </a:r>
            <a:endParaRPr lang="bn-BD" sz="60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bn-BD" sz="44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২৯তম </a:t>
            </a:r>
            <a:r>
              <a:rPr lang="bn-BD" sz="44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পাঠ (গদ্যাংশ), পৃষ্ঠা </a:t>
            </a:r>
            <a:r>
              <a:rPr lang="bn-BD" sz="44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– ১৭১ </a:t>
            </a:r>
            <a:endParaRPr lang="en-US" sz="44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bn-BD" sz="4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সময়ঃ ৪৫ মিনিট </a:t>
            </a:r>
            <a:endParaRPr lang="en-US" sz="44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03" y="533400"/>
            <a:ext cx="3260489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05200"/>
            <a:ext cx="3209992" cy="22955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25" y="533400"/>
            <a:ext cx="3178875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43" y="3505201"/>
            <a:ext cx="3748413" cy="2295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2595154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রাষ্ট্র ভাষা বাংলা চাই</a:t>
            </a:r>
            <a:endParaRPr lang="en-US" sz="28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0657" y="5943600"/>
            <a:ext cx="2174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আলোচনা সভা</a:t>
            </a:r>
            <a:endParaRPr lang="en-US" sz="28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6213" y="2595154"/>
            <a:ext cx="187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মিছিল</a:t>
            </a:r>
            <a:endParaRPr lang="en-US" sz="2800" b="1" dirty="0">
              <a:solidFill>
                <a:srgbClr val="0033CC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5943600"/>
            <a:ext cx="1136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C2290A"/>
                </a:solidFill>
                <a:latin typeface="Nikosh" pitchFamily="2" charset="0"/>
                <a:cs typeface="Nikosh" pitchFamily="2" charset="0"/>
              </a:rPr>
              <a:t>ধর্মঘট</a:t>
            </a:r>
            <a:endParaRPr lang="en-US" sz="2800" b="1" dirty="0">
              <a:solidFill>
                <a:srgbClr val="C2290A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5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3530600" cy="2647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6" y="4114800"/>
            <a:ext cx="3476624" cy="1976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33400"/>
            <a:ext cx="3349113" cy="2076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71" y="4099560"/>
            <a:ext cx="3103970" cy="1919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1120" y="3276600"/>
            <a:ext cx="187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দেয়াল লিখন</a:t>
            </a:r>
            <a:endParaRPr lang="en-US" sz="2800" b="1" dirty="0">
              <a:solidFill>
                <a:srgbClr val="0033CC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1771" y="2795209"/>
            <a:ext cx="322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১০ জন ১০ জন করে মিছিল</a:t>
            </a:r>
            <a:endParaRPr lang="en-US" sz="28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248400"/>
            <a:ext cx="187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১৪৪ ধারা জারি</a:t>
            </a:r>
            <a:endParaRPr lang="en-US" sz="2800" b="1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6244045"/>
            <a:ext cx="2921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ইট পাটকেল নিক্ষেপ</a:t>
            </a:r>
            <a:endParaRPr lang="en-US" sz="28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1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9" y="595991"/>
            <a:ext cx="3333750" cy="2190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998227"/>
            <a:ext cx="3311979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1371" y="1429756"/>
            <a:ext cx="187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ট্রাক ভর্তি লাশ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38600" y="4893247"/>
            <a:ext cx="838200" cy="186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4788927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বাংলা চাই দাবি সম্বলিত ব্যাজ</a:t>
            </a:r>
            <a:endParaRPr lang="en-US" sz="28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510668" y="1598293"/>
            <a:ext cx="2330209" cy="186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7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1628239"/>
            <a:ext cx="79248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ছাত্র</a:t>
            </a:r>
            <a:r>
              <a:rPr lang="en-US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/</a:t>
            </a:r>
            <a:r>
              <a:rPr lang="en-US" sz="40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ছাত্রীরা</a:t>
            </a:r>
            <a:r>
              <a:rPr lang="en-US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- </a:t>
            </a:r>
          </a:p>
          <a:p>
            <a:pPr>
              <a:spcAft>
                <a:spcPts val="1200"/>
              </a:spcAft>
            </a:pPr>
            <a:r>
              <a:rPr lang="bn-BD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১। লেখক </a:t>
            </a:r>
            <a:r>
              <a:rPr lang="bn-BD" sz="4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পরিচিতি বলতে </a:t>
            </a:r>
            <a:r>
              <a:rPr lang="bn-BD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পারবে। </a:t>
            </a:r>
            <a:endParaRPr lang="bn-BD" sz="4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>
              <a:spcAft>
                <a:spcPts val="1200"/>
              </a:spcAft>
            </a:pPr>
            <a:r>
              <a:rPr lang="bn-BD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২। শব্দের </a:t>
            </a:r>
            <a:r>
              <a:rPr lang="bn-BD" sz="4000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অর্থ </a:t>
            </a:r>
            <a:r>
              <a:rPr lang="bn-BD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বলতে পারবে।</a:t>
            </a:r>
            <a:endParaRPr lang="bn-BD" sz="4000" dirty="0">
              <a:solidFill>
                <a:srgbClr val="0033CC"/>
              </a:solidFill>
              <a:latin typeface="Nikosh" pitchFamily="2" charset="0"/>
              <a:cs typeface="Nikosh" pitchFamily="2" charset="0"/>
            </a:endParaRPr>
          </a:p>
          <a:p>
            <a:pPr>
              <a:spcAft>
                <a:spcPts val="1200"/>
              </a:spcAft>
            </a:pPr>
            <a:r>
              <a:rPr lang="bn-BD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৩। </a:t>
            </a:r>
            <a:r>
              <a:rPr lang="bn-BD" sz="4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পোস্টার তৈরি </a:t>
            </a:r>
            <a:r>
              <a:rPr lang="bn-BD" sz="40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bn-BD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তে পারবে।</a:t>
            </a:r>
          </a:p>
          <a:p>
            <a:pPr lvl="0">
              <a:spcAft>
                <a:spcPts val="1200"/>
              </a:spcAft>
            </a:pPr>
            <a:r>
              <a:rPr lang="bn-BD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৪। </a:t>
            </a:r>
            <a:r>
              <a:rPr lang="bn-BD" sz="40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‘</a:t>
            </a:r>
            <a:r>
              <a:rPr lang="bn-BD" sz="40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রক্তে ভেজা একুশ’ 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গল্পের অভিব্যক্তি প্রকাশ  </a:t>
            </a:r>
          </a:p>
          <a:p>
            <a:pPr lvl="0">
              <a:spcAft>
                <a:spcPts val="1200"/>
              </a:spcAft>
            </a:pPr>
            <a:r>
              <a:rPr lang="bn-BD" sz="4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 করতে পারবে।</a:t>
            </a:r>
            <a:endParaRPr lang="bn-BD" sz="40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3048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শি</a:t>
            </a:r>
            <a:r>
              <a:rPr lang="en-US" sz="8000" b="1" dirty="0" err="1" smtClean="0">
                <a:latin typeface="Nikosh" pitchFamily="2" charset="0"/>
                <a:cs typeface="Nikosh" pitchFamily="2" charset="0"/>
              </a:rPr>
              <a:t>খ</a:t>
            </a:r>
            <a:r>
              <a:rPr lang="en-US" sz="80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ন</a:t>
            </a:r>
            <a:r>
              <a:rPr lang="en-US" sz="8000" b="1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ফ</a:t>
            </a:r>
            <a:r>
              <a:rPr lang="en-US" sz="8000" b="1" dirty="0" err="1" smtClean="0">
                <a:latin typeface="Nikosh" pitchFamily="2" charset="0"/>
                <a:cs typeface="Nikosh" pitchFamily="2" charset="0"/>
              </a:rPr>
              <a:t>ল</a:t>
            </a:r>
            <a:endParaRPr lang="en-US" sz="80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411</Words>
  <Application>Microsoft Office PowerPoint</Application>
  <PresentationFormat>On-screen Show (4:3)</PresentationFormat>
  <Paragraphs>89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ismail - [2010]</cp:lastModifiedBy>
  <cp:revision>150</cp:revision>
  <dcterms:created xsi:type="dcterms:W3CDTF">2015-05-05T06:43:27Z</dcterms:created>
  <dcterms:modified xsi:type="dcterms:W3CDTF">2021-01-14T15:15:45Z</dcterms:modified>
</cp:coreProperties>
</file>