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6" r:id="rId3"/>
    <p:sldId id="268" r:id="rId4"/>
    <p:sldId id="284" r:id="rId5"/>
    <p:sldId id="294" r:id="rId6"/>
    <p:sldId id="297" r:id="rId7"/>
    <p:sldId id="292" r:id="rId8"/>
    <p:sldId id="291" r:id="rId9"/>
    <p:sldId id="287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98" r:id="rId22"/>
    <p:sldId id="299" r:id="rId23"/>
    <p:sldId id="265" r:id="rId24"/>
    <p:sldId id="285" r:id="rId25"/>
    <p:sldId id="266" r:id="rId26"/>
    <p:sldId id="30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7C80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891" y="0"/>
            <a:ext cx="81394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21942131_494462724246164_15162002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104"/>
            <a:ext cx="12192000" cy="4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দেশের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তথাকথিত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ছোটলোক</a:t>
            </a:r>
            <a:r>
              <a:rPr lang="en-US" sz="2800" b="1" dirty="0" smtClean="0">
                <a:solidFill>
                  <a:schemeClr val="bg1"/>
                </a:solidFill>
              </a:rPr>
              <a:t>’ </a:t>
            </a:r>
            <a:r>
              <a:rPr lang="en-US" sz="2800" b="1" dirty="0" err="1" smtClean="0">
                <a:solidFill>
                  <a:schemeClr val="bg1"/>
                </a:solidFill>
              </a:rPr>
              <a:t>সম্প্রদায়</a:t>
            </a:r>
            <a:r>
              <a:rPr lang="en-US" sz="2800" b="1" dirty="0" smtClean="0">
                <a:solidFill>
                  <a:schemeClr val="bg1"/>
                </a:solidFill>
              </a:rPr>
              <a:t> ।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আভিজাত্য-গরবিত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সম্প্রদায়ই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হতভাগাদের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এইরুপ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নামকরণ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করিয়াছেন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879"/>
            <a:ext cx="12192000" cy="314122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0" y="1004735"/>
            <a:ext cx="2242586" cy="2590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93" y="1005402"/>
            <a:ext cx="2192158" cy="2567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68" y="1004735"/>
            <a:ext cx="2192158" cy="254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64" y="1072286"/>
            <a:ext cx="2092036" cy="2477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82" y="1553826"/>
            <a:ext cx="311169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ঐ </a:t>
            </a:r>
            <a:r>
              <a:rPr lang="en-US" sz="2800" b="1" dirty="0" err="1" smtClean="0">
                <a:solidFill>
                  <a:schemeClr val="bg1"/>
                </a:solidFill>
              </a:rPr>
              <a:t>তথাকথিত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ছোটলোক</a:t>
            </a:r>
            <a:r>
              <a:rPr lang="en-US" sz="2800" b="1" dirty="0" smtClean="0">
                <a:solidFill>
                  <a:schemeClr val="bg1"/>
                </a:solidFill>
              </a:rPr>
              <a:t>’ – </a:t>
            </a:r>
            <a:r>
              <a:rPr lang="en-US" sz="2800" b="1" dirty="0" err="1" smtClean="0">
                <a:solidFill>
                  <a:schemeClr val="bg1"/>
                </a:solidFill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অন্তর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কাঁচের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ন্যায়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স্বচ্ছ</a:t>
            </a:r>
            <a:r>
              <a:rPr lang="en-US" sz="2800" b="1" dirty="0" smtClean="0">
                <a:solidFill>
                  <a:schemeClr val="bg1"/>
                </a:solidFill>
              </a:rPr>
              <a:t>, ঐ </a:t>
            </a:r>
            <a:r>
              <a:rPr lang="en-US" sz="2800" b="1" dirty="0" err="1">
                <a:solidFill>
                  <a:schemeClr val="bg1"/>
                </a:solidFill>
              </a:rPr>
              <a:t>ছোটলোক</a:t>
            </a:r>
            <a:r>
              <a:rPr lang="en-US" sz="2800" b="1" dirty="0" smtClean="0">
                <a:solidFill>
                  <a:schemeClr val="bg1"/>
                </a:solidFill>
              </a:rPr>
              <a:t>’ </a:t>
            </a:r>
            <a:r>
              <a:rPr lang="en-US" sz="2800" b="1" dirty="0" err="1" smtClean="0">
                <a:solidFill>
                  <a:schemeClr val="bg1"/>
                </a:solidFill>
              </a:rPr>
              <a:t>এমন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স্বচ্ছ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অন্তর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এমন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সরল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উদার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প্রাণ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লইয়াও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কোনো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কারয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করিতে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পারিতেছে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তাহার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কারণ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ভদ্র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সম্প্রদায়ের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অত্যাচার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714"/>
            <a:ext cx="12192000" cy="338828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" y="1384996"/>
            <a:ext cx="2828925" cy="200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16" y="1384994"/>
            <a:ext cx="2774519" cy="2009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81" y="1460664"/>
            <a:ext cx="3207092" cy="200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19" y="1460665"/>
            <a:ext cx="2937094" cy="2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কেউ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উৎপীড়নের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বিরুদ্ধে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বিদ্রোহাচরণ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করবে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অমনি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ভদ্র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সম্প্রদায়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তাহার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মাথায়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প্রচন্ড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আঘাত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তাহাকে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অজ্ঞান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ফেলে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746"/>
            <a:ext cx="12070596" cy="382050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07"/>
            <a:ext cx="2579014" cy="194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0" y="954107"/>
            <a:ext cx="2818352" cy="1943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0" y="954107"/>
            <a:ext cx="3071327" cy="1943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40" y="942635"/>
            <a:ext cx="3146156" cy="19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1" y="0"/>
            <a:ext cx="12192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এই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সত্যিকার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মানুষদিগকে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আমরা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রকম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অবহেলা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চলিয়াছি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বলিয়াই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আজ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অধঃপতন</a:t>
            </a:r>
            <a:r>
              <a:rPr lang="en-US" sz="3200" b="1" dirty="0" smtClean="0">
                <a:solidFill>
                  <a:schemeClr val="bg1"/>
                </a:solidFill>
              </a:rPr>
              <a:t> 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" y="2717443"/>
            <a:ext cx="12181669" cy="4140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" y="1077219"/>
            <a:ext cx="2928211" cy="164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42" y="1077218"/>
            <a:ext cx="3069722" cy="164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49" y="1077218"/>
            <a:ext cx="2847975" cy="1640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/>
          <a:stretch/>
        </p:blipFill>
        <p:spPr>
          <a:xfrm>
            <a:off x="6062864" y="1077218"/>
            <a:ext cx="2807938" cy="16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958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দেশের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লইয়াই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তো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দেশ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ব্যক্তির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সমষ্টিই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তো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জাতি</a:t>
            </a:r>
            <a:r>
              <a:rPr lang="en-US" sz="3600" b="1" dirty="0" smtClean="0">
                <a:solidFill>
                  <a:schemeClr val="bg1"/>
                </a:solidFill>
              </a:rPr>
              <a:t> 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2266682"/>
            <a:ext cx="12135491" cy="4591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58" y="660769"/>
            <a:ext cx="3863719" cy="1605913"/>
          </a:xfrm>
          <a:prstGeom prst="rect">
            <a:avLst/>
          </a:prstGeom>
        </p:spPr>
      </p:pic>
      <p:sp>
        <p:nvSpPr>
          <p:cNvPr id="4" name="AutoShape 2" descr="Develop tomorrow's leaders, build tomorrow's Bangladesh | 2017-01-01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660769"/>
            <a:ext cx="3533022" cy="1605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676289"/>
            <a:ext cx="4024777" cy="15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81" y="0"/>
            <a:ext cx="1187126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শক্তির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উন্মেষ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করিতে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পারো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তাহা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হইলে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তুমি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বৎসর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ধরিয়া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প্রাণপণে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চেষ্টা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সত্বেও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যে-কাজ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করিতে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পারিতেছ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</a:t>
            </a:r>
            <a:r>
              <a:rPr lang="en-US" sz="3200" b="1" dirty="0" smtClean="0"/>
              <a:t> 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এক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সেই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হইবে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961"/>
            <a:ext cx="12041745" cy="3664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1569659"/>
            <a:ext cx="2905125" cy="16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3" y="1569659"/>
            <a:ext cx="3013614" cy="162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4"/>
          <a:stretch/>
        </p:blipFill>
        <p:spPr>
          <a:xfrm>
            <a:off x="9041526" y="1569659"/>
            <a:ext cx="3003443" cy="1624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75" y="1569659"/>
            <a:ext cx="2526223" cy="16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2" y="0"/>
            <a:ext cx="12192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মহত্মা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গান্ধীর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কথা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ভাবিয়া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দেখো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দেখি</a:t>
            </a:r>
            <a:r>
              <a:rPr lang="en-US" sz="3600" b="1" dirty="0" smtClean="0">
                <a:solidFill>
                  <a:schemeClr val="bg1"/>
                </a:solidFill>
              </a:rPr>
              <a:t> । </a:t>
            </a:r>
            <a:r>
              <a:rPr lang="en-US" sz="3600" b="1" dirty="0" err="1" smtClean="0">
                <a:solidFill>
                  <a:schemeClr val="bg1"/>
                </a:solidFill>
              </a:rPr>
              <a:t>তিনি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ভারতে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অসাধ্য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সাধন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করিতে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পারিয়াছেন</a:t>
            </a:r>
            <a:r>
              <a:rPr lang="en-US" sz="3600" b="1" dirty="0" smtClean="0">
                <a:solidFill>
                  <a:schemeClr val="bg1"/>
                </a:solidFill>
              </a:rPr>
              <a:t> 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9" y="3052293"/>
            <a:ext cx="12076551" cy="380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9" y="1227840"/>
            <a:ext cx="2944676" cy="1824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21" y="1208809"/>
            <a:ext cx="3311052" cy="1843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61" y="1251117"/>
            <a:ext cx="2825353" cy="1801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2" y="1227840"/>
            <a:ext cx="2597684" cy="18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এমনি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উপেক্ষিত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বোধন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করো</a:t>
            </a:r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দেখিবে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ইহারাই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দেশে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যুগান্তর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আনিবে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অসাধ্য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সাধন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করিবে</a:t>
            </a:r>
            <a:r>
              <a:rPr lang="en-US" sz="2800" b="1" dirty="0" smtClean="0">
                <a:solidFill>
                  <a:schemeClr val="bg1"/>
                </a:solidFill>
              </a:rPr>
              <a:t> 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232"/>
            <a:ext cx="12192000" cy="401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3" y="954107"/>
            <a:ext cx="2828925" cy="1982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954107"/>
            <a:ext cx="2681207" cy="1982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20" y="954107"/>
            <a:ext cx="2934991" cy="1982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8"/>
          <a:stretch/>
        </p:blipFill>
        <p:spPr>
          <a:xfrm>
            <a:off x="5835596" y="954107"/>
            <a:ext cx="3044936" cy="19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97"/>
            <a:ext cx="12192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তোমার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জম্মগত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অধিকারটাই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বড়</a:t>
            </a:r>
            <a:r>
              <a:rPr lang="en-US" sz="3200" b="1" dirty="0" smtClean="0">
                <a:solidFill>
                  <a:schemeClr val="bg1"/>
                </a:solidFill>
              </a:rPr>
              <a:t> ? </a:t>
            </a:r>
            <a:r>
              <a:rPr lang="en-US" sz="32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যদি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চন্ডাল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বংশে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জম্মগ্রহন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করিতে</a:t>
            </a:r>
            <a:r>
              <a:rPr lang="en-US" sz="3200" b="1" dirty="0" smtClean="0">
                <a:solidFill>
                  <a:schemeClr val="bg1"/>
                </a:solidFill>
              </a:rPr>
              <a:t>  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868"/>
            <a:ext cx="12192000" cy="397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3" y="1123923"/>
            <a:ext cx="2676525" cy="1889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83" y="1123922"/>
            <a:ext cx="3014832" cy="1889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33" y="1123922"/>
            <a:ext cx="2962275" cy="18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01" y="1123922"/>
            <a:ext cx="2923270" cy="18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পতিত</a:t>
            </a:r>
            <a:r>
              <a:rPr lang="en-US" sz="2800" b="1" dirty="0" smtClean="0">
                <a:solidFill>
                  <a:schemeClr val="bg1"/>
                </a:solidFill>
              </a:rPr>
              <a:t> , </a:t>
            </a:r>
            <a:r>
              <a:rPr lang="en-US" sz="2800" b="1" dirty="0" err="1" smtClean="0">
                <a:solidFill>
                  <a:schemeClr val="bg1"/>
                </a:solidFill>
              </a:rPr>
              <a:t>চন্ডাল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ছোটলোক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ভাইদের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বুকে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তাহাদিগকে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আপন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লইতে</a:t>
            </a:r>
            <a:r>
              <a:rPr lang="en-US" sz="2800" b="1" dirty="0" smtClean="0">
                <a:solidFill>
                  <a:schemeClr val="bg1"/>
                </a:solidFill>
              </a:rPr>
              <a:t> ,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তাহাদেরই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মতো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দীন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পরিয়া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তাহাদের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প্রাণে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তোমারও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প্রাণ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সংযোগ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উচ্চ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সম্মুখে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আসিয়া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দাঁড়াও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দেখিবে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বিশ্ব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তোমাকে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নমস্কার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করিবে</a:t>
            </a:r>
            <a:r>
              <a:rPr lang="en-US" sz="2800" b="1" dirty="0" smtClean="0">
                <a:solidFill>
                  <a:schemeClr val="bg1"/>
                </a:solidFill>
              </a:rPr>
              <a:t> 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21" y="1902196"/>
            <a:ext cx="2900784" cy="1794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" y="1902196"/>
            <a:ext cx="3180464" cy="1794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23" y="1902196"/>
            <a:ext cx="2857500" cy="1794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97" y="1902196"/>
            <a:ext cx="2952750" cy="1794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237"/>
            <a:ext cx="12130005" cy="31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224186" y="1003370"/>
            <a:ext cx="2318773" cy="368665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2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53395" y="1539832"/>
            <a:ext cx="8731876" cy="508723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5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6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</a:t>
            </a:r>
            <a:r>
              <a:rPr lang="bn-BD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6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5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20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</a:t>
            </a:r>
            <a:r>
              <a:rPr lang="en-US" sz="36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rmoklesuddin12@gmail.com</a:t>
            </a:r>
            <a:endParaRPr lang="en-US" sz="36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506293" y="292148"/>
            <a:ext cx="3001398" cy="711222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27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11099" y="292148"/>
            <a:ext cx="2590838" cy="71122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ln/>
                <a:solidFill>
                  <a:schemeClr val="bg1"/>
                </a:solidFill>
              </a:rPr>
              <a:t>পাঠ</a:t>
            </a:r>
            <a:r>
              <a:rPr lang="en-US" sz="2700" b="1" dirty="0">
                <a:ln/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86" y="3840551"/>
            <a:ext cx="2764664" cy="3017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0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এস,আমাদের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উপেক্ষিত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ভাইদের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ধরিয়া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বোধন-বাঁশিতে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দিই</a:t>
            </a:r>
            <a:endParaRPr lang="en-US" sz="28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কিসের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দুঃখ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কিসের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দৈন্য</a:t>
            </a:r>
            <a:r>
              <a:rPr lang="en-US" sz="2800" b="1" dirty="0" smtClean="0"/>
              <a:t>,</a:t>
            </a:r>
          </a:p>
          <a:p>
            <a:pPr algn="ctr"/>
            <a:r>
              <a:rPr lang="en-US" sz="2800" b="1" dirty="0" smtClean="0"/>
              <a:t>      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কিসের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লজ্জা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কিসের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ক্লেশ</a:t>
            </a:r>
            <a:r>
              <a:rPr lang="en-US" sz="2800" b="1" dirty="0" smtClean="0"/>
              <a:t> ।’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387"/>
            <a:ext cx="12192000" cy="3527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8" y="1569661"/>
            <a:ext cx="2609850" cy="179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98" y="1569660"/>
            <a:ext cx="2717853" cy="1791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11" y="1569660"/>
            <a:ext cx="2682926" cy="1791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275" y="1569660"/>
            <a:ext cx="2981487" cy="17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41" y="1932486"/>
            <a:ext cx="11951594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</a:rPr>
              <a:t>মানুষের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ভালোবাসা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পাওয়ার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জন্য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কী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কী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করা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উচিত</a:t>
            </a:r>
            <a:r>
              <a:rPr lang="en-US" sz="8800" b="1" dirty="0" smtClean="0">
                <a:solidFill>
                  <a:schemeClr val="bg1"/>
                </a:solidFill>
              </a:rPr>
              <a:t>, </a:t>
            </a:r>
            <a:r>
              <a:rPr lang="en-US" sz="8800" b="1" dirty="0" err="1" smtClean="0">
                <a:solidFill>
                  <a:schemeClr val="bg1"/>
                </a:solidFill>
              </a:rPr>
              <a:t>তা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লিখ</a:t>
            </a:r>
            <a:r>
              <a:rPr lang="en-US" sz="8800" b="1" dirty="0" smtClean="0">
                <a:solidFill>
                  <a:schemeClr val="bg1"/>
                </a:solidFill>
              </a:rPr>
              <a:t> । 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29" y="193838"/>
            <a:ext cx="3629286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729" y="1964355"/>
            <a:ext cx="11384924" cy="45243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9600" b="1" dirty="0" smtClean="0">
                <a:solidFill>
                  <a:schemeClr val="bg1"/>
                </a:solidFill>
              </a:rPr>
              <a:t> `</a:t>
            </a:r>
            <a:r>
              <a:rPr lang="en-US" sz="9600" b="1" dirty="0" err="1" smtClean="0">
                <a:solidFill>
                  <a:schemeClr val="bg1"/>
                </a:solidFill>
              </a:rPr>
              <a:t>জম্মগত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</a:rPr>
              <a:t>অধিকারটাই</a:t>
            </a:r>
            <a:r>
              <a:rPr lang="en-US" sz="9600" b="1" dirty="0" smtClean="0">
                <a:solidFill>
                  <a:schemeClr val="bg1"/>
                </a:solidFill>
              </a:rPr>
              <a:t>’ </a:t>
            </a:r>
            <a:r>
              <a:rPr lang="en-US" sz="9600" b="1" dirty="0" err="1" smtClean="0">
                <a:solidFill>
                  <a:schemeClr val="bg1"/>
                </a:solidFill>
              </a:rPr>
              <a:t>বড়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</a:rPr>
              <a:t>নয়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</a:rPr>
              <a:t>কেন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bn-IN" sz="8800" b="1" dirty="0" smtClean="0">
                <a:solidFill>
                  <a:schemeClr val="bg1"/>
                </a:solidFill>
              </a:rPr>
              <a:t>?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128789"/>
            <a:ext cx="6040192" cy="1835566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59045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47" y="42863"/>
            <a:ext cx="5426045" cy="1335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4" y="1268533"/>
            <a:ext cx="12192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১ । </a:t>
            </a:r>
            <a:r>
              <a:rPr lang="en-US" sz="4400" b="1" dirty="0" err="1" smtClean="0"/>
              <a:t>উপেক্ষিত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শক্তির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উদ্বোধন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করলে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কোনটি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সাধিত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হবে</a:t>
            </a:r>
            <a:r>
              <a:rPr lang="en-US" sz="4400" b="1" dirty="0" smtClean="0"/>
              <a:t> </a:t>
            </a:r>
            <a:r>
              <a:rPr lang="bn-IN" sz="4400" b="1" dirty="0" smtClean="0"/>
              <a:t>?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3950" y="2896719"/>
            <a:ext cx="563581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</a:rPr>
              <a:t>খ.   </a:t>
            </a:r>
            <a:r>
              <a:rPr lang="en-US" sz="4000" b="1" dirty="0" err="1" smtClean="0">
                <a:solidFill>
                  <a:schemeClr val="bg1"/>
                </a:solidFill>
              </a:rPr>
              <a:t>স্বাধীনতা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আসবে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7" y="2825153"/>
            <a:ext cx="501370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ক.  </a:t>
            </a:r>
            <a:r>
              <a:rPr lang="en-US" sz="4400" b="1" dirty="0" err="1" smtClean="0">
                <a:solidFill>
                  <a:schemeClr val="bg1"/>
                </a:solidFill>
              </a:rPr>
              <a:t>অসাধ্য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সাধন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87" y="3959214"/>
            <a:ext cx="501370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গ.  </a:t>
            </a:r>
            <a:r>
              <a:rPr lang="en-US" sz="3200" b="1" dirty="0" err="1" smtClean="0">
                <a:solidFill>
                  <a:schemeClr val="bg1"/>
                </a:solidFill>
              </a:rPr>
              <a:t>দূযো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©গ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কেটে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যাবে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671" y="3959214"/>
            <a:ext cx="560158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ঘ.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স্বরাজ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কায়েম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2850" y="2987620"/>
            <a:ext cx="514675" cy="4567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887" y="5802911"/>
            <a:ext cx="3058660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ক. </a:t>
            </a:r>
            <a:r>
              <a:rPr lang="en-US" sz="3200" b="1" dirty="0" err="1" smtClean="0">
                <a:solidFill>
                  <a:schemeClr val="bg1"/>
                </a:solidFill>
              </a:rPr>
              <a:t>সমাজের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4" y="4904993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২</a:t>
            </a:r>
            <a:r>
              <a:rPr lang="en-US" sz="3200" b="1" dirty="0" smtClean="0">
                <a:solidFill>
                  <a:schemeClr val="bg1"/>
                </a:solidFill>
              </a:rPr>
              <a:t> । </a:t>
            </a:r>
            <a:r>
              <a:rPr lang="en-US" sz="3200" b="1" dirty="0" err="1" smtClean="0">
                <a:solidFill>
                  <a:schemeClr val="bg1"/>
                </a:solidFill>
              </a:rPr>
              <a:t>সাধারণ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মানুষকে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উপেক্ষা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কিসের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ধম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bn-IN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2381" y="5811646"/>
            <a:ext cx="2760537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খ.পরিবারের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950" y="5847024"/>
            <a:ext cx="2618852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গ. </a:t>
            </a:r>
            <a:r>
              <a:rPr lang="en-US" sz="3200" b="1" dirty="0" err="1" smtClean="0">
                <a:solidFill>
                  <a:schemeClr val="bg1"/>
                </a:solidFill>
              </a:rPr>
              <a:t>আত্মার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4528" y="5860338"/>
            <a:ext cx="2586724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ঘ.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সম্ভ্রান্তদের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09490" y="5889671"/>
            <a:ext cx="404247" cy="5232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496"/>
            <a:ext cx="1219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৩</a:t>
            </a:r>
            <a:r>
              <a:rPr lang="en-US" sz="3600" b="1" dirty="0" smtClean="0">
                <a:solidFill>
                  <a:schemeClr val="bg1"/>
                </a:solidFill>
              </a:rPr>
              <a:t> । </a:t>
            </a:r>
            <a:r>
              <a:rPr lang="en-US" sz="3600" b="1" dirty="0" err="1" smtClean="0">
                <a:solidFill>
                  <a:schemeClr val="bg1"/>
                </a:solidFill>
              </a:rPr>
              <a:t>উপেক্ষিত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উদ্বোধন</a:t>
            </a:r>
            <a:r>
              <a:rPr lang="bn-IN" sz="3600" b="1" dirty="0" smtClean="0">
                <a:solidFill>
                  <a:schemeClr val="bg1"/>
                </a:solidFill>
              </a:rPr>
              <a:t>’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প্রবন্ধে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লেখক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অধঃপতনের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কারণ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নিদে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©শ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করেছেন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969" y="2713810"/>
            <a:ext cx="914452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মেহনতি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মানুষদের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অবহেলা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968" y="1646366"/>
            <a:ext cx="914452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গণজাগরণের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অভাব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969" y="3593201"/>
            <a:ext cx="914452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সাম্প্রদায়িকতা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84" y="5745707"/>
            <a:ext cx="240887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ক.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ii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422" y="5776484"/>
            <a:ext cx="218227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</a:rPr>
              <a:t>খ.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iii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460" y="5801132"/>
            <a:ext cx="19404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গ.   iii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6645" y="5776484"/>
            <a:ext cx="33141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ঘ.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ii ও iii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042" y="4555932"/>
            <a:ext cx="767437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নিচের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কোনটি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সঠিক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48498" y="5847711"/>
            <a:ext cx="488196" cy="43241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9386" y="0"/>
            <a:ext cx="4553228" cy="2754767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754767"/>
            <a:ext cx="12191999" cy="378565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</a:rPr>
              <a:t>বাংলাদেশে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মানবিক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সমাজ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প্রতিষ্ঠার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জন্য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তোমার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প্রস্তাব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গুলো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লিখ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1324" y="1777016"/>
            <a:ext cx="10560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9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4" y="1695531"/>
            <a:ext cx="3398004" cy="3418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28" y="1695532"/>
            <a:ext cx="3859078" cy="3418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8193436" y="1695532"/>
            <a:ext cx="3678266" cy="341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0626" y="101065"/>
            <a:ext cx="71219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এসো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আমরা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কিছু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দেখি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4744"/>
            <a:ext cx="12192000" cy="9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7" y="1618207"/>
            <a:ext cx="3773837" cy="3785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07" y="1618208"/>
            <a:ext cx="4032142" cy="3785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32" y="1618207"/>
            <a:ext cx="3848747" cy="3785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168" y="5666704"/>
            <a:ext cx="846142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Giv</a:t>
            </a:r>
            <a:r>
              <a:rPr lang="en-US" sz="4800" b="1" dirty="0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n‡”Q</a:t>
            </a:r>
            <a:r>
              <a:rPr lang="en-US" sz="4800" b="1" dirty="0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kÖgRxwe</a:t>
            </a:r>
            <a:r>
              <a:rPr lang="en-US" sz="4800" b="1" dirty="0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iyam Rupali ANSI" panose="02000000000000000000" pitchFamily="2" charset="0"/>
                <a:cs typeface="SutonnyMJ" pitchFamily="2" charset="0"/>
              </a:rPr>
              <a:t>gvbyl</a:t>
            </a:r>
            <a:endParaRPr lang="en-US" sz="4800" b="1" dirty="0">
              <a:solidFill>
                <a:schemeClr val="bg1"/>
              </a:solidFill>
              <a:latin typeface="Siyam Rupali ANSI" panose="02000000000000000000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048" y="152580"/>
            <a:ext cx="71219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এসো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আমরা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কিছু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দেখি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2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7478" y="144888"/>
            <a:ext cx="366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821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 বা উপেক্ষি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সম্পর্কে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মেহনতী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2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591059" y="13064"/>
            <a:ext cx="5009881" cy="561702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লেখক</a:t>
            </a:r>
            <a:r>
              <a:rPr lang="bn-IN" sz="3200" b="1" dirty="0">
                <a:solidFill>
                  <a:schemeClr val="tx1"/>
                </a:solidFill>
              </a:rPr>
              <a:t>-</a:t>
            </a:r>
            <a:r>
              <a:rPr lang="en-US" sz="3200" b="1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3" y="1608025"/>
            <a:ext cx="2952206" cy="2794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62948" y="613955"/>
            <a:ext cx="4833258" cy="124097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জন্ম: ১৮৯৯ খ্রিষ্টাব্দের ২৪ শে মে</a:t>
            </a:r>
            <a:r>
              <a:rPr lang="en-US" sz="2000" b="1" dirty="0" smtClean="0"/>
              <a:t>,</a:t>
            </a:r>
            <a:r>
              <a:rPr lang="bn-IN" sz="2000" b="1" dirty="0" smtClean="0"/>
              <a:t> বাংলা ১৩০৬ সালের ১১ই জ্যৈষ্ঠ ভারতের বর্ধ্মান জেলার চুরুলিয়া গ্রামে জন্মগ্রহণ করেন।        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262948" y="1894114"/>
            <a:ext cx="4833258" cy="1031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পিতৃপরিচয় : পিতার  নাম – কাজী ফকির আহমদ    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197634" y="2913017"/>
            <a:ext cx="4994366" cy="12670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শৈশব : গ্রামের মক্তব থেকে উত্তীর্ণ ঐ মক্তবেই এক বছর শিক্ষকতা করেন। বারো বছর বয়সে লেটো  গানের দলে যোগদান করে।                 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132320" y="4193178"/>
            <a:ext cx="5059680" cy="1384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শিক্ষা ও পেশা: বর্ধ্মানে ও পরে ময়মনসিংহের ত্রিশাল থানার দরিরামপুর হাই স্কুলে লেখাপড়া করেন। ১৯১৭ সালে সেনাবাহিনীতে যোগদান করেন।         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5590904"/>
            <a:ext cx="12192000" cy="1267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১৯৭৬খ্রিষ্টাব্দের ২৯শে আগস্ট,বাংলা ১৩৮৩ বঙ্গাব্দের ১২ই ভাদ্র ঢাকায় পিজি হাসপাতালে মৃত্যুবরণ করেন। ঢাকা বিশ্ববিদ্যালয় মসজিদ সংলগ্ন সমাহিত করা হয়।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7017"/>
            <a:ext cx="4079965" cy="9405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সাহিত্যিক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পরিচয়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কবিতা</a:t>
            </a:r>
            <a:r>
              <a:rPr lang="en-US" sz="2000" b="1" dirty="0" smtClean="0"/>
              <a:t>,</a:t>
            </a:r>
            <a:r>
              <a:rPr lang="en-US" b="1" dirty="0"/>
              <a:t> </a:t>
            </a:r>
            <a:r>
              <a:rPr lang="en-US" b="1" dirty="0" err="1" smtClean="0"/>
              <a:t>নাটক</a:t>
            </a:r>
            <a:r>
              <a:rPr lang="en-US" b="1" dirty="0" smtClean="0"/>
              <a:t>, </a:t>
            </a:r>
            <a:r>
              <a:rPr lang="en-US" b="1" dirty="0" err="1" smtClean="0"/>
              <a:t>উপন্যাস</a:t>
            </a:r>
            <a:r>
              <a:rPr lang="en-US" b="1" dirty="0" smtClean="0"/>
              <a:t>, </a:t>
            </a:r>
            <a:r>
              <a:rPr lang="en-US" b="1" dirty="0" err="1" smtClean="0"/>
              <a:t>প্রবন্ধ,ছোটগল্প</a:t>
            </a:r>
            <a:r>
              <a:rPr lang="en-US" b="1" dirty="0" smtClean="0"/>
              <a:t> ।   </a:t>
            </a:r>
            <a:r>
              <a:rPr lang="en-US" sz="2000" b="1" dirty="0" smtClean="0"/>
              <a:t>     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43543" y="1658983"/>
            <a:ext cx="4079966" cy="181573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উল্লেখ্যযোগ্য রচনা :কাব্যগ্রন্থ : অগ্নিবীণা,বিশের বাঁশি,ছায়ানট, উপন্যাস :বাঁধনহারা,কুহেলিকা, গল্পগ্রন্থ :ব্যাথার দান,রিক্তের বেদন,    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0" y="3448594"/>
            <a:ext cx="4079965" cy="21292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পুরস্কার ও সন্মানন :ঢাকায় এনে নাগরি</a:t>
            </a:r>
            <a:r>
              <a:rPr lang="bn-IN" sz="2000" b="1" dirty="0" smtClean="0"/>
              <a:t>কত্ব প্রদান করে জাতীয় কবির মর্যদা প্রদান,ভারত  সরকারের পদ্মভুষণ পুরস্কার লাভ করেন।           </a:t>
            </a:r>
            <a:r>
              <a:rPr lang="bn-IN" sz="2400" b="1" dirty="0" smtClean="0"/>
              <a:t>   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075610" y="4415246"/>
            <a:ext cx="3082835" cy="1175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</a:rPr>
              <a:t>উপাধি : </a:t>
            </a:r>
            <a:r>
              <a:rPr lang="bn-IN" sz="2800" b="1" dirty="0" smtClean="0">
                <a:solidFill>
                  <a:srgbClr val="FF0000"/>
                </a:solidFill>
              </a:rPr>
              <a:t>বিদ্রোহ</a:t>
            </a:r>
            <a:r>
              <a:rPr lang="en-US" sz="2800" b="1" dirty="0" smtClean="0">
                <a:solidFill>
                  <a:srgbClr val="FF0000"/>
                </a:solidFill>
              </a:rPr>
              <a:t>ী</a:t>
            </a:r>
            <a:r>
              <a:rPr lang="bn-IN" sz="2800" b="1" dirty="0" smtClean="0">
                <a:solidFill>
                  <a:srgbClr val="FF0000"/>
                </a:solidFill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</a:rPr>
              <a:t>কবি।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7052" y="695458"/>
            <a:ext cx="3148147" cy="963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কাজী নজরুল ইসলাম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2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84113" y="-78377"/>
            <a:ext cx="6138930" cy="105809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নতুন শব্দের অর্থ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21131"/>
            <a:ext cx="4140926" cy="1306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/>
              <a:t>২) </a:t>
            </a:r>
            <a:r>
              <a:rPr lang="bn-IN" sz="4800" b="1" dirty="0" smtClean="0"/>
              <a:t>‘</a:t>
            </a:r>
            <a:r>
              <a:rPr lang="en-US" sz="4800" b="1" dirty="0" err="1" smtClean="0"/>
              <a:t>চন্ডাল</a:t>
            </a:r>
            <a:r>
              <a:rPr lang="bn-IN" sz="4800" b="1" dirty="0" smtClean="0"/>
              <a:t>’</a:t>
            </a:r>
            <a:r>
              <a:rPr lang="en-US" sz="4800" b="1" dirty="0" smtClean="0"/>
              <a:t>  </a:t>
            </a:r>
            <a:endParaRPr lang="en-US" sz="4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" y="992777"/>
            <a:ext cx="4140926" cy="15936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/>
              <a:t>১) </a:t>
            </a:r>
            <a:r>
              <a:rPr lang="bn-IN" sz="4800" b="1" dirty="0" smtClean="0"/>
              <a:t>‘</a:t>
            </a:r>
            <a:r>
              <a:rPr lang="en-US" sz="4800" b="1" dirty="0" err="1" smtClean="0"/>
              <a:t>মসীময়</a:t>
            </a:r>
            <a:r>
              <a:rPr lang="bn-IN" sz="4800" b="1" dirty="0" smtClean="0"/>
              <a:t>’</a:t>
            </a:r>
            <a:r>
              <a:rPr lang="en-US" sz="4800" b="1" dirty="0" smtClean="0"/>
              <a:t>  </a:t>
            </a:r>
            <a:endParaRPr lang="en-US" sz="4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0" y="3842331"/>
            <a:ext cx="4140926" cy="1291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৩) </a:t>
            </a:r>
            <a:r>
              <a:rPr lang="bn-IN" sz="3600" b="1" dirty="0" smtClean="0"/>
              <a:t>‘</a:t>
            </a:r>
            <a:r>
              <a:rPr lang="en-US" sz="3600" b="1" dirty="0" err="1" smtClean="0"/>
              <a:t>বোধন</a:t>
            </a:r>
            <a:r>
              <a:rPr lang="en-US" sz="3600" b="1" dirty="0" smtClean="0"/>
              <a:t> </a:t>
            </a:r>
            <a:r>
              <a:rPr lang="bn-IN" sz="3600" b="1" dirty="0" smtClean="0"/>
              <a:t>–বাঁশি’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0" y="5202287"/>
            <a:ext cx="4232367" cy="14467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/>
              <a:t>৪) </a:t>
            </a:r>
            <a:r>
              <a:rPr lang="bn-IN" sz="4800" b="1" dirty="0" smtClean="0"/>
              <a:t>‘</a:t>
            </a:r>
            <a:r>
              <a:rPr lang="en-US" sz="4800" b="1" dirty="0" err="1" smtClean="0"/>
              <a:t>দৈন্য</a:t>
            </a:r>
            <a:r>
              <a:rPr lang="bn-IN" sz="4800" b="1" dirty="0" smtClean="0"/>
              <a:t>’</a:t>
            </a:r>
            <a:endParaRPr lang="en-US" sz="4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15646" y="979714"/>
            <a:ext cx="4576354" cy="15675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/>
              <a:t>১) </a:t>
            </a:r>
            <a:r>
              <a:rPr lang="en-US" sz="4400" b="1" dirty="0" err="1">
                <a:solidFill>
                  <a:schemeClr val="bg1"/>
                </a:solidFill>
              </a:rPr>
              <a:t>অন্ধকারাচ্ছন্ন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50777" y="2573382"/>
            <a:ext cx="4341222" cy="1149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/>
              <a:t>২) চাড়াল।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837714" y="3729772"/>
            <a:ext cx="4354285" cy="12733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/>
              <a:t>৩) বোধ জাগিয়ে তোলার বাঁশি।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850777" y="5202287"/>
            <a:ext cx="4354285" cy="15022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/>
              <a:t>৪) দারি</a:t>
            </a:r>
            <a:r>
              <a:rPr lang="en-US" sz="4400" b="1" dirty="0" err="1" smtClean="0"/>
              <a:t>দ্র্য</a:t>
            </a:r>
            <a:r>
              <a:rPr lang="bn-IN" sz="4400" b="1" dirty="0" smtClean="0"/>
              <a:t>।</a:t>
            </a:r>
            <a:endParaRPr lang="en-US" sz="4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992777"/>
            <a:ext cx="3500846" cy="1567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3709852"/>
            <a:ext cx="3683725" cy="1436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45" y="5252911"/>
            <a:ext cx="3631474" cy="1433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6" y="2485103"/>
            <a:ext cx="3696788" cy="11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6"/>
            <a:ext cx="12018069" cy="66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697</TotalTime>
  <Words>683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Century Gothic</vt:lpstr>
      <vt:lpstr>Garamond</vt:lpstr>
      <vt:lpstr>NikoshBAN</vt:lpstr>
      <vt:lpstr>Siyam Rupali ANSI</vt:lpstr>
      <vt:lpstr>SutonnyMJ</vt:lpstr>
      <vt:lpstr>Times New Roman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Hasanuzzaman</dc:creator>
  <cp:lastModifiedBy>MoklesPC</cp:lastModifiedBy>
  <cp:revision>179</cp:revision>
  <dcterms:created xsi:type="dcterms:W3CDTF">2020-11-11T09:33:06Z</dcterms:created>
  <dcterms:modified xsi:type="dcterms:W3CDTF">2021-01-14T15:54:34Z</dcterms:modified>
</cp:coreProperties>
</file>