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57" r:id="rId4"/>
    <p:sldId id="279" r:id="rId5"/>
    <p:sldId id="280" r:id="rId6"/>
    <p:sldId id="293" r:id="rId7"/>
    <p:sldId id="294" r:id="rId8"/>
    <p:sldId id="295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78" r:id="rId18"/>
    <p:sldId id="269" r:id="rId19"/>
    <p:sldId id="277" r:id="rId20"/>
    <p:sldId id="270" r:id="rId21"/>
    <p:sldId id="271" r:id="rId22"/>
    <p:sldId id="298" r:id="rId23"/>
    <p:sldId id="272" r:id="rId24"/>
    <p:sldId id="275" r:id="rId25"/>
    <p:sldId id="29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B9DB241-67C3-49D5-974D-3EFFBE8EA96E}">
          <p14:sldIdLst>
            <p14:sldId id="256"/>
            <p14:sldId id="292"/>
            <p14:sldId id="257"/>
            <p14:sldId id="279"/>
            <p14:sldId id="280"/>
            <p14:sldId id="293"/>
            <p14:sldId id="294"/>
            <p14:sldId id="295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78"/>
            <p14:sldId id="269"/>
            <p14:sldId id="277"/>
            <p14:sldId id="270"/>
            <p14:sldId id="271"/>
            <p14:sldId id="298"/>
            <p14:sldId id="272"/>
            <p14:sldId id="275"/>
            <p14:sldId id="297"/>
          </p14:sldIdLst>
        </p14:section>
        <p14:section name="Untitled Section" id="{13F8304A-F7C0-4E41-9839-7247867F36A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m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86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43000" y="1143000"/>
            <a:ext cx="6248827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WEL-COME</a:t>
            </a:r>
          </a:p>
          <a:p>
            <a:pPr algn="ctr"/>
            <a:r>
              <a:rPr lang="en-US" sz="8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TO</a:t>
            </a:r>
          </a:p>
          <a:p>
            <a:pPr algn="ctr"/>
            <a:r>
              <a:rPr lang="en-US" sz="8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 EVERYBODY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0A6284D-0EDC-49B7-8EA6-CD7CC8902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9600" y="1143000"/>
            <a:ext cx="4840602" cy="59524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10399"/>
          <a:stretch/>
        </p:blipFill>
        <p:spPr>
          <a:xfrm>
            <a:off x="4745493" y="0"/>
            <a:ext cx="4539342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4" r="50368"/>
          <a:stretch/>
        </p:blipFill>
        <p:spPr>
          <a:xfrm>
            <a:off x="0" y="0"/>
            <a:ext cx="47454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83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 L -0.55138 -0.00278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69" y="-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62518 -0.00185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914400"/>
            <a:ext cx="85344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Rule -2:</a:t>
            </a:r>
            <a:endParaRPr lang="en-US" sz="4000" dirty="0" smtClean="0"/>
          </a:p>
          <a:p>
            <a:r>
              <a:rPr lang="en-US" sz="3200" b="1" dirty="0" smtClean="0"/>
              <a:t>If the verb is present continuous form----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/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Subject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being/ is being/ are being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ast participle of verb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 </a:t>
            </a:r>
            <a:r>
              <a:rPr lang="en-US" sz="3200" b="1" dirty="0" smtClean="0"/>
              <a:t> 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Example:   </a:t>
            </a:r>
            <a:r>
              <a:rPr lang="en-US" sz="3200" b="1" dirty="0" smtClean="0"/>
              <a:t>She is writing a letter.</a:t>
            </a:r>
          </a:p>
          <a:p>
            <a:r>
              <a:rPr lang="en-US" sz="3200" b="1" dirty="0" smtClean="0"/>
              <a:t>                   A letter is being written by her.</a:t>
            </a:r>
            <a:endParaRPr lang="en-US" sz="3200" b="1" dirty="0"/>
          </a:p>
        </p:txBody>
      </p:sp>
      <p:pic>
        <p:nvPicPr>
          <p:cNvPr id="3" name="Picture 2" descr="download (2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2209800"/>
            <a:ext cx="28194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96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85800"/>
            <a:ext cx="8077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C00000"/>
                </a:solidFill>
              </a:rPr>
              <a:t>Rule -3:</a:t>
            </a:r>
          </a:p>
          <a:p>
            <a:r>
              <a:rPr lang="en-US" sz="3200" b="1" dirty="0" smtClean="0"/>
              <a:t>If the verb is present perfect form---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/>
              <a:t>Subject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h</a:t>
            </a:r>
            <a:r>
              <a:rPr lang="en-US" sz="3200" b="1" dirty="0" smtClean="0"/>
              <a:t>ave been( plural)/ has been(singular)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p</a:t>
            </a:r>
            <a:r>
              <a:rPr lang="en-US" sz="3200" b="1" dirty="0" smtClean="0"/>
              <a:t>ast participle of verb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b</a:t>
            </a:r>
            <a:r>
              <a:rPr lang="en-US" sz="3200" b="1" dirty="0" smtClean="0"/>
              <a:t>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/>
              <a:t>Object</a:t>
            </a:r>
          </a:p>
          <a:p>
            <a:endParaRPr lang="en-US" sz="3200" b="1" dirty="0" smtClean="0">
              <a:solidFill>
                <a:srgbClr val="FF0000"/>
              </a:solidFill>
            </a:endParaRPr>
          </a:p>
          <a:p>
            <a:r>
              <a:rPr lang="en-US" sz="3200" b="1" dirty="0" smtClean="0">
                <a:solidFill>
                  <a:srgbClr val="FF0000"/>
                </a:solidFill>
              </a:rPr>
              <a:t>Example:  </a:t>
            </a:r>
            <a:r>
              <a:rPr lang="en-US" sz="3200" b="1" dirty="0" smtClean="0"/>
              <a:t>I have seen the bird.</a:t>
            </a:r>
          </a:p>
          <a:p>
            <a:r>
              <a:rPr lang="en-US" sz="3200" b="1" dirty="0" smtClean="0"/>
              <a:t>               The bird has been  seen by me.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44001">
            <a:off x="5606785" y="3416129"/>
            <a:ext cx="2407920" cy="171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76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57200"/>
            <a:ext cx="74676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                </a:t>
            </a:r>
          </a:p>
          <a:p>
            <a:r>
              <a:rPr lang="en-US" dirty="0" smtClean="0"/>
              <a:t>      		</a:t>
            </a:r>
            <a:r>
              <a:rPr lang="en-US" sz="2000" dirty="0" smtClean="0"/>
              <a:t>            </a:t>
            </a:r>
            <a:r>
              <a:rPr lang="en-US" sz="4800" b="1" u="sng" dirty="0" smtClean="0"/>
              <a:t>Pair work</a:t>
            </a:r>
          </a:p>
          <a:p>
            <a:endParaRPr lang="en-US" sz="4400" b="1" u="sng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600" b="1" dirty="0" smtClean="0"/>
              <a:t>Sadia reads newspaper.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b="1" dirty="0" smtClean="0"/>
              <a:t>They have played cricket.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b="1" dirty="0" smtClean="0"/>
              <a:t>Sonia is drawing a nice picture.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b="1" dirty="0" smtClean="0"/>
              <a:t>We see a bird.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b="1" dirty="0" smtClean="0"/>
              <a:t>I have seen the  flower.</a:t>
            </a:r>
            <a:endParaRPr lang="en-US" sz="3200" b="1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8854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9600"/>
            <a:ext cx="80772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rgbClr val="C00000"/>
                </a:solidFill>
              </a:rPr>
              <a:t>Rule – 4:</a:t>
            </a:r>
          </a:p>
          <a:p>
            <a:r>
              <a:rPr lang="en-US" sz="3600" b="1" dirty="0" smtClean="0"/>
              <a:t>If the verb is past form ----------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/>
              <a:t>Subject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w</a:t>
            </a:r>
            <a:r>
              <a:rPr lang="en-US" sz="3200" b="1" dirty="0" smtClean="0"/>
              <a:t>as /were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p</a:t>
            </a:r>
            <a:r>
              <a:rPr lang="en-US" sz="3200" b="1" dirty="0" smtClean="0"/>
              <a:t>ast participle of verb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b</a:t>
            </a:r>
            <a:r>
              <a:rPr lang="en-US" sz="3200" b="1" dirty="0" smtClean="0"/>
              <a:t>y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/>
              <a:t>Object</a:t>
            </a:r>
          </a:p>
          <a:p>
            <a:endParaRPr lang="en-US" sz="3200" b="1" dirty="0" smtClean="0">
              <a:solidFill>
                <a:srgbClr val="FF0000"/>
              </a:solidFill>
            </a:endParaRPr>
          </a:p>
          <a:p>
            <a:r>
              <a:rPr lang="en-US" sz="3200" b="1" dirty="0" smtClean="0">
                <a:solidFill>
                  <a:srgbClr val="FF0000"/>
                </a:solidFill>
              </a:rPr>
              <a:t>Example:  </a:t>
            </a:r>
            <a:r>
              <a:rPr lang="en-US" sz="3200" b="1" dirty="0" smtClean="0"/>
              <a:t>We saw a nice car.</a:t>
            </a:r>
          </a:p>
          <a:p>
            <a:r>
              <a:rPr lang="en-US" sz="3200" b="1" dirty="0" smtClean="0"/>
              <a:t>                 A nice car was seen by us.</a:t>
            </a:r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831" y="3048000"/>
            <a:ext cx="2695575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12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685800"/>
            <a:ext cx="7620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rgbClr val="C00000"/>
                </a:solidFill>
              </a:rPr>
              <a:t>Rule -5 </a:t>
            </a:r>
            <a:r>
              <a:rPr lang="en-US" dirty="0" smtClean="0"/>
              <a:t>:</a:t>
            </a:r>
          </a:p>
          <a:p>
            <a:r>
              <a:rPr lang="en-US" sz="3600" b="1" dirty="0" smtClean="0"/>
              <a:t>If  the verb is past continuous form ----</a:t>
            </a:r>
            <a:r>
              <a:rPr lang="en-US" sz="3200" b="1" dirty="0" smtClean="0"/>
              <a:t>Subject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w</a:t>
            </a:r>
            <a:r>
              <a:rPr lang="en-US" sz="3200" b="1" dirty="0" smtClean="0"/>
              <a:t>as being /were being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/>
              <a:t>Past participle of verb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/>
              <a:t>by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/>
              <a:t>Object</a:t>
            </a:r>
          </a:p>
          <a:p>
            <a:endParaRPr lang="en-US" sz="3200" b="1" dirty="0" smtClean="0">
              <a:solidFill>
                <a:srgbClr val="002060"/>
              </a:solidFill>
            </a:endParaRPr>
          </a:p>
          <a:p>
            <a:r>
              <a:rPr lang="en-US" sz="3200" b="1" dirty="0" smtClean="0">
                <a:solidFill>
                  <a:srgbClr val="002060"/>
                </a:solidFill>
              </a:rPr>
              <a:t>Example:</a:t>
            </a:r>
            <a:r>
              <a:rPr lang="en-US" sz="3200" dirty="0" smtClean="0"/>
              <a:t>   </a:t>
            </a:r>
            <a:r>
              <a:rPr lang="en-US" sz="3200" b="1" dirty="0" smtClean="0"/>
              <a:t>He was watching television.</a:t>
            </a:r>
          </a:p>
          <a:p>
            <a:r>
              <a:rPr lang="en-US" sz="3200" b="1" dirty="0" smtClean="0"/>
              <a:t>Television was  being watched by him. </a:t>
            </a:r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783" y="3048000"/>
            <a:ext cx="2160659" cy="160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34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838200"/>
            <a:ext cx="8001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rgbClr val="C00000"/>
                </a:solidFill>
              </a:rPr>
              <a:t>Rule – 6:</a:t>
            </a:r>
          </a:p>
          <a:p>
            <a:r>
              <a:rPr lang="en-US" sz="3600" b="1" dirty="0" smtClean="0"/>
              <a:t>If the verb is past perfect form –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/>
              <a:t>subject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h</a:t>
            </a:r>
            <a:r>
              <a:rPr lang="en-US" sz="3200" b="1" dirty="0" smtClean="0"/>
              <a:t>ad been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/>
              <a:t>Past participle of verb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b</a:t>
            </a:r>
            <a:r>
              <a:rPr lang="en-US" sz="3200" b="1" dirty="0" smtClean="0"/>
              <a:t>y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/>
              <a:t>Object</a:t>
            </a:r>
          </a:p>
          <a:p>
            <a:r>
              <a:rPr lang="en-US" sz="3200" b="1" u="sng" dirty="0" smtClean="0">
                <a:solidFill>
                  <a:srgbClr val="7030A0"/>
                </a:solidFill>
              </a:rPr>
              <a:t>Example</a:t>
            </a:r>
            <a:r>
              <a:rPr lang="en-US" sz="3200" b="1" dirty="0" smtClean="0">
                <a:solidFill>
                  <a:srgbClr val="7030A0"/>
                </a:solidFill>
              </a:rPr>
              <a:t>: </a:t>
            </a:r>
            <a:r>
              <a:rPr lang="en-US" sz="3200" b="1" dirty="0" smtClean="0"/>
              <a:t>They had solved the problem.</a:t>
            </a:r>
          </a:p>
          <a:p>
            <a:r>
              <a:rPr lang="en-US" sz="3200" b="1" dirty="0" smtClean="0"/>
              <a:t>           The problem had been solved by them.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2807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9600"/>
            <a:ext cx="8229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      </a:t>
            </a:r>
            <a:r>
              <a:rPr lang="en-US" sz="4400" b="1" u="sng" dirty="0" smtClean="0">
                <a:solidFill>
                  <a:srgbClr val="FF3300"/>
                </a:solidFill>
              </a:rPr>
              <a:t>Group work</a:t>
            </a:r>
          </a:p>
          <a:p>
            <a:r>
              <a:rPr lang="en-US" sz="3600" b="1" dirty="0" smtClean="0">
                <a:solidFill>
                  <a:srgbClr val="006600"/>
                </a:solidFill>
              </a:rPr>
              <a:t>Change the following sentences into passive. Write down the tense of each sentence.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b="1" dirty="0" smtClean="0"/>
              <a:t>My friend invited me.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b="1" dirty="0" err="1" smtClean="0"/>
              <a:t>Riad</a:t>
            </a:r>
            <a:r>
              <a:rPr lang="en-US" sz="3200" b="1" dirty="0" smtClean="0"/>
              <a:t> had eaten rice.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b="1" dirty="0" err="1" smtClean="0"/>
              <a:t>Anoara</a:t>
            </a:r>
            <a:r>
              <a:rPr lang="en-US" sz="3200" b="1" dirty="0" smtClean="0"/>
              <a:t> was writing  an </a:t>
            </a:r>
            <a:r>
              <a:rPr lang="en-US" sz="3200" b="1" dirty="0" err="1" smtClean="0"/>
              <a:t>eassy</a:t>
            </a:r>
            <a:r>
              <a:rPr lang="en-US" sz="3200" b="1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b="1" dirty="0" smtClean="0"/>
              <a:t>He walked ten miles.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b="1" dirty="0" smtClean="0"/>
              <a:t>She made a cup of tea.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8283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533400"/>
            <a:ext cx="80010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/>
              <a:t>Voice without object</a:t>
            </a:r>
          </a:p>
          <a:p>
            <a:pPr marL="457200" indent="-457200" algn="just">
              <a:buAutoNum type="arabicPeriod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Passive voice has no object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this, we can use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 (me, us, them, him, someone, one, people, police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For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Active voice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can use these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objects as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Subjects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b="1" dirty="0"/>
          </a:p>
          <a:p>
            <a:r>
              <a:rPr lang="en-US" sz="3200" b="1" dirty="0" smtClean="0"/>
              <a:t> a</a:t>
            </a:r>
            <a:r>
              <a:rPr lang="en-US" sz="2800" b="1" dirty="0" smtClean="0"/>
              <a:t>. English is spoken all over the country. ( Active)</a:t>
            </a:r>
          </a:p>
          <a:p>
            <a:r>
              <a:rPr lang="en-US" sz="2800" b="1" dirty="0" smtClean="0"/>
              <a:t>     = People speak English all over the country.</a:t>
            </a:r>
          </a:p>
          <a:p>
            <a:r>
              <a:rPr lang="en-US" sz="2800" b="1" dirty="0" smtClean="0"/>
              <a:t> b. He has been called. ( Active)</a:t>
            </a:r>
          </a:p>
          <a:p>
            <a:r>
              <a:rPr lang="en-US" sz="2800" b="1" dirty="0" smtClean="0"/>
              <a:t>     = Some one has called him.</a:t>
            </a:r>
          </a:p>
          <a:p>
            <a:r>
              <a:rPr lang="en-US" sz="3200" b="1" dirty="0"/>
              <a:t> </a:t>
            </a: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123254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685800"/>
            <a:ext cx="8763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d. More and more books should read. ( Active)</a:t>
            </a:r>
          </a:p>
          <a:p>
            <a:r>
              <a:rPr lang="en-US" sz="2800" dirty="0" smtClean="0"/>
              <a:t>      = We should read books more and more.</a:t>
            </a:r>
          </a:p>
          <a:p>
            <a:r>
              <a:rPr lang="en-US" sz="2800" dirty="0" smtClean="0"/>
              <a:t> e. Flowers are used in different occasion . ( Active)</a:t>
            </a:r>
          </a:p>
          <a:p>
            <a:r>
              <a:rPr lang="en-US" sz="2800" dirty="0" smtClean="0"/>
              <a:t>      = We use flowers in different occasion.</a:t>
            </a:r>
          </a:p>
          <a:p>
            <a:r>
              <a:rPr lang="en-US" sz="2800" dirty="0" smtClean="0"/>
              <a:t> f.  The thief was punished. ( Active)</a:t>
            </a:r>
          </a:p>
          <a:p>
            <a:r>
              <a:rPr lang="en-US" sz="2800" dirty="0" smtClean="0"/>
              <a:t>      = The police punished the thief. </a:t>
            </a:r>
          </a:p>
          <a:p>
            <a:r>
              <a:rPr lang="en-US" sz="2800" dirty="0" smtClean="0"/>
              <a:t> g.  Rome was not built in a day. ( Active)</a:t>
            </a:r>
          </a:p>
          <a:p>
            <a:r>
              <a:rPr lang="en-US" sz="2800" dirty="0" smtClean="0"/>
              <a:t>      = The Romans didn’t built Rome in a day.</a:t>
            </a:r>
          </a:p>
          <a:p>
            <a:r>
              <a:rPr lang="en-US" sz="2800" dirty="0" smtClean="0"/>
              <a:t> h.  The boy has been kidnapped. ( Active)</a:t>
            </a:r>
          </a:p>
          <a:p>
            <a:r>
              <a:rPr lang="en-US" sz="2800" dirty="0" smtClean="0"/>
              <a:t>      = The kidnaper has kidnapped the boy.</a:t>
            </a:r>
          </a:p>
          <a:p>
            <a:r>
              <a:rPr lang="en-US" sz="2800" dirty="0" smtClean="0"/>
              <a:t> i.   My has been stolen. </a:t>
            </a:r>
            <a:r>
              <a:rPr lang="en-US" sz="2800" dirty="0"/>
              <a:t>( Active)</a:t>
            </a:r>
          </a:p>
          <a:p>
            <a:r>
              <a:rPr lang="en-US" sz="2800" dirty="0" smtClean="0"/>
              <a:t>      = Some one has stolen my pen.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254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838200"/>
            <a:ext cx="7620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2"/>
            </a:pPr>
            <a:r>
              <a:rPr lang="en-US" sz="3600" b="1" dirty="0" smtClean="0"/>
              <a:t>There are some Quasi passive where there is no Object .</a:t>
            </a:r>
          </a:p>
          <a:p>
            <a:endParaRPr lang="en-US" b="1" dirty="0" smtClean="0"/>
          </a:p>
          <a:p>
            <a:r>
              <a:rPr lang="en-US" sz="2400" b="1" dirty="0" smtClean="0"/>
              <a:t>a. </a:t>
            </a:r>
            <a:r>
              <a:rPr lang="en-US" sz="2800" b="1" dirty="0" smtClean="0"/>
              <a:t>The book is printing. </a:t>
            </a:r>
            <a:r>
              <a:rPr lang="en-US" sz="2800" b="1" dirty="0"/>
              <a:t>( Active)</a:t>
            </a:r>
          </a:p>
          <a:p>
            <a:r>
              <a:rPr lang="en-US" sz="2800" b="1" dirty="0" smtClean="0"/>
              <a:t>     = The book is being printed.</a:t>
            </a:r>
          </a:p>
          <a:p>
            <a:endParaRPr lang="en-US" sz="2800" b="1" dirty="0"/>
          </a:p>
          <a:p>
            <a:r>
              <a:rPr lang="en-US" sz="2800" b="1" dirty="0" smtClean="0"/>
              <a:t>b. The cow is milking. </a:t>
            </a:r>
            <a:r>
              <a:rPr lang="en-US" sz="2800" b="1" dirty="0"/>
              <a:t>( Active)</a:t>
            </a:r>
          </a:p>
          <a:p>
            <a:r>
              <a:rPr lang="en-US" sz="2800" b="1" dirty="0" smtClean="0"/>
              <a:t>     = The cow is being milked.</a:t>
            </a:r>
          </a:p>
          <a:p>
            <a:endParaRPr lang="en-US" sz="2800" b="1" dirty="0"/>
          </a:p>
          <a:p>
            <a:r>
              <a:rPr lang="en-US" sz="2800" b="1" dirty="0" smtClean="0"/>
              <a:t>c.  The building/ house is building.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 = The building / hose is being built.</a:t>
            </a:r>
          </a:p>
          <a:p>
            <a:endParaRPr lang="en-US" sz="2800" dirty="0"/>
          </a:p>
          <a:p>
            <a:endParaRPr lang="en-US" sz="2400" dirty="0" smtClean="0"/>
          </a:p>
          <a:p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254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7200" y="304800"/>
            <a:ext cx="8686800" cy="6096000"/>
            <a:chOff x="457200" y="304800"/>
            <a:chExt cx="8686800" cy="6096000"/>
          </a:xfrm>
        </p:grpSpPr>
        <p:sp>
          <p:nvSpPr>
            <p:cNvPr id="3" name="Rectangle 2"/>
            <p:cNvSpPr/>
            <p:nvPr/>
          </p:nvSpPr>
          <p:spPr>
            <a:xfrm>
              <a:off x="1380862" y="304800"/>
              <a:ext cx="644349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400" b="1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Teacher’s Information</a:t>
              </a:r>
              <a:endPara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4112036" y="2289080"/>
              <a:ext cx="184731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4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09600" y="1143000"/>
              <a:ext cx="7772400" cy="4571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/>
            </a:p>
          </p:txBody>
        </p:sp>
        <p:sp>
          <p:nvSpPr>
            <p:cNvPr id="6" name="Rectangle 5"/>
            <p:cNvSpPr/>
            <p:nvPr/>
          </p:nvSpPr>
          <p:spPr>
            <a:xfrm flipV="1">
              <a:off x="457200" y="1295400"/>
              <a:ext cx="8305800" cy="4571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85800" y="457200"/>
              <a:ext cx="45719" cy="5943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38200" y="1371600"/>
              <a:ext cx="45719" cy="472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47800" y="3127280"/>
              <a:ext cx="6248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4400" dirty="0">
                <a:solidFill>
                  <a:srgbClr val="0070C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47800" y="3813080"/>
              <a:ext cx="6705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2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47800" y="4270280"/>
              <a:ext cx="4495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2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83919" y="1905000"/>
              <a:ext cx="8260081" cy="4216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b="1" dirty="0" smtClean="0">
                  <a:latin typeface="Algerian" panose="04020705040A02060702" pitchFamily="82" charset="0"/>
                  <a:cs typeface="Arial" pitchFamily="34" charset="0"/>
                </a:rPr>
                <a:t>Md</a:t>
              </a:r>
              <a:r>
                <a:rPr lang="en-US" sz="4400" b="1" dirty="0">
                  <a:latin typeface="Algerian" panose="04020705040A02060702" pitchFamily="82" charset="0"/>
                  <a:cs typeface="Arial" pitchFamily="34" charset="0"/>
                </a:rPr>
                <a:t>. Shamsul </a:t>
              </a:r>
              <a:r>
                <a:rPr lang="en-US" sz="4400" b="1" dirty="0" smtClean="0">
                  <a:latin typeface="Algerian" panose="04020705040A02060702" pitchFamily="82" charset="0"/>
                  <a:cs typeface="Arial" pitchFamily="34" charset="0"/>
                </a:rPr>
                <a:t>Alam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BA(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Hons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.)MA in English.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Assistant Teacher( English)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Nabodoy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 Girl’s High School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Shailkupa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Jenaidah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b="1" dirty="0" smtClean="0"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Phone:01917-452052,01722-922691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b="1" dirty="0" smtClean="0"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Email:shamsul101085@gmail.com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9025" y="2088757"/>
              <a:ext cx="1323975" cy="13239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757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3400"/>
            <a:ext cx="80772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3"/>
            </a:pPr>
            <a:r>
              <a:rPr lang="en-US" sz="3200" b="1" dirty="0" smtClean="0"/>
              <a:t>If there is- Have to, has to, had to, use to, ought to,  is going to, was going to in the sentences, be+ past participle will be in passive voice.</a:t>
            </a:r>
          </a:p>
          <a:p>
            <a:pPr marL="342900" indent="-342900">
              <a:buAutoNum type="arabicPeriod" startAt="3"/>
            </a:pPr>
            <a:endParaRPr lang="en-US" sz="2400" dirty="0"/>
          </a:p>
          <a:p>
            <a:r>
              <a:rPr lang="en-US" sz="2400" dirty="0"/>
              <a:t> </a:t>
            </a:r>
            <a:r>
              <a:rPr lang="en-US" sz="2400" dirty="0" smtClean="0"/>
              <a:t>      a.  I am going to build a building.</a:t>
            </a:r>
          </a:p>
          <a:p>
            <a:r>
              <a:rPr lang="en-US" sz="2400" dirty="0" smtClean="0"/>
              <a:t>            = A building </a:t>
            </a:r>
            <a:r>
              <a:rPr lang="en-US" sz="2800" b="1" dirty="0" smtClean="0"/>
              <a:t>is going to be</a:t>
            </a:r>
            <a:r>
              <a:rPr lang="en-US" sz="3600" b="1" dirty="0" smtClean="0"/>
              <a:t> </a:t>
            </a:r>
            <a:r>
              <a:rPr lang="en-US" sz="2400" dirty="0" smtClean="0"/>
              <a:t>built by me.</a:t>
            </a:r>
          </a:p>
          <a:p>
            <a:endParaRPr lang="en-US" sz="2400" dirty="0"/>
          </a:p>
          <a:p>
            <a:r>
              <a:rPr lang="en-US" sz="2400" dirty="0" smtClean="0"/>
              <a:t>      b.  He is going to open a bank account.</a:t>
            </a:r>
          </a:p>
          <a:p>
            <a:r>
              <a:rPr lang="en-US" sz="2400" dirty="0" smtClean="0"/>
              <a:t>           = A bank account </a:t>
            </a:r>
            <a:r>
              <a:rPr lang="en-US" sz="2800" b="1" dirty="0" smtClean="0"/>
              <a:t>is going to be </a:t>
            </a:r>
            <a:r>
              <a:rPr lang="en-US" sz="2400" dirty="0" smtClean="0"/>
              <a:t>opened by him.</a:t>
            </a:r>
          </a:p>
          <a:p>
            <a:endParaRPr lang="en-US" sz="2400" dirty="0"/>
          </a:p>
          <a:p>
            <a:r>
              <a:rPr lang="en-US" sz="2400" dirty="0" smtClean="0"/>
              <a:t>      c.   I had to do the duty.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= The  duty </a:t>
            </a:r>
            <a:r>
              <a:rPr lang="en-US" sz="2800" b="1" dirty="0" smtClean="0"/>
              <a:t>had to be </a:t>
            </a:r>
            <a:r>
              <a:rPr lang="en-US" sz="2400" dirty="0" smtClean="0"/>
              <a:t>done by me.</a:t>
            </a:r>
          </a:p>
        </p:txBody>
      </p:sp>
    </p:spTree>
    <p:extLst>
      <p:ext uri="{BB962C8B-B14F-4D97-AF65-F5344CB8AC3E}">
        <p14:creationId xmlns:p14="http://schemas.microsoft.com/office/powerpoint/2010/main" val="123254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6858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There are some verbs where other prepositions without by in passive voice.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0600" y="2016509"/>
            <a:ext cx="3581400" cy="36317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11.  Surprised at------</a:t>
            </a:r>
            <a:r>
              <a:rPr lang="en-US" dirty="0" err="1" smtClean="0"/>
              <a:t>আশ্চর্য</a:t>
            </a:r>
            <a:r>
              <a:rPr lang="en-US" dirty="0" smtClean="0"/>
              <a:t> </a:t>
            </a:r>
            <a:r>
              <a:rPr lang="en-US" dirty="0" err="1" smtClean="0"/>
              <a:t>হওয়া</a:t>
            </a:r>
            <a:endParaRPr lang="en-US" sz="2000" dirty="0"/>
          </a:p>
          <a:p>
            <a:r>
              <a:rPr lang="en-US" sz="2000" dirty="0" smtClean="0"/>
              <a:t>12.  </a:t>
            </a:r>
            <a:r>
              <a:rPr lang="en-US" sz="2000" dirty="0" err="1" smtClean="0"/>
              <a:t>Marvelled</a:t>
            </a:r>
            <a:r>
              <a:rPr lang="en-US" sz="2000" dirty="0" smtClean="0"/>
              <a:t> at-</a:t>
            </a:r>
            <a:r>
              <a:rPr lang="en-US" dirty="0" smtClean="0"/>
              <a:t>----</a:t>
            </a:r>
            <a:r>
              <a:rPr lang="en-US" dirty="0"/>
              <a:t> </a:t>
            </a:r>
            <a:r>
              <a:rPr lang="en-US" dirty="0" err="1"/>
              <a:t>আশ্চর্য</a:t>
            </a:r>
            <a:r>
              <a:rPr lang="en-US" dirty="0"/>
              <a:t> </a:t>
            </a:r>
            <a:r>
              <a:rPr lang="en-US" dirty="0" err="1"/>
              <a:t>হওয়া</a:t>
            </a:r>
            <a:endParaRPr lang="en-US" dirty="0"/>
          </a:p>
          <a:p>
            <a:r>
              <a:rPr lang="en-US" sz="2000" dirty="0" smtClean="0"/>
              <a:t>13.  Shocked at------- </a:t>
            </a:r>
            <a:r>
              <a:rPr lang="en-US" dirty="0" err="1" smtClean="0"/>
              <a:t>ব্যথিত</a:t>
            </a:r>
            <a:r>
              <a:rPr lang="en-US" dirty="0" smtClean="0"/>
              <a:t> </a:t>
            </a:r>
            <a:r>
              <a:rPr lang="en-US" dirty="0" err="1" smtClean="0"/>
              <a:t>হওয়া</a:t>
            </a:r>
            <a:endParaRPr lang="en-US" dirty="0"/>
          </a:p>
          <a:p>
            <a:r>
              <a:rPr lang="en-US" sz="2000" dirty="0" smtClean="0"/>
              <a:t>14.  Stunned at-------</a:t>
            </a:r>
            <a:r>
              <a:rPr lang="en-US" sz="1200" dirty="0" err="1" smtClean="0"/>
              <a:t>আঘাত</a:t>
            </a:r>
            <a:r>
              <a:rPr lang="en-US" sz="1200" dirty="0" smtClean="0"/>
              <a:t> </a:t>
            </a:r>
            <a:r>
              <a:rPr lang="en-US" sz="1200" dirty="0" err="1" smtClean="0"/>
              <a:t>দিয়ে</a:t>
            </a:r>
            <a:r>
              <a:rPr lang="en-US" sz="1200" dirty="0" smtClean="0"/>
              <a:t> </a:t>
            </a:r>
            <a:r>
              <a:rPr lang="en-US" sz="1200" dirty="0" err="1" smtClean="0"/>
              <a:t>অজ্ঞান</a:t>
            </a:r>
            <a:r>
              <a:rPr lang="en-US" sz="1200" dirty="0" smtClean="0"/>
              <a:t> </a:t>
            </a:r>
            <a:r>
              <a:rPr lang="en-US" sz="1200" dirty="0" err="1" smtClean="0"/>
              <a:t>করা</a:t>
            </a:r>
            <a:endParaRPr lang="en-US" dirty="0"/>
          </a:p>
          <a:p>
            <a:r>
              <a:rPr lang="en-US" sz="2000" dirty="0" smtClean="0"/>
              <a:t>15.  Charmed at------</a:t>
            </a:r>
            <a:r>
              <a:rPr lang="en-US" sz="2000" dirty="0" err="1" smtClean="0"/>
              <a:t>মুগ্ধ</a:t>
            </a:r>
            <a:r>
              <a:rPr lang="en-US" sz="2000" dirty="0" smtClean="0"/>
              <a:t> </a:t>
            </a:r>
            <a:r>
              <a:rPr lang="en-US" sz="2000" dirty="0" err="1" smtClean="0"/>
              <a:t>হওয়া</a:t>
            </a:r>
            <a:endParaRPr lang="en-US" sz="2000" dirty="0"/>
          </a:p>
          <a:p>
            <a:r>
              <a:rPr lang="en-US" sz="2000" dirty="0" smtClean="0"/>
              <a:t>16.  Interest in--------</a:t>
            </a:r>
            <a:r>
              <a:rPr lang="en-US" dirty="0" err="1" smtClean="0"/>
              <a:t>আগ্রহী</a:t>
            </a:r>
            <a:r>
              <a:rPr lang="en-US" dirty="0" smtClean="0"/>
              <a:t> </a:t>
            </a:r>
            <a:r>
              <a:rPr lang="en-US" dirty="0" err="1" smtClean="0"/>
              <a:t>হওয়া</a:t>
            </a:r>
            <a:endParaRPr lang="en-US" dirty="0"/>
          </a:p>
          <a:p>
            <a:r>
              <a:rPr lang="en-US" sz="2000" dirty="0" smtClean="0"/>
              <a:t>17.  Contained in-----</a:t>
            </a:r>
            <a:r>
              <a:rPr lang="en-US" sz="2000" dirty="0" err="1" smtClean="0"/>
              <a:t>ধারন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করা</a:t>
            </a:r>
            <a:endParaRPr lang="en-US" sz="2000" dirty="0"/>
          </a:p>
          <a:p>
            <a:pPr marL="342900" indent="-342900">
              <a:buFontTx/>
              <a:buAutoNum type="arabicPeriod" startAt="18"/>
            </a:pPr>
            <a:r>
              <a:rPr lang="en-US" sz="2000" dirty="0" smtClean="0"/>
              <a:t>Frightened of------</a:t>
            </a:r>
            <a:r>
              <a:rPr lang="en-US" sz="2000" dirty="0" err="1" smtClean="0"/>
              <a:t>ভীত</a:t>
            </a:r>
            <a:r>
              <a:rPr lang="en-US" sz="2000" dirty="0" smtClean="0"/>
              <a:t> </a:t>
            </a:r>
            <a:r>
              <a:rPr lang="en-US" sz="2000" dirty="0" err="1" smtClean="0"/>
              <a:t>হওয়া</a:t>
            </a:r>
            <a:endParaRPr lang="en-US" sz="2000" dirty="0" smtClean="0"/>
          </a:p>
          <a:p>
            <a:pPr marL="342900" indent="-342900">
              <a:buFontTx/>
              <a:buAutoNum type="arabicPeriod" startAt="18"/>
            </a:pPr>
            <a:r>
              <a:rPr lang="en-US" sz="2000" dirty="0" smtClean="0"/>
              <a:t>Worried about---- </a:t>
            </a:r>
            <a:r>
              <a:rPr lang="en-US" sz="1600" dirty="0" err="1" smtClean="0"/>
              <a:t>চিন্তিত</a:t>
            </a:r>
            <a:r>
              <a:rPr lang="en-US" sz="1600" dirty="0" smtClean="0"/>
              <a:t> </a:t>
            </a:r>
            <a:r>
              <a:rPr lang="en-US" sz="1600" dirty="0" err="1" smtClean="0"/>
              <a:t>হওয়া</a:t>
            </a:r>
            <a:endParaRPr lang="en-US" sz="1600" dirty="0" smtClean="0"/>
          </a:p>
          <a:p>
            <a:pPr marL="342900" indent="-342900">
              <a:buFontTx/>
              <a:buAutoNum type="arabicPeriod" startAt="18"/>
            </a:pPr>
            <a:r>
              <a:rPr lang="en-US" sz="2000" dirty="0" smtClean="0"/>
              <a:t>Handed to ---------</a:t>
            </a:r>
            <a:r>
              <a:rPr lang="en-US" sz="2000" dirty="0" err="1" smtClean="0"/>
              <a:t>হস্তান্তর</a:t>
            </a:r>
            <a:r>
              <a:rPr lang="en-US" sz="2000" dirty="0" smtClean="0"/>
              <a:t> </a:t>
            </a:r>
            <a:r>
              <a:rPr lang="en-US" dirty="0" err="1" smtClean="0"/>
              <a:t>হওয়া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2042279"/>
            <a:ext cx="4038600" cy="37240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r>
              <a:rPr lang="en-US" sz="2000" dirty="0" smtClean="0"/>
              <a:t>.  Filled with -------------</a:t>
            </a:r>
            <a:r>
              <a:rPr lang="en-US" dirty="0" err="1" smtClean="0"/>
              <a:t>পরিপূর্ণ</a:t>
            </a:r>
            <a:r>
              <a:rPr lang="en-US" dirty="0" smtClean="0"/>
              <a:t> </a:t>
            </a:r>
            <a:r>
              <a:rPr lang="en-US" dirty="0" err="1" smtClean="0"/>
              <a:t>হওয়া</a:t>
            </a:r>
            <a:endParaRPr lang="en-US" dirty="0"/>
          </a:p>
          <a:p>
            <a:r>
              <a:rPr lang="en-US" sz="2000" dirty="0"/>
              <a:t>2</a:t>
            </a:r>
            <a:r>
              <a:rPr lang="en-US" sz="2000" dirty="0" smtClean="0"/>
              <a:t>.  Seized with------------</a:t>
            </a:r>
            <a:r>
              <a:rPr lang="en-US" dirty="0" err="1" smtClean="0"/>
              <a:t>আচ্ছন্ন</a:t>
            </a:r>
            <a:r>
              <a:rPr lang="en-US" dirty="0" smtClean="0"/>
              <a:t> </a:t>
            </a:r>
            <a:r>
              <a:rPr lang="en-US" dirty="0" err="1" smtClean="0"/>
              <a:t>হওয়া</a:t>
            </a:r>
            <a:endParaRPr lang="en-US" sz="2000" dirty="0"/>
          </a:p>
          <a:p>
            <a:r>
              <a:rPr lang="en-US" sz="2000" dirty="0"/>
              <a:t>3</a:t>
            </a:r>
            <a:r>
              <a:rPr lang="en-US" sz="2000" dirty="0" smtClean="0"/>
              <a:t>.  Satisfied with---------</a:t>
            </a:r>
            <a:r>
              <a:rPr lang="en-US" dirty="0" err="1" smtClean="0"/>
              <a:t>সন্তুষ্ট</a:t>
            </a:r>
            <a:r>
              <a:rPr lang="en-US" dirty="0" smtClean="0"/>
              <a:t> </a:t>
            </a:r>
            <a:r>
              <a:rPr lang="en-US" dirty="0" err="1" smtClean="0"/>
              <a:t>হওয়া</a:t>
            </a:r>
            <a:endParaRPr lang="en-US" sz="2000" dirty="0"/>
          </a:p>
          <a:p>
            <a:r>
              <a:rPr lang="en-US" sz="2000" dirty="0"/>
              <a:t>4</a:t>
            </a:r>
            <a:r>
              <a:rPr lang="en-US" sz="2000" dirty="0" smtClean="0"/>
              <a:t>.  Pleased with----------</a:t>
            </a:r>
            <a:r>
              <a:rPr lang="en-US" sz="2000" dirty="0" err="1" smtClean="0"/>
              <a:t>সন্তুষ্ট</a:t>
            </a:r>
            <a:r>
              <a:rPr lang="en-US" sz="2000" dirty="0" smtClean="0"/>
              <a:t> </a:t>
            </a:r>
            <a:r>
              <a:rPr lang="en-US" sz="2000" dirty="0" err="1" smtClean="0"/>
              <a:t>থাকা</a:t>
            </a:r>
            <a:endParaRPr lang="en-US" sz="2000" dirty="0"/>
          </a:p>
          <a:p>
            <a:pPr marL="342900" indent="-342900">
              <a:buAutoNum type="arabicPeriod" startAt="5"/>
            </a:pPr>
            <a:r>
              <a:rPr lang="en-US" sz="2000" dirty="0" smtClean="0"/>
              <a:t>Displeased with---- </a:t>
            </a:r>
            <a:r>
              <a:rPr lang="en-US" sz="2000" dirty="0" err="1" smtClean="0"/>
              <a:t>অসন্তুষ্ট</a:t>
            </a:r>
            <a:r>
              <a:rPr lang="en-US" sz="2000" dirty="0" smtClean="0"/>
              <a:t> </a:t>
            </a:r>
            <a:r>
              <a:rPr lang="en-US" sz="2000" dirty="0" err="1"/>
              <a:t>থাকা</a:t>
            </a:r>
            <a:endParaRPr lang="en-US" sz="2000" dirty="0" smtClean="0"/>
          </a:p>
          <a:p>
            <a:pPr marL="342900" indent="-342900">
              <a:buAutoNum type="arabicPeriod" startAt="5"/>
            </a:pPr>
            <a:r>
              <a:rPr lang="en-US" sz="2000" dirty="0" smtClean="0"/>
              <a:t>Blessed with.--------</a:t>
            </a:r>
            <a:r>
              <a:rPr lang="en-US" sz="1600" dirty="0" err="1" smtClean="0"/>
              <a:t>আশির্বাদপুষ্ট</a:t>
            </a:r>
            <a:r>
              <a:rPr lang="en-US" sz="1600" dirty="0" smtClean="0"/>
              <a:t> </a:t>
            </a:r>
            <a:r>
              <a:rPr lang="en-US" sz="1600" dirty="0" err="1" smtClean="0"/>
              <a:t>হওয়া</a:t>
            </a:r>
            <a:endParaRPr lang="en-US" sz="1600" dirty="0" smtClean="0"/>
          </a:p>
          <a:p>
            <a:r>
              <a:rPr lang="en-US" sz="2000" dirty="0" smtClean="0"/>
              <a:t>7.   Annoyed with-------</a:t>
            </a:r>
            <a:r>
              <a:rPr lang="en-US" sz="2000" dirty="0" err="1" smtClean="0"/>
              <a:t>বিরিক্ত</a:t>
            </a:r>
            <a:r>
              <a:rPr lang="en-US" sz="2000" dirty="0" smtClean="0"/>
              <a:t> </a:t>
            </a:r>
            <a:r>
              <a:rPr lang="en-US" sz="2000" dirty="0" err="1" smtClean="0"/>
              <a:t>হওয়া</a:t>
            </a:r>
            <a:endParaRPr lang="en-US" sz="2000" dirty="0" smtClean="0"/>
          </a:p>
          <a:p>
            <a:r>
              <a:rPr lang="en-US" sz="2000" dirty="0"/>
              <a:t>8</a:t>
            </a:r>
            <a:r>
              <a:rPr lang="en-US" sz="2000" dirty="0" smtClean="0"/>
              <a:t>.  Annoyed at-----------</a:t>
            </a:r>
            <a:r>
              <a:rPr lang="en-US" sz="2000" dirty="0" err="1" smtClean="0"/>
              <a:t>বিরক্ত</a:t>
            </a:r>
            <a:r>
              <a:rPr lang="en-US" sz="2000" dirty="0" smtClean="0"/>
              <a:t>  </a:t>
            </a:r>
            <a:r>
              <a:rPr lang="en-US" sz="2000" dirty="0" err="1" smtClean="0"/>
              <a:t>হওয়া</a:t>
            </a:r>
            <a:endParaRPr lang="en-US" sz="2000" dirty="0" smtClean="0"/>
          </a:p>
          <a:p>
            <a:r>
              <a:rPr lang="en-US" sz="2000" dirty="0" smtClean="0"/>
              <a:t>9.  Known </a:t>
            </a:r>
            <a:r>
              <a:rPr lang="en-US" sz="2000" dirty="0"/>
              <a:t>to-</a:t>
            </a:r>
            <a:r>
              <a:rPr lang="en-US" sz="2000" dirty="0" smtClean="0"/>
              <a:t>-------------</a:t>
            </a:r>
            <a:r>
              <a:rPr lang="en-US" dirty="0" err="1" smtClean="0"/>
              <a:t>চেনা</a:t>
            </a:r>
            <a:r>
              <a:rPr lang="en-US" dirty="0" smtClean="0"/>
              <a:t>/</a:t>
            </a:r>
            <a:r>
              <a:rPr lang="en-US" dirty="0" err="1" smtClean="0"/>
              <a:t>জানা</a:t>
            </a:r>
            <a:endParaRPr lang="en-US" dirty="0"/>
          </a:p>
          <a:p>
            <a:r>
              <a:rPr lang="en-US" sz="2000" dirty="0" smtClean="0"/>
              <a:t>10. Request/order to---</a:t>
            </a:r>
            <a:r>
              <a:rPr lang="en-US" sz="1600" dirty="0" err="1" smtClean="0"/>
              <a:t>আদেশ</a:t>
            </a:r>
            <a:r>
              <a:rPr lang="en-US" sz="1600" dirty="0" smtClean="0"/>
              <a:t>/</a:t>
            </a:r>
            <a:r>
              <a:rPr lang="en-US" sz="1600" dirty="0" err="1" smtClean="0"/>
              <a:t>অনুরোধ</a:t>
            </a:r>
            <a:r>
              <a:rPr lang="en-US" sz="1600" dirty="0" smtClean="0"/>
              <a:t> </a:t>
            </a:r>
            <a:r>
              <a:rPr lang="en-US" sz="1600" dirty="0" err="1" smtClean="0"/>
              <a:t>করা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3254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905000"/>
            <a:ext cx="8305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1. She annoyed me.</a:t>
            </a:r>
          </a:p>
          <a:p>
            <a:r>
              <a:rPr lang="en-US" sz="3200" b="1" dirty="0" smtClean="0"/>
              <a:t>= I was annoyed with her.</a:t>
            </a:r>
          </a:p>
          <a:p>
            <a:r>
              <a:rPr lang="en-US" sz="3200" b="1" dirty="0" smtClean="0"/>
              <a:t>2. His behavior annoyed me.</a:t>
            </a:r>
          </a:p>
          <a:p>
            <a:r>
              <a:rPr lang="en-US" sz="3200" b="1" dirty="0" smtClean="0"/>
              <a:t>= I was annoyed at his behavior. </a:t>
            </a:r>
          </a:p>
          <a:p>
            <a:r>
              <a:rPr lang="en-US" sz="3200" b="1" dirty="0" smtClean="0"/>
              <a:t>3. I know the man.</a:t>
            </a:r>
          </a:p>
          <a:p>
            <a:r>
              <a:rPr lang="en-US" sz="3200" b="1" dirty="0" smtClean="0"/>
              <a:t>= The man is known to me.</a:t>
            </a:r>
          </a:p>
          <a:p>
            <a:r>
              <a:rPr lang="en-US" sz="3200" b="1" dirty="0" smtClean="0"/>
              <a:t>4. The news pleased us very much.</a:t>
            </a:r>
          </a:p>
          <a:p>
            <a:r>
              <a:rPr lang="en-US" sz="3200" b="1" dirty="0" smtClean="0"/>
              <a:t>= We were pleased very much at the news.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48101" y="304800"/>
            <a:ext cx="83148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There are some verbs where other prepositions without by in passive voice.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69694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066800"/>
            <a:ext cx="8534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66"/>
                </a:solidFill>
              </a:rPr>
              <a:t>                    </a:t>
            </a:r>
            <a:r>
              <a:rPr lang="en-US" sz="4400" b="1" u="sng" dirty="0" smtClean="0">
                <a:solidFill>
                  <a:srgbClr val="FF0000"/>
                </a:solidFill>
              </a:rPr>
              <a:t>Evaluation</a:t>
            </a:r>
          </a:p>
          <a:p>
            <a:endParaRPr lang="en-US" sz="2800" b="1" u="sng" dirty="0" smtClean="0">
              <a:solidFill>
                <a:srgbClr val="FF0000"/>
              </a:solidFill>
            </a:endParaRPr>
          </a:p>
          <a:p>
            <a:pPr marL="742950" indent="-742950">
              <a:buFont typeface="+mj-lt"/>
              <a:buAutoNum type="alphaLcParenR"/>
            </a:pPr>
            <a:r>
              <a:rPr lang="en-US" sz="3600" b="1" dirty="0" smtClean="0"/>
              <a:t>What is subject?</a:t>
            </a:r>
          </a:p>
          <a:p>
            <a:pPr marL="742950" indent="-742950">
              <a:buFont typeface="+mj-lt"/>
              <a:buAutoNum type="alphaLcParenR"/>
            </a:pPr>
            <a:r>
              <a:rPr lang="en-US" sz="3600" b="1" dirty="0" smtClean="0"/>
              <a:t>What is the object of the word ‘they’?</a:t>
            </a:r>
          </a:p>
          <a:p>
            <a:pPr marL="742950" indent="-742950">
              <a:buFont typeface="+mj-lt"/>
              <a:buAutoNum type="alphaLcParenR"/>
            </a:pPr>
            <a:r>
              <a:rPr lang="en-US" sz="3600" b="1" dirty="0" smtClean="0"/>
              <a:t>How many kinds of voice?</a:t>
            </a:r>
          </a:p>
          <a:p>
            <a:pPr marL="742950" indent="-742950">
              <a:buFont typeface="+mj-lt"/>
              <a:buAutoNum type="alphaLcParenR"/>
            </a:pPr>
            <a:r>
              <a:rPr lang="en-US" sz="3600" b="1" dirty="0"/>
              <a:t>d. More and more books </a:t>
            </a:r>
            <a:r>
              <a:rPr lang="en-US" sz="3600" b="1" dirty="0" smtClean="0"/>
              <a:t>should be </a:t>
            </a:r>
            <a:r>
              <a:rPr lang="en-US" sz="3600" b="1" dirty="0"/>
              <a:t>read</a:t>
            </a:r>
            <a:r>
              <a:rPr lang="en-US" sz="3600" b="1" dirty="0" smtClean="0"/>
              <a:t>.( </a:t>
            </a:r>
            <a:r>
              <a:rPr lang="en-US" sz="3600" b="1" dirty="0"/>
              <a:t>Active)</a:t>
            </a:r>
          </a:p>
          <a:p>
            <a:pPr marL="742950" indent="-742950">
              <a:buFont typeface="+mj-lt"/>
              <a:buAutoNum type="alphaLcParenR"/>
            </a:pPr>
            <a:r>
              <a:rPr lang="en-US" sz="3600" b="1" dirty="0"/>
              <a:t>The book is printing. </a:t>
            </a:r>
            <a:r>
              <a:rPr lang="en-US" sz="3600" b="1" dirty="0" smtClean="0"/>
              <a:t>(Active</a:t>
            </a:r>
            <a:r>
              <a:rPr lang="en-US" sz="3600" b="1" dirty="0"/>
              <a:t>)</a:t>
            </a:r>
          </a:p>
          <a:p>
            <a:endParaRPr lang="en-U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123254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4621" y="1905000"/>
            <a:ext cx="80772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             </a:t>
            </a:r>
            <a:r>
              <a:rPr lang="en-US" sz="5400" b="1" u="sng" dirty="0" smtClean="0"/>
              <a:t>Homework</a:t>
            </a:r>
          </a:p>
          <a:p>
            <a:endParaRPr lang="en-US" sz="4000" b="1" i="1" u="sng" dirty="0" smtClean="0"/>
          </a:p>
          <a:p>
            <a:r>
              <a:rPr lang="en-US" sz="4000" b="1" dirty="0" smtClean="0"/>
              <a:t>Write </a:t>
            </a:r>
            <a:r>
              <a:rPr lang="en-US" sz="4000" b="1" dirty="0"/>
              <a:t>5</a:t>
            </a:r>
            <a:r>
              <a:rPr lang="en-US" sz="4000" b="1" dirty="0" smtClean="0"/>
              <a:t> sentences on present perfect tense</a:t>
            </a:r>
            <a:r>
              <a:rPr lang="en-US" sz="4000" b="1" dirty="0"/>
              <a:t> </a:t>
            </a:r>
            <a:r>
              <a:rPr lang="en-US" sz="4000" b="1" dirty="0" smtClean="0"/>
              <a:t>and change them with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and passive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voice.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 dirty="0"/>
          </a:p>
        </p:txBody>
      </p:sp>
      <p:pic>
        <p:nvPicPr>
          <p:cNvPr id="3" name="Picture 2" descr="E:\New Accounting -9\indexBari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5999" y="964144"/>
            <a:ext cx="2586251" cy="188171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23254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203562"/>
            <a:ext cx="5486400" cy="445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943600" y="5261212"/>
            <a:ext cx="2057400" cy="3945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To be continue………</a:t>
            </a:r>
          </a:p>
        </p:txBody>
      </p:sp>
    </p:spTree>
    <p:extLst>
      <p:ext uri="{BB962C8B-B14F-4D97-AF65-F5344CB8AC3E}">
        <p14:creationId xmlns:p14="http://schemas.microsoft.com/office/powerpoint/2010/main" val="40002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2093655"/>
            <a:ext cx="8001000" cy="25545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Class:  Nine/ Ten</a:t>
            </a:r>
          </a:p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Subject: English 2</a:t>
            </a:r>
            <a:r>
              <a:rPr lang="en-US" sz="40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Paper</a:t>
            </a:r>
          </a:p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Topic: Voice Change</a:t>
            </a:r>
          </a:p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Date: 15.02.2021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E0A961E-DB97-423D-8D0D-FB02FB67C3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81800" y="2272730"/>
            <a:ext cx="1723609" cy="219985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19200" y="609600"/>
            <a:ext cx="56605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u="sng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Information of Topic</a:t>
            </a:r>
            <a:endParaRPr lang="en-US" sz="4000" b="1" u="sng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399669"/>
            <a:ext cx="2095500" cy="204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47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What do you mean by  this picture?</a:t>
            </a:r>
            <a:endParaRPr lang="en-US" sz="4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6565"/>
            <a:ext cx="6350502" cy="515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37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5334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         </a:t>
            </a:r>
            <a:r>
              <a:rPr lang="en-US" sz="5400" b="1" u="sng" dirty="0" smtClean="0"/>
              <a:t>Today’s lesson</a:t>
            </a:r>
            <a:endParaRPr lang="en-US" sz="54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09800"/>
            <a:ext cx="6324600" cy="19669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76833" y="4495800"/>
            <a:ext cx="466653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Voice Change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88937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533400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Learning Outcomes</a:t>
            </a:r>
            <a:endParaRPr lang="en-US" sz="40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133600"/>
            <a:ext cx="7543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the lesson students will be able to-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dentify the active and passive voice.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efine active and passive voice.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hange them.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them in English language.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49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533400"/>
            <a:ext cx="624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     </a:t>
            </a:r>
            <a:r>
              <a:rPr lang="en-US" sz="4400" b="1" dirty="0" smtClean="0"/>
              <a:t>Classification of voice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1447800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 and passive voice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eft-Right-Up Arrow 4"/>
          <p:cNvSpPr/>
          <p:nvPr/>
        </p:nvSpPr>
        <p:spPr>
          <a:xfrm>
            <a:off x="2209800" y="3008531"/>
            <a:ext cx="4572000" cy="609600"/>
          </a:xfrm>
          <a:prstGeom prst="leftRightUp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48100" y="2300645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V</a:t>
            </a:r>
            <a:r>
              <a:rPr lang="en-US" sz="4000" b="1" dirty="0" smtClean="0"/>
              <a:t>oice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75648" y="3230433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0400" y="3102113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P</a:t>
            </a:r>
            <a:r>
              <a:rPr lang="en-US" sz="3600" b="1" dirty="0" smtClean="0">
                <a:solidFill>
                  <a:srgbClr val="002060"/>
                </a:solidFill>
              </a:rPr>
              <a:t>assive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9624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What subject does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629400" y="3753653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focus is on the action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4969105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Active: </a:t>
            </a:r>
            <a:r>
              <a:rPr lang="en-US" sz="3200" b="1" dirty="0" err="1"/>
              <a:t>R</a:t>
            </a:r>
            <a:r>
              <a:rPr lang="en-US" sz="3200" b="1" dirty="0" err="1" smtClean="0"/>
              <a:t>iad</a:t>
            </a:r>
            <a:r>
              <a:rPr lang="en-US" sz="3200" b="1" dirty="0" smtClean="0"/>
              <a:t> is playing football.</a:t>
            </a:r>
          </a:p>
          <a:p>
            <a:r>
              <a:rPr lang="en-US" sz="3200" b="1" dirty="0" smtClean="0"/>
              <a:t>Passive: Football is being played by </a:t>
            </a:r>
            <a:r>
              <a:rPr lang="en-US" sz="3200" b="1" dirty="0" err="1" smtClean="0"/>
              <a:t>Riad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553571"/>
            <a:ext cx="2895600" cy="124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67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762000"/>
            <a:ext cx="746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Active: </a:t>
            </a:r>
            <a:r>
              <a:rPr lang="en-US" sz="4400" dirty="0" err="1" smtClean="0"/>
              <a:t>Yameen</a:t>
            </a:r>
            <a:r>
              <a:rPr lang="en-US" sz="4400" dirty="0" smtClean="0"/>
              <a:t> plays football.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2819400" y="1676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Subject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24400" y="16764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Present form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63269" y="149173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object</a:t>
            </a:r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 rot="19562857">
            <a:off x="2800066" y="2837798"/>
            <a:ext cx="4038600" cy="318701"/>
          </a:xfrm>
          <a:prstGeom prst="lef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 rot="12464911">
            <a:off x="3014424" y="2858274"/>
            <a:ext cx="4116194" cy="320472"/>
          </a:xfrm>
          <a:prstGeom prst="lef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01003" y="4097156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Passive: Football is played by </a:t>
            </a:r>
            <a:r>
              <a:rPr lang="en-US" sz="3200" dirty="0" err="1" smtClean="0"/>
              <a:t>Yameen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11" name="Down Arrow 10"/>
          <p:cNvSpPr/>
          <p:nvPr/>
        </p:nvSpPr>
        <p:spPr>
          <a:xfrm>
            <a:off x="4886198" y="2364026"/>
            <a:ext cx="152400" cy="14872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886200" y="3810000"/>
            <a:ext cx="32060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Past participle form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528188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Object will be subject and subject will be subject.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159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0"/>
            <a:ext cx="86106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Rules of passive voice:</a:t>
            </a:r>
          </a:p>
          <a:p>
            <a:r>
              <a:rPr lang="en-US" sz="4000" b="1" u="sng" dirty="0" smtClean="0">
                <a:solidFill>
                  <a:srgbClr val="C00000"/>
                </a:solidFill>
              </a:rPr>
              <a:t>Rule – 1:</a:t>
            </a:r>
          </a:p>
          <a:p>
            <a:r>
              <a:rPr lang="en-US" sz="3200" b="1" dirty="0" smtClean="0"/>
              <a:t>If the verb of the sentence  is present  form ----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/>
              <a:t>Subject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a</a:t>
            </a:r>
            <a:r>
              <a:rPr lang="en-US" sz="3200" b="1" dirty="0" smtClean="0"/>
              <a:t>m /is/ are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p</a:t>
            </a:r>
            <a:r>
              <a:rPr lang="en-US" sz="3200" b="1" dirty="0" smtClean="0"/>
              <a:t>ast participle form of verb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b</a:t>
            </a:r>
            <a:r>
              <a:rPr lang="en-US" sz="3200" b="1" dirty="0" smtClean="0"/>
              <a:t>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/>
              <a:t>Object</a:t>
            </a:r>
          </a:p>
          <a:p>
            <a:r>
              <a:rPr lang="en-US" sz="3200" b="1" dirty="0" smtClean="0">
                <a:solidFill>
                  <a:srgbClr val="002060"/>
                </a:solidFill>
              </a:rPr>
              <a:t>Example: </a:t>
            </a:r>
            <a:r>
              <a:rPr lang="en-US" sz="3200" b="1" dirty="0" smtClean="0"/>
              <a:t>They play football.</a:t>
            </a:r>
          </a:p>
          <a:p>
            <a:r>
              <a:rPr lang="en-US" sz="3200" b="1" dirty="0" smtClean="0"/>
              <a:t>                 Football is played by them.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590800"/>
            <a:ext cx="28956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39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1139</Words>
  <Application>Microsoft Office PowerPoint</Application>
  <PresentationFormat>On-screen Show (4:3)</PresentationFormat>
  <Paragraphs>199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Algerian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Samsul</cp:lastModifiedBy>
  <cp:revision>68</cp:revision>
  <dcterms:created xsi:type="dcterms:W3CDTF">2006-08-16T00:00:00Z</dcterms:created>
  <dcterms:modified xsi:type="dcterms:W3CDTF">2021-01-12T14:32:52Z</dcterms:modified>
</cp:coreProperties>
</file>