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72" r:id="rId6"/>
    <p:sldId id="260" r:id="rId7"/>
    <p:sldId id="262" r:id="rId8"/>
    <p:sldId id="263" r:id="rId9"/>
    <p:sldId id="264" r:id="rId10"/>
    <p:sldId id="271" r:id="rId11"/>
    <p:sldId id="265" r:id="rId12"/>
    <p:sldId id="266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3.wmf"/><Relationship Id="rId1" Type="http://schemas.openxmlformats.org/officeDocument/2006/relationships/image" Target="../media/image16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image" Target="../media/image13.wmf"/><Relationship Id="rId1" Type="http://schemas.openxmlformats.org/officeDocument/2006/relationships/image" Target="../media/image20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0729-F7C7-4CB9-93EC-E291B5D3C84D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1AB49-40C2-4F75-B4BC-16BAF460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430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0729-F7C7-4CB9-93EC-E291B5D3C84D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1AB49-40C2-4F75-B4BC-16BAF460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56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0729-F7C7-4CB9-93EC-E291B5D3C84D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1AB49-40C2-4F75-B4BC-16BAF460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700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0729-F7C7-4CB9-93EC-E291B5D3C84D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1AB49-40C2-4F75-B4BC-16BAF460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421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0729-F7C7-4CB9-93EC-E291B5D3C84D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1AB49-40C2-4F75-B4BC-16BAF460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124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0729-F7C7-4CB9-93EC-E291B5D3C84D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1AB49-40C2-4F75-B4BC-16BAF460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358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0729-F7C7-4CB9-93EC-E291B5D3C84D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1AB49-40C2-4F75-B4BC-16BAF460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350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0729-F7C7-4CB9-93EC-E291B5D3C84D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1AB49-40C2-4F75-B4BC-16BAF460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41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0729-F7C7-4CB9-93EC-E291B5D3C84D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1AB49-40C2-4F75-B4BC-16BAF460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287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0729-F7C7-4CB9-93EC-E291B5D3C84D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1AB49-40C2-4F75-B4BC-16BAF460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99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0729-F7C7-4CB9-93EC-E291B5D3C84D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1AB49-40C2-4F75-B4BC-16BAF460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546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80729-F7C7-4CB9-93EC-E291B5D3C84D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1AB49-40C2-4F75-B4BC-16BAF460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893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8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6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image" Target="../media/image23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12" Type="http://schemas.openxmlformats.org/officeDocument/2006/relationships/oleObject" Target="../embeddings/oleObject23.bin"/><Relationship Id="rId17" Type="http://schemas.openxmlformats.org/officeDocument/2006/relationships/image" Target="../media/image25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5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11" Type="http://schemas.openxmlformats.org/officeDocument/2006/relationships/image" Target="../media/image22.wmf"/><Relationship Id="rId5" Type="http://schemas.openxmlformats.org/officeDocument/2006/relationships/oleObject" Target="../embeddings/oleObject19.bin"/><Relationship Id="rId15" Type="http://schemas.openxmlformats.org/officeDocument/2006/relationships/image" Target="../media/image24.wmf"/><Relationship Id="rId10" Type="http://schemas.openxmlformats.org/officeDocument/2006/relationships/oleObject" Target="../embeddings/oleObject22.bin"/><Relationship Id="rId4" Type="http://schemas.openxmlformats.org/officeDocument/2006/relationships/image" Target="../media/image20.wmf"/><Relationship Id="rId9" Type="http://schemas.openxmlformats.org/officeDocument/2006/relationships/image" Target="../media/image21.wmf"/><Relationship Id="rId14" Type="http://schemas.openxmlformats.org/officeDocument/2006/relationships/oleObject" Target="../embeddings/oleObject2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6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28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30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0377" y="1760561"/>
            <a:ext cx="11327642" cy="484495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0998" y="2388358"/>
            <a:ext cx="4954136" cy="353477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082198" y="0"/>
            <a:ext cx="7772400" cy="157631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numCol="1">
            <a:prstTxWarp prst="textChevron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472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2639" y="491319"/>
            <a:ext cx="10085695" cy="101566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/>
              <a:t>                      </a:t>
            </a:r>
            <a:r>
              <a:rPr lang="bn-BD" sz="6000" dirty="0" smtClean="0"/>
              <a:t>একক কাজ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238835" y="2784143"/>
            <a:ext cx="11573302" cy="9233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5400" dirty="0" smtClean="0"/>
              <a:t>সমস্যাঃ</a:t>
            </a:r>
            <a:r>
              <a:rPr lang="bn-BD" sz="3600" dirty="0" smtClean="0"/>
              <a:t> </a:t>
            </a:r>
            <a:r>
              <a:rPr lang="bn-BD" sz="5400" dirty="0" smtClean="0"/>
              <a:t>11a – 12b  এর ব</a:t>
            </a:r>
            <a:r>
              <a:rPr lang="en-US" sz="5400" dirty="0" err="1" smtClean="0"/>
              <a:t>র্গ</a:t>
            </a:r>
            <a:r>
              <a:rPr lang="en-US" sz="5400" dirty="0" smtClean="0"/>
              <a:t> </a:t>
            </a:r>
            <a:r>
              <a:rPr lang="en-US" sz="5400" dirty="0" err="1"/>
              <a:t>নির্ণয়</a:t>
            </a:r>
            <a:r>
              <a:rPr lang="en-US" sz="5400" dirty="0"/>
              <a:t> </a:t>
            </a:r>
            <a:r>
              <a:rPr lang="en-US" sz="5400" dirty="0" err="1"/>
              <a:t>কর</a:t>
            </a:r>
            <a:r>
              <a:rPr lang="en-US" sz="5400" dirty="0"/>
              <a:t>।</a:t>
            </a:r>
            <a:r>
              <a:rPr lang="bn-BD" sz="4000" dirty="0"/>
              <a:t>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72166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12192000" cy="132343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/>
              <a:t>সমস্যাঃ </a:t>
            </a:r>
            <a:r>
              <a:rPr lang="en-US" sz="4000" dirty="0" smtClean="0"/>
              <a:t>a-b=7 </a:t>
            </a:r>
            <a:r>
              <a:rPr lang="en-US" sz="4000" dirty="0" err="1" smtClean="0"/>
              <a:t>এবং</a:t>
            </a:r>
            <a:r>
              <a:rPr lang="en-US" sz="4000" dirty="0" smtClean="0"/>
              <a:t> </a:t>
            </a:r>
            <a:r>
              <a:rPr lang="en-US" sz="4000" dirty="0" err="1" smtClean="0"/>
              <a:t>ab</a:t>
            </a:r>
            <a:r>
              <a:rPr lang="en-US" sz="4000" dirty="0" smtClean="0"/>
              <a:t>=60 </a:t>
            </a:r>
            <a:r>
              <a:rPr lang="en-US" sz="4000" dirty="0" err="1" smtClean="0"/>
              <a:t>হলে</a:t>
            </a:r>
            <a:r>
              <a:rPr lang="en-US" sz="4000" dirty="0" smtClean="0"/>
              <a:t>,                 </a:t>
            </a:r>
            <a:r>
              <a:rPr lang="en-US" sz="4000" dirty="0" err="1" smtClean="0"/>
              <a:t>এর</a:t>
            </a:r>
            <a:r>
              <a:rPr lang="en-US" sz="4000" dirty="0" smtClean="0"/>
              <a:t> </a:t>
            </a:r>
            <a:r>
              <a:rPr lang="en-US" sz="4000" dirty="0" err="1" smtClean="0"/>
              <a:t>মান</a:t>
            </a:r>
            <a:r>
              <a:rPr lang="en-US" sz="4000" dirty="0" smtClean="0"/>
              <a:t> </a:t>
            </a:r>
            <a:r>
              <a:rPr lang="en-US" sz="4000" dirty="0" err="1" smtClean="0"/>
              <a:t>নির্ণয়</a:t>
            </a:r>
            <a:r>
              <a:rPr lang="en-US" sz="4000" dirty="0" smtClean="0"/>
              <a:t> </a:t>
            </a:r>
            <a:r>
              <a:rPr lang="en-US" sz="4000" dirty="0" err="1" smtClean="0"/>
              <a:t>কর</a:t>
            </a:r>
            <a:r>
              <a:rPr lang="en-US" sz="4000" dirty="0" smtClean="0"/>
              <a:t>।                         </a:t>
            </a:r>
            <a:endParaRPr lang="en-US" sz="40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0802663"/>
              </p:ext>
            </p:extLst>
          </p:nvPr>
        </p:nvGraphicFramePr>
        <p:xfrm>
          <a:off x="6754503" y="26031"/>
          <a:ext cx="1597925" cy="63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42" name="Equation" r:id="rId3" imgW="457200" imgH="203040" progId="Equation.3">
                  <p:embed/>
                </p:oleObj>
              </mc:Choice>
              <mc:Fallback>
                <p:oleObj name="Equation" r:id="rId3" imgW="45720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54503" y="26031"/>
                        <a:ext cx="1597925" cy="635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1528548"/>
            <a:ext cx="12192000" cy="403187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400" dirty="0" smtClean="0"/>
              <a:t>সমাধানঃ </a:t>
            </a:r>
          </a:p>
          <a:p>
            <a:r>
              <a:rPr lang="bn-BD" sz="3600" dirty="0" smtClean="0"/>
              <a:t>দেওয়া আছে, a-b=7 এবং ab=60</a:t>
            </a:r>
          </a:p>
          <a:p>
            <a:r>
              <a:rPr lang="bn-BD" sz="3600" dirty="0" smtClean="0"/>
              <a:t>প্রদত্ত রাশি = </a:t>
            </a:r>
          </a:p>
          <a:p>
            <a:r>
              <a:rPr lang="bn-BD" sz="3600" dirty="0"/>
              <a:t> </a:t>
            </a:r>
            <a:r>
              <a:rPr lang="bn-BD" sz="3600" dirty="0" smtClean="0"/>
              <a:t>                =</a:t>
            </a:r>
          </a:p>
          <a:p>
            <a:r>
              <a:rPr lang="bn-BD" sz="3600" dirty="0"/>
              <a:t> </a:t>
            </a:r>
            <a:r>
              <a:rPr lang="bn-BD" sz="3600" dirty="0" smtClean="0"/>
              <a:t>                = </a:t>
            </a:r>
          </a:p>
          <a:p>
            <a:r>
              <a:rPr lang="bn-BD" sz="3600" dirty="0"/>
              <a:t> </a:t>
            </a:r>
            <a:r>
              <a:rPr lang="bn-BD" sz="3600" dirty="0" smtClean="0"/>
              <a:t>                = </a:t>
            </a:r>
            <a:r>
              <a:rPr lang="bn-BD" sz="3200" dirty="0" smtClean="0"/>
              <a:t>49 + 120</a:t>
            </a:r>
          </a:p>
          <a:p>
            <a:r>
              <a:rPr lang="bn-BD" sz="3200" dirty="0"/>
              <a:t> </a:t>
            </a:r>
            <a:r>
              <a:rPr lang="bn-BD" sz="3200" dirty="0" smtClean="0"/>
              <a:t>                  = 169 (Ans.)                   </a:t>
            </a:r>
            <a:endParaRPr lang="en-US" sz="32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023175"/>
              </p:ext>
            </p:extLst>
          </p:nvPr>
        </p:nvGraphicFramePr>
        <p:xfrm>
          <a:off x="6038850" y="3319463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43" name="Equation" r:id="rId5" imgW="114120" imgH="215640" progId="Equation.3">
                  <p:embed/>
                </p:oleObj>
              </mc:Choice>
              <mc:Fallback>
                <p:oleObj name="Equation" r:id="rId5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38850" y="3319463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5689513"/>
              </p:ext>
            </p:extLst>
          </p:nvPr>
        </p:nvGraphicFramePr>
        <p:xfrm>
          <a:off x="2578290" y="2621602"/>
          <a:ext cx="1584278" cy="6978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44" name="Equation" r:id="rId7" imgW="457200" imgH="203040" progId="Equation.3">
                  <p:embed/>
                </p:oleObj>
              </mc:Choice>
              <mc:Fallback>
                <p:oleObj name="Equation" r:id="rId7" imgW="45720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578290" y="2621602"/>
                        <a:ext cx="1584278" cy="6978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4990418"/>
              </p:ext>
            </p:extLst>
          </p:nvPr>
        </p:nvGraphicFramePr>
        <p:xfrm>
          <a:off x="2578290" y="3138984"/>
          <a:ext cx="2967536" cy="8871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45" name="Equation" r:id="rId9" imgW="876240" imgH="228600" progId="Equation.3">
                  <p:embed/>
                </p:oleObj>
              </mc:Choice>
              <mc:Fallback>
                <p:oleObj name="Equation" r:id="rId9" imgW="87624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578290" y="3138984"/>
                        <a:ext cx="2967536" cy="8871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947209"/>
              </p:ext>
            </p:extLst>
          </p:nvPr>
        </p:nvGraphicFramePr>
        <p:xfrm>
          <a:off x="2765568" y="3836846"/>
          <a:ext cx="2780258" cy="7066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46" name="Equation" r:id="rId11" imgW="672840" imgH="203040" progId="Equation.3">
                  <p:embed/>
                </p:oleObj>
              </mc:Choice>
              <mc:Fallback>
                <p:oleObj name="Equation" r:id="rId11" imgW="67284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765568" y="3836846"/>
                        <a:ext cx="2780258" cy="7066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299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12192000" cy="79157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400" dirty="0" smtClean="0"/>
              <a:t>সমস্যাঃ</a:t>
            </a:r>
            <a:r>
              <a:rPr lang="en-US" sz="4400" dirty="0" smtClean="0"/>
              <a:t>               </a:t>
            </a:r>
            <a:r>
              <a:rPr lang="en-US" sz="3600" dirty="0" err="1" smtClean="0"/>
              <a:t>হলে</a:t>
            </a:r>
            <a:r>
              <a:rPr lang="en-US" sz="3600" dirty="0" smtClean="0"/>
              <a:t>,</a:t>
            </a:r>
            <a:r>
              <a:rPr lang="bn-BD" sz="3600" dirty="0" smtClean="0"/>
              <a:t> প্রমাণ কর যে,               </a:t>
            </a:r>
            <a:r>
              <a:rPr lang="en-US" sz="3600" dirty="0"/>
              <a:t> </a:t>
            </a:r>
            <a:r>
              <a:rPr lang="en-US" sz="3600" dirty="0" smtClean="0"/>
              <a:t>=29.</a:t>
            </a:r>
            <a:r>
              <a:rPr lang="bn-BD" sz="3600" dirty="0" smtClean="0"/>
              <a:t> </a:t>
            </a:r>
            <a:r>
              <a:rPr lang="en-US" sz="3600" dirty="0" smtClean="0"/>
              <a:t>                 </a:t>
            </a:r>
            <a:endParaRPr lang="en-US" sz="36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7216284"/>
              </p:ext>
            </p:extLst>
          </p:nvPr>
        </p:nvGraphicFramePr>
        <p:xfrm>
          <a:off x="2142698" y="-134114"/>
          <a:ext cx="1555845" cy="10597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26" name="Equation" r:id="rId3" imgW="583920" imgH="393480" progId="Equation.3">
                  <p:embed/>
                </p:oleObj>
              </mc:Choice>
              <mc:Fallback>
                <p:oleObj name="Equation" r:id="rId3" imgW="58392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42698" y="-134114"/>
                        <a:ext cx="1555845" cy="10597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5940956"/>
              </p:ext>
            </p:extLst>
          </p:nvPr>
        </p:nvGraphicFramePr>
        <p:xfrm>
          <a:off x="6038850" y="3319463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27" name="Equation" r:id="rId5" imgW="114120" imgH="215640" progId="Equation.3">
                  <p:embed/>
                </p:oleObj>
              </mc:Choice>
              <mc:Fallback>
                <p:oleObj name="Equation" r:id="rId5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38850" y="3319463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9049493"/>
              </p:ext>
            </p:extLst>
          </p:nvPr>
        </p:nvGraphicFramePr>
        <p:xfrm>
          <a:off x="6038850" y="3319463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28" name="Equation" r:id="rId7" imgW="114120" imgH="215640" progId="Equation.3">
                  <p:embed/>
                </p:oleObj>
              </mc:Choice>
              <mc:Fallback>
                <p:oleObj name="Equation" r:id="rId7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38850" y="3319463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2969683"/>
              </p:ext>
            </p:extLst>
          </p:nvPr>
        </p:nvGraphicFramePr>
        <p:xfrm>
          <a:off x="7638433" y="-100260"/>
          <a:ext cx="1888983" cy="10645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29" name="Equation" r:id="rId8" imgW="520560" imgH="393480" progId="Equation.3">
                  <p:embed/>
                </p:oleObj>
              </mc:Choice>
              <mc:Fallback>
                <p:oleObj name="Equation" r:id="rId8" imgW="52056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638433" y="-100260"/>
                        <a:ext cx="1888983" cy="10645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925684"/>
            <a:ext cx="12192000" cy="575542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400" dirty="0" smtClean="0"/>
              <a:t>সমাধানঃ</a:t>
            </a:r>
          </a:p>
          <a:p>
            <a:r>
              <a:rPr lang="bn-BD" sz="3600" dirty="0" smtClean="0"/>
              <a:t>দেওয়া আছে, </a:t>
            </a:r>
          </a:p>
          <a:p>
            <a:endParaRPr lang="bn-BD" sz="3600" dirty="0" smtClean="0"/>
          </a:p>
          <a:p>
            <a:r>
              <a:rPr lang="bn-BD" sz="3600" dirty="0" smtClean="0"/>
              <a:t>বামপক্ষ =</a:t>
            </a:r>
          </a:p>
          <a:p>
            <a:r>
              <a:rPr lang="bn-BD" sz="3600" dirty="0" smtClean="0"/>
              <a:t>                </a:t>
            </a:r>
          </a:p>
          <a:p>
            <a:r>
              <a:rPr lang="bn-BD" sz="3600" dirty="0"/>
              <a:t> </a:t>
            </a:r>
            <a:r>
              <a:rPr lang="bn-BD" sz="3600" dirty="0" smtClean="0"/>
              <a:t>            = </a:t>
            </a:r>
          </a:p>
          <a:p>
            <a:r>
              <a:rPr lang="bn-BD" sz="3600" dirty="0"/>
              <a:t> </a:t>
            </a:r>
            <a:r>
              <a:rPr lang="bn-BD" sz="3600" dirty="0" smtClean="0"/>
              <a:t>          </a:t>
            </a:r>
          </a:p>
          <a:p>
            <a:r>
              <a:rPr lang="bn-BD" sz="3600" dirty="0"/>
              <a:t> </a:t>
            </a:r>
            <a:r>
              <a:rPr lang="bn-BD" sz="3600" dirty="0" smtClean="0"/>
              <a:t>            = </a:t>
            </a:r>
          </a:p>
          <a:p>
            <a:r>
              <a:rPr lang="bn-BD" sz="3600" dirty="0"/>
              <a:t> </a:t>
            </a:r>
            <a:r>
              <a:rPr lang="bn-BD" sz="3600" dirty="0" smtClean="0"/>
              <a:t>            =    25 + 4</a:t>
            </a:r>
          </a:p>
          <a:p>
            <a:r>
              <a:rPr lang="bn-BD" sz="3600" dirty="0"/>
              <a:t> </a:t>
            </a:r>
            <a:r>
              <a:rPr lang="bn-BD" sz="3600" dirty="0" smtClean="0"/>
              <a:t>            =    29 = ডানপক্ষ (প্রমাণিত)       </a:t>
            </a:r>
            <a:endParaRPr lang="en-US" sz="3600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6796842"/>
              </p:ext>
            </p:extLst>
          </p:nvPr>
        </p:nvGraphicFramePr>
        <p:xfrm>
          <a:off x="3011132" y="1610437"/>
          <a:ext cx="1374822" cy="10378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0" name="Equation" r:id="rId10" imgW="583920" imgH="393480" progId="Equation.3">
                  <p:embed/>
                </p:oleObj>
              </mc:Choice>
              <mc:Fallback>
                <p:oleObj name="Equation" r:id="rId10" imgW="58392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011132" y="1610437"/>
                        <a:ext cx="1374822" cy="10378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2289282"/>
              </p:ext>
            </p:extLst>
          </p:nvPr>
        </p:nvGraphicFramePr>
        <p:xfrm>
          <a:off x="2196294" y="2378134"/>
          <a:ext cx="1629676" cy="11640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1" name="Equation" r:id="rId12" imgW="520560" imgH="393480" progId="Equation.3">
                  <p:embed/>
                </p:oleObj>
              </mc:Choice>
              <mc:Fallback>
                <p:oleObj name="Equation" r:id="rId12" imgW="52056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196294" y="2378134"/>
                        <a:ext cx="1629676" cy="11640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5041361"/>
              </p:ext>
            </p:extLst>
          </p:nvPr>
        </p:nvGraphicFramePr>
        <p:xfrm>
          <a:off x="2292207" y="3487556"/>
          <a:ext cx="2812672" cy="11873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" name="Equation" r:id="rId14" imgW="1002960" imgH="393480" progId="Equation.3">
                  <p:embed/>
                </p:oleObj>
              </mc:Choice>
              <mc:Fallback>
                <p:oleObj name="Equation" r:id="rId14" imgW="100296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292207" y="3487556"/>
                        <a:ext cx="2812672" cy="11873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111211"/>
              </p:ext>
            </p:extLst>
          </p:nvPr>
        </p:nvGraphicFramePr>
        <p:xfrm>
          <a:off x="2393334" y="4761256"/>
          <a:ext cx="1661711" cy="7096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" name="Equation" r:id="rId16" imgW="393480" imgH="203040" progId="Equation.3">
                  <p:embed/>
                </p:oleObj>
              </mc:Choice>
              <mc:Fallback>
                <p:oleObj name="Equation" r:id="rId16" imgW="3934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2393334" y="4761256"/>
                        <a:ext cx="1661711" cy="7096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1630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7230" y="354842"/>
            <a:ext cx="10140286" cy="1015663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                   </a:t>
            </a:r>
            <a:r>
              <a:rPr lang="en-US" sz="6000" dirty="0" err="1" smtClean="0">
                <a:solidFill>
                  <a:srgbClr val="FF0000"/>
                </a:solidFill>
              </a:rPr>
              <a:t>দলীয়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কাজ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511188"/>
            <a:ext cx="12192000" cy="83099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সমস্যাঃ</a:t>
            </a:r>
            <a:r>
              <a:rPr lang="en-US" sz="4800" dirty="0" smtClean="0"/>
              <a:t>                 </a:t>
            </a:r>
            <a:r>
              <a:rPr lang="en-US" sz="4000" dirty="0" err="1" smtClean="0"/>
              <a:t>হলে</a:t>
            </a:r>
            <a:r>
              <a:rPr lang="en-US" sz="4000" dirty="0" smtClean="0"/>
              <a:t>, </a:t>
            </a:r>
            <a:r>
              <a:rPr lang="en-US" sz="4000" dirty="0" err="1" smtClean="0"/>
              <a:t>প্রমাণ</a:t>
            </a:r>
            <a:r>
              <a:rPr lang="en-US" sz="4000" dirty="0" smtClean="0"/>
              <a:t> </a:t>
            </a:r>
            <a:r>
              <a:rPr lang="en-US" sz="4000" dirty="0" err="1" smtClean="0"/>
              <a:t>কর</a:t>
            </a:r>
            <a:r>
              <a:rPr lang="en-US" sz="4000" dirty="0" smtClean="0"/>
              <a:t> </a:t>
            </a:r>
            <a:r>
              <a:rPr lang="en-US" sz="4000" dirty="0" err="1" smtClean="0"/>
              <a:t>যে</a:t>
            </a:r>
            <a:r>
              <a:rPr lang="en-US" sz="4000" dirty="0" smtClean="0"/>
              <a:t>,   </a:t>
            </a:r>
            <a:endParaRPr lang="en-US" sz="40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694312"/>
              </p:ext>
            </p:extLst>
          </p:nvPr>
        </p:nvGraphicFramePr>
        <p:xfrm>
          <a:off x="2169991" y="2318267"/>
          <a:ext cx="1951632" cy="11133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2" name="Equation" r:id="rId3" imgW="660240" imgH="393480" progId="Equation.3">
                  <p:embed/>
                </p:oleObj>
              </mc:Choice>
              <mc:Fallback>
                <p:oleObj name="Equation" r:id="rId3" imgW="66024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69991" y="2318267"/>
                        <a:ext cx="1951632" cy="11133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9742070"/>
              </p:ext>
            </p:extLst>
          </p:nvPr>
        </p:nvGraphicFramePr>
        <p:xfrm>
          <a:off x="8452796" y="2318268"/>
          <a:ext cx="2124219" cy="10239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3" name="Equation" r:id="rId5" imgW="799920" imgH="393480" progId="Equation.3">
                  <p:embed/>
                </p:oleObj>
              </mc:Choice>
              <mc:Fallback>
                <p:oleObj name="Equation" r:id="rId5" imgW="79992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452796" y="2318268"/>
                        <a:ext cx="2124219" cy="10239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02976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32764" y="354842"/>
            <a:ext cx="9389660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                    </a:t>
            </a:r>
            <a:r>
              <a:rPr lang="en-US" sz="5400" dirty="0" err="1" smtClean="0"/>
              <a:t>মূল্যায়ন</a:t>
            </a:r>
            <a:endParaRPr lang="en-US" sz="5400" dirty="0"/>
          </a:p>
        </p:txBody>
      </p:sp>
      <p:sp>
        <p:nvSpPr>
          <p:cNvPr id="8" name="TextBox 7"/>
          <p:cNvSpPr txBox="1"/>
          <p:nvPr/>
        </p:nvSpPr>
        <p:spPr>
          <a:xfrm>
            <a:off x="313899" y="2083830"/>
            <a:ext cx="11600597" cy="354376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5936301"/>
              </p:ext>
            </p:extLst>
          </p:nvPr>
        </p:nvGraphicFramePr>
        <p:xfrm>
          <a:off x="1937981" y="2132090"/>
          <a:ext cx="6619165" cy="11737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9" name="Equation" r:id="rId3" imgW="1447560" imgH="228600" progId="Equation.3">
                  <p:embed/>
                </p:oleObj>
              </mc:Choice>
              <mc:Fallback>
                <p:oleObj name="Equation" r:id="rId3" imgW="144756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37981" y="2132090"/>
                        <a:ext cx="6619165" cy="11737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514347"/>
              </p:ext>
            </p:extLst>
          </p:nvPr>
        </p:nvGraphicFramePr>
        <p:xfrm>
          <a:off x="1937981" y="3425775"/>
          <a:ext cx="7014951" cy="12179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0" name="Equation" r:id="rId5" imgW="1384200" imgH="228600" progId="Equation.3">
                  <p:embed/>
                </p:oleObj>
              </mc:Choice>
              <mc:Fallback>
                <p:oleObj name="Equation" r:id="rId5" imgW="13842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37981" y="3425775"/>
                        <a:ext cx="7014951" cy="12179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93729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8867" y="600501"/>
            <a:ext cx="10276763" cy="101566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                </a:t>
            </a:r>
            <a:r>
              <a:rPr lang="en-US" sz="6000" dirty="0" err="1" smtClean="0"/>
              <a:t>বাড়ির</a:t>
            </a:r>
            <a:r>
              <a:rPr lang="en-US" sz="6000" dirty="0" smtClean="0"/>
              <a:t> </a:t>
            </a:r>
            <a:r>
              <a:rPr lang="en-US" sz="6000" dirty="0" err="1" smtClean="0"/>
              <a:t>কাজ</a:t>
            </a:r>
            <a:endParaRPr lang="en-US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976528"/>
            <a:ext cx="12192000" cy="144655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400" dirty="0" smtClean="0"/>
              <a:t>সমস্যাঃ</a:t>
            </a:r>
            <a:r>
              <a:rPr lang="bn-BD" sz="4000" dirty="0" smtClean="0"/>
              <a:t> </a:t>
            </a:r>
            <a:r>
              <a:rPr lang="en-US" sz="4800" dirty="0" err="1" smtClean="0"/>
              <a:t>a+b</a:t>
            </a:r>
            <a:r>
              <a:rPr lang="en-US" sz="4800" dirty="0" smtClean="0"/>
              <a:t>=10</a:t>
            </a:r>
            <a:r>
              <a:rPr lang="en-US" sz="4000" dirty="0" smtClean="0"/>
              <a:t> </a:t>
            </a:r>
            <a:r>
              <a:rPr lang="en-US" sz="4000" dirty="0" err="1" smtClean="0"/>
              <a:t>এবং</a:t>
            </a:r>
            <a:r>
              <a:rPr lang="en-US" sz="4000" dirty="0" smtClean="0"/>
              <a:t> </a:t>
            </a:r>
            <a:r>
              <a:rPr lang="en-US" sz="4800" dirty="0" smtClean="0"/>
              <a:t>a-b=2</a:t>
            </a:r>
            <a:r>
              <a:rPr lang="en-US" sz="4000" dirty="0" smtClean="0"/>
              <a:t> </a:t>
            </a:r>
            <a:r>
              <a:rPr lang="en-US" sz="4000" dirty="0" err="1" smtClean="0"/>
              <a:t>হলে</a:t>
            </a:r>
            <a:r>
              <a:rPr lang="en-US" sz="4000" dirty="0" smtClean="0"/>
              <a:t>,                   </a:t>
            </a:r>
            <a:r>
              <a:rPr lang="bn-BD" sz="4000" dirty="0" smtClean="0"/>
              <a:t>  </a:t>
            </a:r>
            <a:r>
              <a:rPr lang="en-US" sz="4000" dirty="0" smtClean="0"/>
              <a:t>ও  </a:t>
            </a:r>
            <a:r>
              <a:rPr lang="en-US" sz="4400" dirty="0" smtClean="0"/>
              <a:t>4ab</a:t>
            </a:r>
            <a:r>
              <a:rPr lang="en-US" sz="4000" dirty="0" smtClean="0"/>
              <a:t>                       </a:t>
            </a:r>
            <a:r>
              <a:rPr lang="en-US" sz="4000" dirty="0" err="1" smtClean="0"/>
              <a:t>এর</a:t>
            </a:r>
            <a:r>
              <a:rPr lang="en-US" sz="4000" dirty="0" smtClean="0"/>
              <a:t> </a:t>
            </a:r>
            <a:r>
              <a:rPr lang="en-US" sz="4000" dirty="0" err="1" smtClean="0"/>
              <a:t>মান</a:t>
            </a:r>
            <a:r>
              <a:rPr lang="en-US" sz="4000" dirty="0" smtClean="0"/>
              <a:t> </a:t>
            </a:r>
            <a:r>
              <a:rPr lang="en-US" sz="4000" dirty="0" err="1" smtClean="0"/>
              <a:t>নির্ণয়</a:t>
            </a:r>
            <a:r>
              <a:rPr lang="en-US" sz="4000" dirty="0" smtClean="0"/>
              <a:t> </a:t>
            </a:r>
            <a:r>
              <a:rPr lang="en-US" sz="4000" dirty="0" err="1" smtClean="0"/>
              <a:t>কর</a:t>
            </a:r>
            <a:r>
              <a:rPr lang="en-US" sz="4000" dirty="0" smtClean="0"/>
              <a:t>।                         </a:t>
            </a:r>
            <a:endParaRPr lang="en-US" sz="40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2588366"/>
              </p:ext>
            </p:extLst>
          </p:nvPr>
        </p:nvGraphicFramePr>
        <p:xfrm>
          <a:off x="7769986" y="2976528"/>
          <a:ext cx="2192880" cy="7642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8" name="Equation" r:id="rId3" imgW="609480" imgH="203040" progId="Equation.3">
                  <p:embed/>
                </p:oleObj>
              </mc:Choice>
              <mc:Fallback>
                <p:oleObj name="Equation" r:id="rId3" imgW="6094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769986" y="2976528"/>
                        <a:ext cx="2192880" cy="7642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3005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877482" y="136478"/>
            <a:ext cx="7772400" cy="1549021"/>
          </a:xfrm>
          <a:prstGeom prst="rect">
            <a:avLst/>
          </a:prstGeom>
          <a:solidFill>
            <a:srgbClr val="FFC000"/>
          </a:solidFill>
        </p:spPr>
        <p:txBody>
          <a:bodyPr numCol="1">
            <a:prstTxWarp prst="textChevron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4368" y="2108577"/>
            <a:ext cx="11368585" cy="425810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9111" y="2572602"/>
            <a:ext cx="4612943" cy="3275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82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0" y="1946308"/>
            <a:ext cx="9116705" cy="3273961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অনিরুদ্ধ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বৈরাগী</a:t>
            </a:r>
            <a:r>
              <a:rPr kumimoji="0" lang="bn-BD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BD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সহকারি শিক্ষক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bn-BD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(গণিত)  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মহেশ্বরপাশা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kumimoji="0" lang="bn-BD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বিদ্যালয়,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কুয়েট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,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খুলনা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।</a:t>
            </a:r>
            <a:r>
              <a:rPr kumimoji="0" lang="bn-B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Bairag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210800" y="0"/>
            <a:ext cx="1981200" cy="2133600"/>
          </a:xfrm>
          <a:prstGeom prst="rect">
            <a:avLst/>
          </a:prstGeom>
        </p:spPr>
      </p:pic>
      <p:sp>
        <p:nvSpPr>
          <p:cNvPr id="4" name="Title 3"/>
          <p:cNvSpPr txBox="1">
            <a:spLocks/>
          </p:cNvSpPr>
          <p:nvPr/>
        </p:nvSpPr>
        <p:spPr>
          <a:xfrm>
            <a:off x="0" y="0"/>
            <a:ext cx="10210800" cy="101566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LightBAN" pitchFamily="2" charset="0"/>
                <a:cs typeface="NikoshLightBAN" pitchFamily="2" charset="0"/>
              </a:rPr>
              <a:t>শিক্ষক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LightBAN" pitchFamily="2" charset="0"/>
                <a:cs typeface="NikoshLightBAN" pitchFamily="2" charset="0"/>
              </a:rPr>
              <a:t> </a:t>
            </a:r>
            <a:r>
              <a:rPr kumimoji="0" lang="bn-BD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LightBAN" pitchFamily="2" charset="0"/>
                <a:cs typeface="NikoshLightBAN" pitchFamily="2" charset="0"/>
              </a:rPr>
              <a:t>পরিচিতি</a:t>
            </a:r>
            <a:r>
              <a:rPr kumimoji="0" lang="bn-BD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LightBAN" pitchFamily="2" charset="0"/>
                <a:cs typeface="NikoshLightBAN" pitchFamily="2" charset="0"/>
              </a:rPr>
              <a:t> 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LightBAN" pitchFamily="2" charset="0"/>
              <a:cs typeface="NikoshLight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465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1094096" y="0"/>
            <a:ext cx="10210800" cy="10156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LightBAN" pitchFamily="2" charset="0"/>
                <a:cs typeface="NikoshLightBAN" pitchFamily="2" charset="0"/>
              </a:rPr>
              <a:t>পাঠ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LightBAN" pitchFamily="2" charset="0"/>
                <a:cs typeface="NikoshLightBAN" pitchFamily="2" charset="0"/>
              </a:rPr>
              <a:t> </a:t>
            </a:r>
            <a:r>
              <a:rPr kumimoji="0" lang="bn-BD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LightBAN" pitchFamily="2" charset="0"/>
                <a:cs typeface="NikoshLightBAN" pitchFamily="2" charset="0"/>
              </a:rPr>
              <a:t>পরিচিতি</a:t>
            </a:r>
            <a:r>
              <a:rPr kumimoji="0" lang="bn-BD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LightBAN" pitchFamily="2" charset="0"/>
                <a:cs typeface="NikoshLightBAN" pitchFamily="2" charset="0"/>
              </a:rPr>
              <a:t> 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94097" y="2219263"/>
            <a:ext cx="10210800" cy="317009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শ্রেণিঃ</a:t>
            </a:r>
            <a:r>
              <a:rPr kumimoji="0" lang="en-US" sz="40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</a:rPr>
              <a:t> </a:t>
            </a:r>
            <a:r>
              <a:rPr lang="en-US" sz="4000" kern="0" noProof="0" dirty="0" err="1" smtClean="0"/>
              <a:t>অষ্ট</a:t>
            </a:r>
            <a:r>
              <a:rPr lang="en-US" sz="4000" kern="0" dirty="0" smtClean="0"/>
              <a:t>ম</a:t>
            </a:r>
            <a:endParaRPr kumimoji="0" lang="bn-BD" sz="4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বিষয়ঃ</a:t>
            </a: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</a:t>
            </a:r>
            <a:r>
              <a:rPr lang="en-US" sz="4000" kern="0" dirty="0" err="1" smtClean="0"/>
              <a:t>গণিত</a:t>
            </a:r>
            <a:endParaRPr kumimoji="0" lang="bn-BD" sz="4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অধ্যায়ঃ</a:t>
            </a:r>
            <a:r>
              <a:rPr kumimoji="0" lang="en-US" sz="40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</a:rPr>
              <a:t> </a:t>
            </a:r>
            <a:r>
              <a:rPr lang="en-US" sz="4000" kern="0" noProof="0" dirty="0" smtClean="0"/>
              <a:t>৪.১</a:t>
            </a:r>
            <a:endParaRPr lang="en-US" sz="4000" kern="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4000" kern="0" dirty="0" smtClean="0"/>
              <a:t>পাঠঃ </a:t>
            </a:r>
            <a:r>
              <a:rPr lang="en-US" sz="4000" kern="0" dirty="0" err="1" smtClean="0"/>
              <a:t>বীজগণিতীয়</a:t>
            </a:r>
            <a:r>
              <a:rPr lang="en-US" sz="4000" kern="0" dirty="0"/>
              <a:t> </a:t>
            </a:r>
            <a:r>
              <a:rPr lang="en-US" sz="4000" kern="0" dirty="0" err="1" smtClean="0"/>
              <a:t>সূত্রাবলী</a:t>
            </a:r>
            <a:r>
              <a:rPr lang="en-US" sz="4000" kern="0" dirty="0" smtClean="0"/>
              <a:t> ও </a:t>
            </a:r>
            <a:r>
              <a:rPr lang="en-US" sz="4000" kern="0" dirty="0" err="1" smtClean="0"/>
              <a:t>প্রয়োগ</a:t>
            </a:r>
            <a:endParaRPr lang="en-US" sz="4000" kern="0" noProof="0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000" b="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</a:rPr>
              <a:t>সময়ঃ</a:t>
            </a:r>
            <a:r>
              <a:rPr kumimoji="0" lang="bn-BD" sz="4000" b="0" i="0" u="none" strike="noStrike" kern="0" cap="none" spc="0" normalizeH="0" dirty="0" smtClean="0">
                <a:ln>
                  <a:noFill/>
                </a:ln>
                <a:effectLst/>
                <a:uLnTx/>
                <a:uFillTx/>
              </a:rPr>
              <a:t> ৫০ মিনিট</a:t>
            </a:r>
            <a:endParaRPr kumimoji="0" lang="en-US" sz="4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728704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00752" y="341194"/>
            <a:ext cx="10495129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শিক্ষা</a:t>
            </a:r>
            <a:r>
              <a:rPr lang="bn-BD" sz="4000" dirty="0" smtClean="0"/>
              <a:t>র্থী বন্ধুরা তোমরা নিচের সূত্রগুলো লক্ষ কর-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91069" y="1337480"/>
            <a:ext cx="11818961" cy="530897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066" y="1589962"/>
            <a:ext cx="4285397" cy="491319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1144496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0752" y="341194"/>
            <a:ext cx="10495129" cy="70788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শিক্ষা</a:t>
            </a:r>
            <a:r>
              <a:rPr lang="bn-BD" sz="4000" dirty="0" smtClean="0"/>
              <a:t>র্থী বন্ধুরা তোমরা লক্ষ কর-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102578"/>
            <a:ext cx="12192000" cy="575542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3200" dirty="0" smtClean="0"/>
              <a:t> </a:t>
            </a:r>
            <a:r>
              <a:rPr lang="en-US" sz="3200" dirty="0" err="1" smtClean="0"/>
              <a:t>এখানে</a:t>
            </a:r>
            <a:r>
              <a:rPr lang="en-US" sz="3200" dirty="0" smtClean="0"/>
              <a:t>,                              </a:t>
            </a:r>
            <a:r>
              <a:rPr lang="en-US" sz="3200" dirty="0" err="1" smtClean="0"/>
              <a:t>এর</a:t>
            </a:r>
            <a:r>
              <a:rPr lang="en-US" sz="3200" dirty="0" smtClean="0"/>
              <a:t> </a:t>
            </a:r>
            <a:r>
              <a:rPr lang="en-US" sz="3200" dirty="0" err="1" smtClean="0"/>
              <a:t>বর্গ</a:t>
            </a:r>
            <a:endParaRPr lang="bn-BD" sz="3200" dirty="0" smtClean="0"/>
          </a:p>
          <a:p>
            <a:r>
              <a:rPr lang="bn-BD" sz="3200" dirty="0"/>
              <a:t> </a:t>
            </a:r>
            <a:r>
              <a:rPr lang="bn-BD" sz="3200" dirty="0" smtClean="0"/>
              <a:t>           </a:t>
            </a:r>
            <a:r>
              <a:rPr lang="en-US" sz="3200" dirty="0" smtClean="0"/>
              <a:t>                              </a:t>
            </a:r>
            <a:endParaRPr lang="bn-BD" sz="3200" dirty="0" smtClean="0"/>
          </a:p>
          <a:p>
            <a:r>
              <a:rPr lang="bn-BD" sz="3200" dirty="0"/>
              <a:t> </a:t>
            </a:r>
            <a:r>
              <a:rPr lang="bn-BD" sz="3200" dirty="0" smtClean="0"/>
              <a:t>                                    </a:t>
            </a:r>
            <a:r>
              <a:rPr lang="en-US" sz="3200" dirty="0" err="1" smtClean="0"/>
              <a:t>এর</a:t>
            </a:r>
            <a:r>
              <a:rPr lang="en-US" sz="3200" dirty="0" smtClean="0"/>
              <a:t> </a:t>
            </a:r>
            <a:r>
              <a:rPr lang="en-US" sz="3200" dirty="0" err="1" smtClean="0"/>
              <a:t>বর্গ</a:t>
            </a:r>
            <a:endParaRPr lang="bn-BD" sz="3200" dirty="0" smtClean="0"/>
          </a:p>
          <a:p>
            <a:r>
              <a:rPr lang="bn-BD" sz="3200" dirty="0"/>
              <a:t> </a:t>
            </a:r>
            <a:endParaRPr lang="bn-BD" sz="3200" dirty="0" smtClean="0"/>
          </a:p>
          <a:p>
            <a:r>
              <a:rPr lang="bn-BD" sz="3200" dirty="0"/>
              <a:t> </a:t>
            </a:r>
            <a:r>
              <a:rPr lang="bn-BD" sz="3200" dirty="0" smtClean="0"/>
              <a:t>                                                   </a:t>
            </a:r>
            <a:r>
              <a:rPr lang="en-US" sz="3200" dirty="0" err="1" smtClean="0"/>
              <a:t>এর</a:t>
            </a:r>
            <a:r>
              <a:rPr lang="en-US" sz="3200" dirty="0" smtClean="0"/>
              <a:t> </a:t>
            </a:r>
            <a:r>
              <a:rPr lang="en-US" sz="3200" dirty="0" err="1"/>
              <a:t>বর্গ</a:t>
            </a:r>
            <a:endParaRPr lang="bn-BD" sz="3200" dirty="0"/>
          </a:p>
          <a:p>
            <a:r>
              <a:rPr lang="bn-BD" sz="3200" dirty="0" smtClean="0"/>
              <a:t>                                     </a:t>
            </a:r>
            <a:endParaRPr lang="bn-BD" sz="3200" dirty="0"/>
          </a:p>
          <a:p>
            <a:endParaRPr lang="en-US" sz="32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9653818"/>
              </p:ext>
            </p:extLst>
          </p:nvPr>
        </p:nvGraphicFramePr>
        <p:xfrm>
          <a:off x="1906895" y="1201004"/>
          <a:ext cx="4876043" cy="9689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4" name="Equation" r:id="rId3" imgW="1117440" imgH="228600" progId="Equation.3">
                  <p:embed/>
                </p:oleObj>
              </mc:Choice>
              <mc:Fallback>
                <p:oleObj name="Equation" r:id="rId3" imgW="111744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06895" y="1201004"/>
                        <a:ext cx="4876043" cy="9689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6683996"/>
              </p:ext>
            </p:extLst>
          </p:nvPr>
        </p:nvGraphicFramePr>
        <p:xfrm>
          <a:off x="1734497" y="2361062"/>
          <a:ext cx="5444226" cy="9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5" name="Equation" r:id="rId5" imgW="1434960" imgH="228600" progId="Equation.3">
                  <p:embed/>
                </p:oleObj>
              </mc:Choice>
              <mc:Fallback>
                <p:oleObj name="Equation" r:id="rId5" imgW="143496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34497" y="2361062"/>
                        <a:ext cx="5444226" cy="982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4510053"/>
              </p:ext>
            </p:extLst>
          </p:nvPr>
        </p:nvGraphicFramePr>
        <p:xfrm>
          <a:off x="1919122" y="3180300"/>
          <a:ext cx="2023659" cy="8825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6" name="Equation" r:id="rId7" imgW="469800" imgH="228600" progId="Equation.3">
                  <p:embed/>
                </p:oleObj>
              </mc:Choice>
              <mc:Fallback>
                <p:oleObj name="Equation" r:id="rId7" imgW="4698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919122" y="3180300"/>
                        <a:ext cx="2023659" cy="8825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5325093"/>
              </p:ext>
            </p:extLst>
          </p:nvPr>
        </p:nvGraphicFramePr>
        <p:xfrm>
          <a:off x="1906895" y="4062810"/>
          <a:ext cx="2023658" cy="9202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7" name="Equation" r:id="rId9" imgW="431640" imgH="228600" progId="Equation.3">
                  <p:embed/>
                </p:oleObj>
              </mc:Choice>
              <mc:Fallback>
                <p:oleObj name="Equation" r:id="rId9" imgW="43164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906895" y="4062810"/>
                        <a:ext cx="2023658" cy="9202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7688632"/>
              </p:ext>
            </p:extLst>
          </p:nvPr>
        </p:nvGraphicFramePr>
        <p:xfrm>
          <a:off x="1768995" y="5089109"/>
          <a:ext cx="3807063" cy="9968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8" name="Equation" r:id="rId11" imgW="1054080" imgH="228600" progId="Equation.3">
                  <p:embed/>
                </p:oleObj>
              </mc:Choice>
              <mc:Fallback>
                <p:oleObj name="Equation" r:id="rId11" imgW="10540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768995" y="5089109"/>
                        <a:ext cx="3807063" cy="9968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817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390615"/>
            <a:ext cx="12191999" cy="132343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8000" dirty="0" smtClean="0"/>
              <a:t>   </a:t>
            </a:r>
            <a:r>
              <a:rPr lang="en-US" sz="6000" dirty="0" err="1" smtClean="0"/>
              <a:t>আজগের</a:t>
            </a:r>
            <a:r>
              <a:rPr lang="en-US" sz="6000" dirty="0" smtClean="0"/>
              <a:t> </a:t>
            </a:r>
            <a:r>
              <a:rPr lang="bn-BD" sz="6000" dirty="0" smtClean="0"/>
              <a:t>পাঠ</a:t>
            </a:r>
            <a:r>
              <a:rPr lang="en-US" sz="6000" dirty="0" smtClean="0"/>
              <a:t>-</a:t>
            </a:r>
            <a:r>
              <a:rPr lang="bn-BD" sz="6000" dirty="0" smtClean="0"/>
              <a:t> 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" y="2825086"/>
            <a:ext cx="12192000" cy="10156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      </a:t>
            </a:r>
            <a:r>
              <a:rPr lang="bn-BD" sz="5400" dirty="0" smtClean="0"/>
              <a:t>বর্গের সূত্র ও এর প্রয়োগ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57757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3457" y="341194"/>
            <a:ext cx="10358650" cy="769441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bn-BD" sz="4400" dirty="0" smtClean="0"/>
              <a:t>এই পাঠ শেষে শিক্ষার্থীরা-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272955" y="2088108"/>
            <a:ext cx="11559654" cy="230832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bn-BD" sz="3600" dirty="0" smtClean="0"/>
              <a:t>ব</a:t>
            </a:r>
            <a:r>
              <a:rPr lang="en-US" sz="3600" dirty="0" err="1" smtClean="0"/>
              <a:t>র্গের</a:t>
            </a:r>
            <a:r>
              <a:rPr lang="bn-BD" sz="3600" dirty="0" smtClean="0"/>
              <a:t> সূত্র প্রয়োগ করে দ্বিপদী ও ত্রিপদী রাশির বর্গ নিরূপন করে পারবে।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bn-BD" sz="3600" dirty="0"/>
              <a:t> ব</a:t>
            </a:r>
            <a:r>
              <a:rPr lang="en-US" sz="3600" dirty="0" err="1"/>
              <a:t>র্গের</a:t>
            </a:r>
            <a:r>
              <a:rPr lang="bn-BD" sz="3600" dirty="0"/>
              <a:t> সূত্র প্রয়োগ করে দ্বিপদী ও ত্রিপদী </a:t>
            </a:r>
            <a:r>
              <a:rPr lang="bn-BD" sz="3600" dirty="0" smtClean="0"/>
              <a:t>রাশির মান নির্ণয় করতে পারবে।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81437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09432"/>
            <a:ext cx="12192000" cy="76944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FF0000"/>
                </a:solidFill>
              </a:rPr>
              <a:t>সমস্যাঃ</a:t>
            </a:r>
            <a:r>
              <a:rPr lang="bn-BD" sz="3600" dirty="0" smtClean="0"/>
              <a:t> 4x – 7y এর ব</a:t>
            </a:r>
            <a:r>
              <a:rPr lang="en-US" sz="3600" dirty="0" err="1" smtClean="0"/>
              <a:t>র্গ</a:t>
            </a:r>
            <a:r>
              <a:rPr lang="en-US" sz="3600" dirty="0" smtClean="0"/>
              <a:t> </a:t>
            </a:r>
            <a:r>
              <a:rPr lang="en-US" sz="3600" dirty="0" err="1" smtClean="0"/>
              <a:t>নির্ণয়</a:t>
            </a:r>
            <a:r>
              <a:rPr lang="en-US" sz="3600" dirty="0" smtClean="0"/>
              <a:t> </a:t>
            </a:r>
            <a:r>
              <a:rPr lang="en-US" sz="3600" dirty="0" err="1" smtClean="0"/>
              <a:t>কর</a:t>
            </a:r>
            <a:r>
              <a:rPr lang="en-US" sz="3600" dirty="0" smtClean="0"/>
              <a:t>।</a:t>
            </a:r>
            <a:r>
              <a:rPr lang="bn-BD" sz="3600" dirty="0" smtClean="0"/>
              <a:t> 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63772" y="2320119"/>
            <a:ext cx="12028228" cy="34163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সমাধানঃ</a:t>
            </a:r>
          </a:p>
          <a:p>
            <a:r>
              <a:rPr lang="bn-BD" sz="3600" dirty="0" smtClean="0"/>
              <a:t>4x – 7y এর ব</a:t>
            </a:r>
            <a:r>
              <a:rPr lang="en-US" sz="3600" dirty="0" err="1" smtClean="0"/>
              <a:t>র্গ</a:t>
            </a:r>
            <a:r>
              <a:rPr lang="en-US" sz="3600" dirty="0" smtClean="0"/>
              <a:t>=</a:t>
            </a:r>
            <a:endParaRPr lang="bn-BD" sz="3600" dirty="0" smtClean="0"/>
          </a:p>
          <a:p>
            <a:r>
              <a:rPr lang="bn-BD" sz="3600" dirty="0"/>
              <a:t> </a:t>
            </a:r>
            <a:r>
              <a:rPr lang="bn-BD" sz="3600" dirty="0" smtClean="0"/>
              <a:t>                       </a:t>
            </a:r>
          </a:p>
          <a:p>
            <a:r>
              <a:rPr lang="bn-BD" sz="3600" dirty="0"/>
              <a:t> </a:t>
            </a:r>
            <a:r>
              <a:rPr lang="bn-BD" sz="3600" dirty="0" smtClean="0"/>
              <a:t>                     =</a:t>
            </a:r>
          </a:p>
          <a:p>
            <a:endParaRPr lang="bn-BD" sz="3600" dirty="0"/>
          </a:p>
          <a:p>
            <a:r>
              <a:rPr lang="bn-BD" sz="3600" dirty="0" smtClean="0"/>
              <a:t>                      =                                            </a:t>
            </a:r>
            <a:r>
              <a:rPr lang="en-US" sz="3600" dirty="0" smtClean="0"/>
              <a:t> </a:t>
            </a:r>
            <a:r>
              <a:rPr lang="bn-BD" sz="3600" dirty="0" smtClean="0"/>
              <a:t>(</a:t>
            </a:r>
            <a:r>
              <a:rPr lang="bn-BD" sz="3600" dirty="0" smtClean="0"/>
              <a:t>Ans.)  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7261381"/>
              </p:ext>
            </p:extLst>
          </p:nvPr>
        </p:nvGraphicFramePr>
        <p:xfrm>
          <a:off x="3333276" y="2832903"/>
          <a:ext cx="1672230" cy="6844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1" name="Equation" r:id="rId3" imgW="660240" imgH="228600" progId="Equation.3">
                  <p:embed/>
                </p:oleObj>
              </mc:Choice>
              <mc:Fallback>
                <p:oleObj name="Equation" r:id="rId3" imgW="66024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33276" y="2832903"/>
                        <a:ext cx="1672230" cy="6844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3283827"/>
              </p:ext>
            </p:extLst>
          </p:nvPr>
        </p:nvGraphicFramePr>
        <p:xfrm>
          <a:off x="3333276" y="3807303"/>
          <a:ext cx="4672653" cy="827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2" name="Equation" r:id="rId5" imgW="1447560" imgH="228600" progId="Equation.3">
                  <p:embed/>
                </p:oleObj>
              </mc:Choice>
              <mc:Fallback>
                <p:oleObj name="Equation" r:id="rId5" imgW="144756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33276" y="3807303"/>
                        <a:ext cx="4672653" cy="8276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6089127"/>
              </p:ext>
            </p:extLst>
          </p:nvPr>
        </p:nvGraphicFramePr>
        <p:xfrm>
          <a:off x="3333276" y="4946456"/>
          <a:ext cx="4480068" cy="7899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3" name="Equation" r:id="rId7" imgW="1193760" imgH="228600" progId="Equation.3">
                  <p:embed/>
                </p:oleObj>
              </mc:Choice>
              <mc:Fallback>
                <p:oleObj name="Equation" r:id="rId7" imgW="119376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333276" y="4946456"/>
                        <a:ext cx="4480068" cy="7899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855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1486" y="413023"/>
            <a:ext cx="10809027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FF0000"/>
                </a:solidFill>
              </a:rPr>
              <a:t>সমস্যাঃ 5p – 8q এর ব</a:t>
            </a:r>
            <a:r>
              <a:rPr lang="en-US" sz="4800" dirty="0" err="1" smtClean="0">
                <a:solidFill>
                  <a:srgbClr val="FF0000"/>
                </a:solidFill>
              </a:rPr>
              <a:t>র্গ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নির্ণয়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কর</a:t>
            </a:r>
            <a:r>
              <a:rPr lang="en-US" sz="4800" dirty="0" smtClean="0">
                <a:solidFill>
                  <a:srgbClr val="FF0000"/>
                </a:solidFill>
              </a:rPr>
              <a:t>।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" y="1748634"/>
            <a:ext cx="12192000" cy="415498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400" dirty="0" smtClean="0"/>
              <a:t>সমাধানঃ</a:t>
            </a:r>
            <a:endParaRPr lang="bn-BD" sz="4400" dirty="0"/>
          </a:p>
          <a:p>
            <a:r>
              <a:rPr lang="bn-BD" sz="4400" dirty="0"/>
              <a:t>5p – 8q এর ব</a:t>
            </a:r>
            <a:r>
              <a:rPr lang="en-US" sz="4400" dirty="0" err="1" smtClean="0"/>
              <a:t>র্গ</a:t>
            </a:r>
            <a:r>
              <a:rPr lang="bn-BD" sz="4400" dirty="0" smtClean="0"/>
              <a:t>=</a:t>
            </a:r>
          </a:p>
          <a:p>
            <a:endParaRPr lang="bn-BD" sz="4400" dirty="0"/>
          </a:p>
          <a:p>
            <a:r>
              <a:rPr lang="bn-BD" sz="4400" dirty="0" smtClean="0"/>
              <a:t>                       =</a:t>
            </a:r>
          </a:p>
          <a:p>
            <a:endParaRPr lang="bn-BD" sz="4400" dirty="0"/>
          </a:p>
          <a:p>
            <a:r>
              <a:rPr lang="bn-BD" sz="4400" dirty="0" smtClean="0"/>
              <a:t>                      =                             </a:t>
            </a:r>
            <a:r>
              <a:rPr lang="en-US" sz="4400" dirty="0" smtClean="0"/>
              <a:t> </a:t>
            </a:r>
            <a:r>
              <a:rPr lang="bn-BD" sz="4400" dirty="0" smtClean="0"/>
              <a:t> </a:t>
            </a:r>
            <a:r>
              <a:rPr lang="bn-BD" sz="4400" dirty="0" smtClean="0"/>
              <a:t>(Ans.)   </a:t>
            </a:r>
            <a:endParaRPr lang="en-US" sz="4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5429223"/>
              </p:ext>
            </p:extLst>
          </p:nvPr>
        </p:nvGraphicFramePr>
        <p:xfrm>
          <a:off x="4169012" y="2238122"/>
          <a:ext cx="3651156" cy="9962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7" name="Equation" r:id="rId3" imgW="660240" imgH="228600" progId="Equation.3">
                  <p:embed/>
                </p:oleObj>
              </mc:Choice>
              <mc:Fallback>
                <p:oleObj name="Equation" r:id="rId3" imgW="66024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69012" y="2238122"/>
                        <a:ext cx="3651156" cy="9962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2396216"/>
              </p:ext>
            </p:extLst>
          </p:nvPr>
        </p:nvGraphicFramePr>
        <p:xfrm>
          <a:off x="6038850" y="3319463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8" name="Equation" r:id="rId5" imgW="114120" imgH="215640" progId="Equation.3">
                  <p:embed/>
                </p:oleObj>
              </mc:Choice>
              <mc:Fallback>
                <p:oleObj name="Equation" r:id="rId5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38850" y="3319463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0927970"/>
              </p:ext>
            </p:extLst>
          </p:nvPr>
        </p:nvGraphicFramePr>
        <p:xfrm>
          <a:off x="4307573" y="3713595"/>
          <a:ext cx="5068437" cy="8358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9" name="Equation" r:id="rId7" imgW="1447560" imgH="228600" progId="Equation.3">
                  <p:embed/>
                </p:oleObj>
              </mc:Choice>
              <mc:Fallback>
                <p:oleObj name="Equation" r:id="rId7" imgW="144756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307573" y="3713595"/>
                        <a:ext cx="5068437" cy="8358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5547680"/>
              </p:ext>
            </p:extLst>
          </p:nvPr>
        </p:nvGraphicFramePr>
        <p:xfrm>
          <a:off x="4307573" y="4971699"/>
          <a:ext cx="4128828" cy="7980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0" name="Equation" r:id="rId9" imgW="1244520" imgH="228600" progId="Equation.3">
                  <p:embed/>
                </p:oleObj>
              </mc:Choice>
              <mc:Fallback>
                <p:oleObj name="Equation" r:id="rId9" imgW="124452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307573" y="4971699"/>
                        <a:ext cx="4128828" cy="7980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9367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269</Words>
  <Application>Microsoft Office PowerPoint</Application>
  <PresentationFormat>Widescreen</PresentationFormat>
  <Paragraphs>73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Calibri</vt:lpstr>
      <vt:lpstr>Calibri Light</vt:lpstr>
      <vt:lpstr>NikoshBAN</vt:lpstr>
      <vt:lpstr>NikoshLightBAN</vt:lpstr>
      <vt:lpstr>Vrinda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101</cp:revision>
  <dcterms:created xsi:type="dcterms:W3CDTF">2021-01-11T17:15:46Z</dcterms:created>
  <dcterms:modified xsi:type="dcterms:W3CDTF">2021-01-15T08:49:50Z</dcterms:modified>
</cp:coreProperties>
</file>