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74" r:id="rId3"/>
    <p:sldId id="275" r:id="rId4"/>
    <p:sldId id="276" r:id="rId5"/>
    <p:sldId id="277" r:id="rId6"/>
    <p:sldId id="270" r:id="rId7"/>
    <p:sldId id="278" r:id="rId8"/>
    <p:sldId id="257" r:id="rId9"/>
    <p:sldId id="279" r:id="rId10"/>
    <p:sldId id="258" r:id="rId11"/>
    <p:sldId id="259" r:id="rId12"/>
    <p:sldId id="272" r:id="rId13"/>
    <p:sldId id="262" r:id="rId14"/>
    <p:sldId id="269" r:id="rId15"/>
    <p:sldId id="271" r:id="rId16"/>
    <p:sldId id="280" r:id="rId17"/>
    <p:sldId id="267" r:id="rId18"/>
    <p:sldId id="268" r:id="rId19"/>
    <p:sldId id="265" r:id="rId20"/>
    <p:sldId id="266" r:id="rId21"/>
    <p:sldId id="2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02EFD-6ED6-415A-BAE1-3CFA66B794F7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25E05-BCB7-4D68-920C-9C021F7D9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6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2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7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8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2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0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3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8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DA6C-9B54-4141-A6BE-FF0AEB6AD50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7AB6-F03F-4641-AF47-C5893FFF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file:///C:\Users\User\Documents\Akimity%20of%20Algae2.jpg" TargetMode="External"/><Relationship Id="rId3" Type="http://schemas.openxmlformats.org/officeDocument/2006/relationships/image" Target="../media/image8.jpeg"/><Relationship Id="rId7" Type="http://schemas.openxmlformats.org/officeDocument/2006/relationships/image" Target="file:///C:\Users\User\Documents\Apanospore%20of%20Microsporaceae1.jpg" TargetMode="External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file:///C:\Users\User\Documents\Akimity%20of%20Algae1.jpg" TargetMode="External"/><Relationship Id="rId5" Type="http://schemas.openxmlformats.org/officeDocument/2006/relationships/image" Target="file:///C:\Users\User\Documents\Zoosporo_saprolegnia.pn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file:///C:\Users\User\Documents\Akimity%20of%20Algae%201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perm_cell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en.wikipedia.org/wiki/Egg_cel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Oogamy" TargetMode="External"/><Relationship Id="rId5" Type="http://schemas.openxmlformats.org/officeDocument/2006/relationships/image" Target="file:///C:\Users\User\Documents\Sexual%20Reproduction%20of%20Algae.%201jpg.png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User\Documents\Chromulina..jpg" TargetMode="External"/><Relationship Id="rId13" Type="http://schemas.openxmlformats.org/officeDocument/2006/relationships/image" Target="../media/image26.jpeg"/><Relationship Id="rId3" Type="http://schemas.openxmlformats.org/officeDocument/2006/relationships/image" Target="file:///C:\Users\User\Documents\Algae%20Picture%20of%20Chlamydomonas.jpg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ocuments\Binary%20Fussion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User\Documents\fragmentation-in-spirogyra%201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file:///C:\Users\User\Documents\Binary%20Fussion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file:///C:\Users\User\Documents\Tuber%20of%20chara-alga.jpg" TargetMode="External"/><Relationship Id="rId5" Type="http://schemas.openxmlformats.org/officeDocument/2006/relationships/image" Target="file:///C:\Users\User\Documents\fragmentation-in-spirogyra%201.pn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5.png"/><Relationship Id="rId9" Type="http://schemas.openxmlformats.org/officeDocument/2006/relationships/image" Target="file:///C:\Users\User\Documents\Budding%20of%20Polysiphon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518" y="218941"/>
            <a:ext cx="834045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63" y="1912550"/>
            <a:ext cx="8456368" cy="45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9144000" cy="533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3100" dirty="0" err="1">
                <a:solidFill>
                  <a:srgbClr val="FF0000"/>
                </a:solidFill>
                <a:latin typeface="SutonnyOMJ"/>
                <a:cs typeface="SutonnyOMJ"/>
              </a:rPr>
              <a:t>শৈবালের</a:t>
            </a:r>
            <a:r>
              <a:rPr lang="en-US" sz="3100" dirty="0">
                <a:solidFill>
                  <a:srgbClr val="FF0000"/>
                </a:solidFill>
                <a:latin typeface="SutonnyOMJ"/>
                <a:cs typeface="SutonnyOMJ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SutonnyOMJ"/>
                <a:cs typeface="SutonnyOMJ"/>
              </a:rPr>
              <a:t>বিভিন্ন</a:t>
            </a:r>
            <a:r>
              <a:rPr lang="en-US" sz="3100" dirty="0">
                <a:solidFill>
                  <a:srgbClr val="FF0000"/>
                </a:solidFill>
                <a:latin typeface="SutonnyOMJ"/>
                <a:cs typeface="SutonnyOMJ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SutonnyOMJ"/>
                <a:cs typeface="SutonnyOMJ"/>
              </a:rPr>
              <a:t>প্রকার</a:t>
            </a:r>
            <a:r>
              <a:rPr lang="en-US" sz="3100" dirty="0">
                <a:solidFill>
                  <a:srgbClr val="FF0000"/>
                </a:solidFill>
                <a:latin typeface="SutonnyOMJ"/>
                <a:cs typeface="SutonnyOMJ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SutonnyOMJ"/>
                <a:cs typeface="SutonnyOMJ"/>
              </a:rPr>
              <a:t>অযৌন</a:t>
            </a:r>
            <a:r>
              <a:rPr lang="en-US" sz="3100" dirty="0">
                <a:solidFill>
                  <a:srgbClr val="FF0000"/>
                </a:solidFill>
                <a:latin typeface="SutonnyOMJ"/>
                <a:cs typeface="SutonnyOMJ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SutonnyOMJ"/>
                <a:cs typeface="SutonnyOMJ"/>
              </a:rPr>
              <a:t>জনন</a:t>
            </a:r>
            <a:r>
              <a:rPr lang="en-US" sz="3100" dirty="0">
                <a:solidFill>
                  <a:srgbClr val="FF0000"/>
                </a:solidFill>
                <a:latin typeface="SutonnyOMJ"/>
                <a:cs typeface="SutonnyOMJ"/>
              </a:rPr>
              <a:t> </a:t>
            </a:r>
            <a:r>
              <a:rPr lang="en-US" sz="31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(Asexual Reproduction of Algae)</a:t>
            </a:r>
            <a:r>
              <a:rPr lang="en-US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1721903" y="3160615"/>
            <a:ext cx="9465210" cy="3331287"/>
            <a:chOff x="288681" y="2806149"/>
            <a:chExt cx="6267450" cy="1237674"/>
          </a:xfrm>
        </p:grpSpPr>
        <p:pic>
          <p:nvPicPr>
            <p:cNvPr id="6" name="Zoosporo_saprolegnia.png" descr="C:\Users\User\Documents\Zoosporo_saprolegnia.png"/>
            <p:cNvPicPr>
              <a:picLocks noChangeAspect="1"/>
            </p:cNvPicPr>
            <p:nvPr/>
          </p:nvPicPr>
          <p:blipFill>
            <a:blip r:embed="rId4" r:link="rId5" cstate="print"/>
            <a:stretch>
              <a:fillRect/>
            </a:stretch>
          </p:blipFill>
          <p:spPr>
            <a:xfrm>
              <a:off x="288681" y="2829034"/>
              <a:ext cx="914400" cy="99752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04800" y="3826561"/>
              <a:ext cx="914400" cy="21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Saprolegnia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-</a:t>
              </a:r>
              <a:r>
                <a:rPr lang="en-US" sz="1600" i="1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এর</a:t>
              </a:r>
              <a:r>
                <a:rPr lang="en-US" sz="1600" i="1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জুস্পোর</a:t>
              </a:r>
              <a:r>
                <a:rPr lang="en-US" sz="16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pic>
          <p:nvPicPr>
            <p:cNvPr id="8" name="Apanospore of Microsporaceae1.jpg" descr="C:\Users\User\Documents\Apanospore of Microsporaceae1.jpg"/>
            <p:cNvPicPr>
              <a:picLocks noChangeAspect="1"/>
            </p:cNvPicPr>
            <p:nvPr/>
          </p:nvPicPr>
          <p:blipFill>
            <a:blip r:embed="rId6" r:link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27783" y="2806149"/>
              <a:ext cx="914400" cy="987552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562600" y="3810002"/>
              <a:ext cx="993531" cy="21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Microspora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.-এর</a:t>
              </a:r>
              <a:r>
                <a:rPr lang="en-US" sz="16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অ্যাপ্লানোস্পোর</a:t>
              </a:r>
              <a:r>
                <a:rPr lang="en-US" sz="16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  <p:pic>
          <p:nvPicPr>
            <p:cNvPr id="10" name="Akimity of Algae 1.jpg" descr="C:\Users\User\Documents\Akimity of Algae 1.jpg"/>
            <p:cNvPicPr>
              <a:picLocks noChangeAspect="1"/>
            </p:cNvPicPr>
            <p:nvPr/>
          </p:nvPicPr>
          <p:blipFill>
            <a:blip r:embed="rId8" r:link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47800" y="2819399"/>
              <a:ext cx="914400" cy="990601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2304288" y="3048000"/>
              <a:ext cx="762000" cy="11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অ্যাপ্লানোস্পোর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pic>
          <p:nvPicPr>
            <p:cNvPr id="12" name="Akimity of Algae1.jpg" descr="C:\Users\User\Documents\Akimity of Algae1.jpg"/>
            <p:cNvPicPr>
              <a:picLocks noChangeAspect="1"/>
            </p:cNvPicPr>
            <p:nvPr/>
          </p:nvPicPr>
          <p:blipFill>
            <a:blip r:embed="rId10" r:link="rId11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71801" y="2819399"/>
              <a:ext cx="905255" cy="987552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3859823" y="3048000"/>
              <a:ext cx="533400" cy="11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অ্যাকিনিটি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pic>
          <p:nvPicPr>
            <p:cNvPr id="14" name="Akimity of Algae2.jpg" descr="C:\Users\User\Documents\Akimity of Algae2.jpg"/>
            <p:cNvPicPr>
              <a:picLocks noChangeAspect="1"/>
            </p:cNvPicPr>
            <p:nvPr/>
          </p:nvPicPr>
          <p:blipFill>
            <a:blip r:embed="rId12" r:link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84783" y="2816352"/>
              <a:ext cx="905256" cy="987552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4375639" y="3823156"/>
              <a:ext cx="914400" cy="21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Spirogyra-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এর</a:t>
              </a:r>
              <a:r>
                <a:rPr lang="en-US" sz="16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পামেলা</a:t>
              </a:r>
              <a:r>
                <a:rPr lang="en-US" sz="16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দশা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3823156"/>
              <a:ext cx="914400" cy="21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Spirogyra-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এর</a:t>
              </a:r>
              <a:r>
                <a:rPr lang="en-US" sz="16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অ্যাপ্লানোস্পোর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3821668"/>
              <a:ext cx="914400" cy="21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Spirogyra-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এর</a:t>
              </a:r>
              <a:r>
                <a:rPr lang="en-US" sz="1600" i="1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অ্যাকিনিটি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4000" y="13259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শৈবালের</a:t>
            </a:r>
            <a:r>
              <a:rPr lang="en-US" sz="24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অযে</a:t>
            </a:r>
            <a:r>
              <a:rPr lang="as-IN" sz="24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ৗ</a:t>
            </a:r>
            <a:r>
              <a:rPr lang="en-US" sz="24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ন </a:t>
            </a:r>
            <a:r>
              <a:rPr lang="en-US" sz="2400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জনন</a:t>
            </a:r>
            <a:r>
              <a:rPr lang="en-US" sz="24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(Asexual Reproduction of Algae) :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অযে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ৗ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ন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জননের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রেণু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স্পোর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(spore)।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রেণু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তৈরির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শৈবাল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অযে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ৗ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ন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জনন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সম্পন্ন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থলে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সদৃশ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কোষের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রেণু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রেণুথলি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স্পোরানজিয়াম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(sporangium)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নিম্নবর্ণিত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উপায়ে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শৈবালে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অযে</a:t>
            </a:r>
            <a:r>
              <a:rPr lang="as-IN" sz="2400" dirty="0">
                <a:latin typeface="SutonnyOMJ" pitchFamily="2" charset="0"/>
                <a:cs typeface="SutonnyOMJ" pitchFamily="2" charset="0"/>
              </a:rPr>
              <a:t>ৗ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ন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জনন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সম্পন্ন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1847124"/>
      </p:ext>
    </p:extLst>
  </p:cSld>
  <p:clrMapOvr>
    <a:masterClrMapping/>
  </p:clrMapOvr>
  <p:transition spd="slow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436999"/>
            <a:ext cx="6400800" cy="731838"/>
          </a:xfrm>
          <a:blipFill>
            <a:blip r:embed="rId3"/>
            <a:tile tx="0" ty="0" sx="100000" sy="100000" flip="none" algn="tl"/>
          </a:blip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শৈবালের</a:t>
            </a:r>
            <a:r>
              <a:rPr lang="en-US" sz="27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as-IN" sz="27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ৗ</a:t>
            </a:r>
            <a:r>
              <a:rPr lang="en-US" sz="27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 </a:t>
            </a:r>
            <a:r>
              <a:rPr lang="en-US" sz="27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জনন</a:t>
            </a:r>
            <a:r>
              <a:rPr lang="en-US" sz="27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(Sexual Reproduction of Algae)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663" y="1676401"/>
            <a:ext cx="7272337" cy="4824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ভিক্তিতে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ৗ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নজনন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আইসোগ্যামি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অ্যানাইসোগ্যামি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উওগ্যামি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আইসোগ্যামি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(Isogamy) :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প্রকৃতিগতভাবে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আইসোগ্যামি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আইসোগ্যামেট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থ্যালাসে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থ্যালাসে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আইসোগ্যামেট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ফ্লাজেলাযুক্ত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Chlamydomonus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Sexual Reproduction of Algae. 1jpg.png" descr="C:\Users\User\Documents\Sexual Reproduction of Algae. 1jpg.png"/>
          <p:cNvPicPr>
            <a:picLocks noGrp="1" noChangeAspect="1"/>
          </p:cNvPicPr>
          <p:nvPr>
            <p:ph sz="quarter" idx="4"/>
          </p:nvPr>
        </p:nvPicPr>
        <p:blipFill>
          <a:blip r:embed="rId4" r:link="rId5" cstate="print"/>
          <a:stretch>
            <a:fillRect/>
          </a:stretch>
        </p:blipFill>
        <p:spPr>
          <a:xfrm>
            <a:off x="8077201" y="1600200"/>
            <a:ext cx="2743201" cy="3951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8000999" y="5638800"/>
            <a:ext cx="30718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dirty="0" err="1">
                <a:latin typeface="SutonnyOMJ" pitchFamily="2" charset="0"/>
                <a:cs typeface="SutonnyOMJ" pitchFamily="2" charset="0"/>
              </a:rPr>
              <a:t>প্রকার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dirty="0" err="1">
                <a:latin typeface="SutonnyOMJ" pitchFamily="2" charset="0"/>
                <a:cs typeface="SutonnyOMJ" pitchFamily="2" charset="0"/>
              </a:rPr>
              <a:t>যৌন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400" dirty="0" err="1">
                <a:latin typeface="SutonnyOMJ" pitchFamily="2" charset="0"/>
                <a:cs typeface="SutonnyOMJ" pitchFamily="2" charset="0"/>
              </a:rPr>
              <a:t>জনন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1400" dirty="0">
                <a:latin typeface="SutonnyOMJ" pitchFamily="2" charset="0"/>
                <a:cs typeface="SutonnyOMJ" pitchFamily="2" charset="0"/>
              </a:rPr>
            </a:br>
            <a:r>
              <a:rPr lang="en-US" sz="1400" dirty="0">
                <a:latin typeface="SutonnyOMJ" pitchFamily="2" charset="0"/>
                <a:cs typeface="SutonnyOMJ" pitchFamily="2" charset="0"/>
              </a:rPr>
              <a:t>A) </a:t>
            </a:r>
            <a:r>
              <a:rPr lang="en-US" sz="1400" dirty="0" err="1">
                <a:latin typeface="SutonnyOMJ" pitchFamily="2" charset="0"/>
                <a:cs typeface="SutonnyOMJ" pitchFamily="2" charset="0"/>
              </a:rPr>
              <a:t>anisogamy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> of motile cells, B) </a:t>
            </a:r>
            <a:r>
              <a:rPr lang="en-US" sz="1400" u="sng" dirty="0" err="1">
                <a:latin typeface="SutonnyOMJ" pitchFamily="2" charset="0"/>
                <a:cs typeface="SutonnyOMJ" pitchFamily="2" charset="0"/>
                <a:hlinkClick r:id="rId6"/>
              </a:rPr>
              <a:t>oogamy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> (</a:t>
            </a:r>
            <a:r>
              <a:rPr lang="en-US" sz="1400" dirty="0">
                <a:latin typeface="SutonnyOMJ" pitchFamily="2" charset="0"/>
                <a:cs typeface="SutonnyOMJ" pitchFamily="2" charset="0"/>
                <a:hlinkClick r:id="rId7" tooltip="Egg cell"/>
              </a:rPr>
              <a:t>egg cell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> and </a:t>
            </a:r>
            <a:r>
              <a:rPr lang="en-US" sz="1400" dirty="0">
                <a:latin typeface="SutonnyOMJ" pitchFamily="2" charset="0"/>
                <a:cs typeface="SutonnyOMJ" pitchFamily="2" charset="0"/>
                <a:hlinkClick r:id="rId8" tooltip="Sperm cell"/>
              </a:rPr>
              <a:t>sperm cell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>), C) </a:t>
            </a:r>
            <a:r>
              <a:rPr lang="en-US" sz="1400" dirty="0" err="1">
                <a:latin typeface="SutonnyOMJ" pitchFamily="2" charset="0"/>
                <a:cs typeface="SutonnyOMJ" pitchFamily="2" charset="0"/>
              </a:rPr>
              <a:t>anisogamy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> of non-motile cells (egg cell and </a:t>
            </a:r>
            <a:r>
              <a:rPr lang="en-US" sz="1400" dirty="0" err="1">
                <a:latin typeface="SutonnyOMJ" pitchFamily="2" charset="0"/>
                <a:cs typeface="SutonnyOMJ" pitchFamily="2" charset="0"/>
              </a:rPr>
              <a:t>spermatia</a:t>
            </a:r>
            <a:r>
              <a:rPr lang="en-US" sz="1400" dirty="0">
                <a:latin typeface="SutonnyOMJ" pitchFamily="2" charset="0"/>
                <a:cs typeface="SutonnyOMJ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1270153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8" y="3466237"/>
            <a:ext cx="11144248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উওগ্যামি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Oogamy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সম্পুন্ন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ভিন্নধর্মী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পুংগ্যামেটের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উওগ্যামি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পুংগ্যামেট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শুক্রানু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অ্যান্থেরিডিয়ামে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স্ত্রীগ্যামেট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উওগোনিয়ামে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ডিম্বাণুটি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স্ত্রীজননাঙ্গ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শুক্রাণুর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Volvox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Chara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Vaucheria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526" y="1242708"/>
            <a:ext cx="1114425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অ্যানাইসোগ্যামি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Anisogamy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অ্যানাইসোগ্যামি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পুংগ্যামেট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স্ত্রীগ্যামেট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Spirogyra,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Zygnema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67025" y="222920"/>
            <a:ext cx="6400800" cy="7318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শৈবালের</a:t>
            </a:r>
            <a:r>
              <a:rPr lang="en-US" sz="27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as-IN" sz="27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ৗ</a:t>
            </a:r>
            <a:r>
              <a:rPr lang="en-US" sz="27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 </a:t>
            </a:r>
            <a:r>
              <a:rPr lang="en-US" sz="27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জনন</a:t>
            </a:r>
            <a:r>
              <a:rPr lang="en-US" sz="27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(Sexual Reproduction of Algae)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286" y="990601"/>
            <a:ext cx="12192001" cy="5867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(Economic Importance of Algae) :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(Beneficial Role of algae) :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উৎপাদকররুপে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জলাশয়ের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খাদ্যচক্রে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শতাধিক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Preascott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1984)।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জাপানের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Chondrus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crispus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Ulva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lactuca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Chlorella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পশুখাদ্য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গবাদিপশুর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পোল্ট্রিতে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সমুদ্রতীরবর্তী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উরোপীয়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চড়ানো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Rodymania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Sargasum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Laminaria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Fucus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Alaria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887" y="228898"/>
            <a:ext cx="944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914326">
              <a:spcBef>
                <a:spcPct val="0"/>
              </a:spcBef>
              <a:defRPr/>
            </a:pPr>
            <a:r>
              <a:rPr lang="en-US" sz="24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(IMPORTANCE OF ALGAE)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1770023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8" y="58847"/>
            <a:ext cx="11777662" cy="65925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(Beneficial Role of algae) 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ষধরুপে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গলগন্ড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আয়োডিনযুক্ত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পাকস্থলীর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কোষ্ঠকাঠিন্যে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Laminaria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Sargassum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অ্যাগার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Chlorella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Chloreline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Spirulina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ডারলিন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ট্যাবলেট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ডায়াবেটিস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20000"/>
              </a:spcBef>
              <a:defRPr/>
            </a:pP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Gelidium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Hypnum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Hyprea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অ্যাগার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অ্যাগার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Kelp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Alginএবং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Zealatin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170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527" y="1322259"/>
            <a:ext cx="10776030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সমপরিমাণ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second generation biofuel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Botryococcus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braunii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Chlorella,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Scenedesmus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নীলাভ-সবুজ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Anabaena,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Nostoc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Oscilatoria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পটাশিয়ামের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Chlorella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পূরুণ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জলাশয়ের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তলদেশে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জমাকৃত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ডায়াটম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856528" y="346510"/>
            <a:ext cx="10776029" cy="8863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(Beneficial Role of algae) </a:t>
            </a:r>
          </a:p>
        </p:txBody>
      </p:sp>
    </p:spTree>
    <p:extLst>
      <p:ext uri="{BB962C8B-B14F-4D97-AF65-F5344CB8AC3E}">
        <p14:creationId xmlns:p14="http://schemas.microsoft.com/office/powerpoint/2010/main" val="42765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492" y="185195"/>
            <a:ext cx="10093124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492" y="3047517"/>
            <a:ext cx="10093123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কল্যানে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423" y="544010"/>
            <a:ext cx="10799180" cy="5977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অপকারী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(Harmful Role of algae) 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অপকারী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>
              <a:spcBef>
                <a:spcPct val="20000"/>
              </a:spcBef>
              <a:defRPr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Cephaleuros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virescens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কফি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Oedogonium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উপরিতলে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ব্লুম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(water bloom)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অ্যালগাল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ব্লুম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Microcystis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Oscillatoria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ব্লুম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510189"/>
            <a:ext cx="10629900" cy="598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অপকারী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(Harmful Role of algae) </a:t>
            </a:r>
          </a:p>
          <a:p>
            <a:pPr algn="just">
              <a:spcBef>
                <a:spcPct val="20000"/>
              </a:spcBef>
              <a:defRPr/>
            </a:pP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পুকুরঘাট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বাথরুমের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নীলাব-সবুজ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মিউসিলেজ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স্থপনার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দুর্গন্ধ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দুর্গন্ধযুক্ত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ফিল্টারে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বিঘ্ন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পচনের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97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Terminator 25"/>
          <p:cNvSpPr/>
          <p:nvPr/>
        </p:nvSpPr>
        <p:spPr>
          <a:xfrm>
            <a:off x="2895600" y="762000"/>
            <a:ext cx="6400800" cy="914400"/>
          </a:xfrm>
          <a:prstGeom prst="flowChartTerminator">
            <a:avLst/>
          </a:prstGeom>
          <a:blipFill dpi="0" rotWithShape="1">
            <a:blip r:embed="rId3" cstate="print">
              <a:alphaModFix amt="30000"/>
            </a:blip>
            <a:srcRect/>
            <a:tile tx="12700" ty="57150" sx="79000" sy="50000" flip="xy" algn="ctr"/>
          </a:blipFill>
          <a:ln w="28575">
            <a:solidFill>
              <a:srgbClr val="FFC000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SutonnyOMJ"/>
                <a:cs typeface="SutonnyOMJ"/>
              </a:rPr>
              <a:t>(HOME WORK)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008" y="2257063"/>
            <a:ext cx="9826906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বংশবিস্তার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97263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1" y="3269410"/>
            <a:ext cx="2748070" cy="257386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55910" y="827041"/>
            <a:ext cx="9144000" cy="126801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7712" y="3002071"/>
            <a:ext cx="49530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31248"/>
            <a:ext cx="6858000" cy="609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(LEARNING  EVALUATION)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169448"/>
            <a:ext cx="4572000" cy="659352"/>
          </a:xfr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MULTIPLE CHOICE QUESTION (MCQ</a:t>
            </a:r>
            <a:r>
              <a:rPr lang="en-US" sz="1800" dirty="0"/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553200" y="1173958"/>
            <a:ext cx="4378590" cy="654843"/>
          </a:xfr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SHORT QUESTION (SQ)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2057400"/>
            <a:ext cx="4800600" cy="4226720"/>
          </a:xfr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 ‡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av‡c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wn‡gvR‡qb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 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   </a:t>
            </a:r>
          </a:p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K.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mvBR›U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</a:t>
            </a:r>
          </a:p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L. wµ‡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ÞvR‡q›U</a:t>
            </a:r>
            <a:endParaRPr lang="en-US" sz="2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A¨vwge‡qW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Uª‡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dvR‡qU</a:t>
            </a:r>
            <a:endParaRPr lang="en-US" sz="2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N. Uª‡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dvR‡qU</a:t>
            </a:r>
            <a:endParaRPr lang="en-US" sz="2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cv_‡ii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Rb¥vq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†h ˆ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kevj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r>
              <a:rPr lang="en-US" sz="2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</a:t>
            </a:r>
          </a:p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K.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n¨v‡jvdvBU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	L.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wj‡_vdvBU</a:t>
            </a:r>
            <a:endParaRPr lang="en-US" sz="2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GwcdvBU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N. ‡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R‡iv‡dvBU</a:t>
            </a:r>
            <a:endParaRPr lang="en-US" sz="2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KvbwUi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wgjb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K¨vwiIM¨vgx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    </a:t>
            </a:r>
          </a:p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K.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mvB‡UvcøvRg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	L.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wbDwK¬qvm</a:t>
            </a:r>
            <a:endParaRPr lang="en-US" sz="2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M¨vwg‡Ui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wgjb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N. †¯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úv‡ii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wgjb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57400"/>
            <a:ext cx="4721489" cy="4226720"/>
          </a:xfr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১.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শৈবালের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২.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শৈবালের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দেহকে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থ্যালয়েড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৩.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ওয়াটার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ব্লুম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বুঝ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৪.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এন্ডোস্পোরকে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রেস্টিং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স্পোর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৫.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উওগ্যামাস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প্রকৃতির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জনন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উন্নত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৬.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শিল্পক্ষেত্রে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শৈবালের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২টি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৭.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আদিকোষী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প্রকৃতকোষী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শৈবালের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তুলনা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None/>
            </a:pPr>
            <a:endParaRPr lang="en-US" sz="24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0368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1008" y="2443163"/>
            <a:ext cx="8701088" cy="3757612"/>
            <a:chOff x="304800" y="6858000"/>
            <a:chExt cx="6248400" cy="2499510"/>
          </a:xfrm>
        </p:grpSpPr>
        <p:pic>
          <p:nvPicPr>
            <p:cNvPr id="5" name="Algae Picture of Chlamydomonas.jpg" descr="C:\Users\User\Documents\Algae Picture of Chlamydomonas.jpg"/>
            <p:cNvPicPr>
              <a:picLocks noChangeAspect="1"/>
            </p:cNvPicPr>
            <p:nvPr/>
          </p:nvPicPr>
          <p:blipFill>
            <a:blip r:embed="rId2" r:link="rId3" cstate="print"/>
            <a:stretch>
              <a:fillRect/>
            </a:stretch>
          </p:blipFill>
          <p:spPr>
            <a:xfrm>
              <a:off x="464702" y="6863404"/>
              <a:ext cx="787960" cy="829983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6" name="Picture 3" descr="C:\Users\User\Documents\image of Chlorell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4753" y="6858000"/>
              <a:ext cx="1002247" cy="914400"/>
            </a:xfrm>
            <a:prstGeom prst="ellipse">
              <a:avLst/>
            </a:prstGeom>
            <a:ln w="3175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4" descr="C:\Users\User\Documents\Volvox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6858000"/>
              <a:ext cx="834722" cy="914400"/>
            </a:xfrm>
            <a:prstGeom prst="ellipse">
              <a:avLst/>
            </a:prstGeom>
            <a:ln w="3175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5" descr="C:\Users\User\Documents\images of Hydrodicty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67201" y="6858000"/>
              <a:ext cx="914400" cy="914400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9" name="Chromulina..jpg" descr="C:\Users\User\Documents\Chromulina..jpg"/>
            <p:cNvPicPr>
              <a:picLocks noChangeAspect="1"/>
            </p:cNvPicPr>
            <p:nvPr/>
          </p:nvPicPr>
          <p:blipFill>
            <a:blip r:embed="rId7" r:link="rId8" cstate="print"/>
            <a:stretch>
              <a:fillRect/>
            </a:stretch>
          </p:blipFill>
          <p:spPr>
            <a:xfrm rot="5400000">
              <a:off x="5600700" y="6896100"/>
              <a:ext cx="838200" cy="91440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Picture 7" descr="C:\Users\User\Documents\Ulv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" y="8001000"/>
              <a:ext cx="914400" cy="914400"/>
            </a:xfrm>
            <a:prstGeom prst="rect">
              <a:avLst/>
            </a:prstGeom>
            <a:solidFill>
              <a:srgbClr val="FFFFFF"/>
            </a:solidFill>
            <a:ln w="3175" cap="sq">
              <a:solidFill>
                <a:schemeClr val="bg1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 prst="angle"/>
              <a:contourClr>
                <a:srgbClr val="C0C0C0"/>
              </a:contourClr>
            </a:sp3d>
          </p:spPr>
        </p:pic>
        <p:pic>
          <p:nvPicPr>
            <p:cNvPr id="11" name="Picture 8" descr="C:\Users\User\Documents\Tetraspora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76400" y="8001000"/>
              <a:ext cx="914400" cy="914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bg1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</p:pic>
        <p:pic>
          <p:nvPicPr>
            <p:cNvPr id="12" name="Picture 4" descr="C:\Users\User\Documents\Ulothrix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24200" y="8001000"/>
              <a:ext cx="914400" cy="914400"/>
            </a:xfrm>
            <a:prstGeom prst="ellipse">
              <a:avLst/>
            </a:prstGeom>
            <a:ln w="3175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9" descr="C:\Users\User\Documents\Prasinocladus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43400" y="8025384"/>
              <a:ext cx="914400" cy="838200"/>
            </a:xfrm>
            <a:prstGeom prst="rect">
              <a:avLst/>
            </a:prstGeom>
            <a:ln w="3175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4" name="Picture 10" descr="C:\Users\User\Documents\Sargassum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2" y="8079715"/>
              <a:ext cx="914398" cy="914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bg1"/>
              </a:solidFill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1676400" y="7772399"/>
              <a:ext cx="990600" cy="2684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Chlorella</a:t>
              </a:r>
              <a:endParaRPr lang="en-US" sz="11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7772399"/>
              <a:ext cx="990600" cy="2684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Volvox</a:t>
              </a:r>
              <a:endParaRPr lang="en-US" sz="11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7819767"/>
              <a:ext cx="990600" cy="442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Hydrodictyon</a:t>
              </a:r>
              <a:endParaRPr lang="en-US" sz="11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7785554"/>
              <a:ext cx="990600" cy="52105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Chromulina</a:t>
              </a:r>
              <a:r>
                <a:rPr lang="en-US" sz="1600" i="1" dirty="0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.</a:t>
              </a:r>
              <a:endParaRPr lang="en-US" sz="16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8915398"/>
              <a:ext cx="990600" cy="2684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Ulva</a:t>
              </a:r>
              <a:endParaRPr lang="en-US" sz="11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199" y="8915400"/>
              <a:ext cx="1219199" cy="34737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Tetraspora</a:t>
              </a:r>
              <a:r>
                <a:rPr lang="en-US" sz="1600" dirty="0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1" y="8915400"/>
              <a:ext cx="990600" cy="2684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Ulothrix</a:t>
              </a:r>
              <a:endParaRPr lang="en-US" sz="11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8915398"/>
              <a:ext cx="990600" cy="44211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Prasinocladus</a:t>
              </a:r>
              <a:endParaRPr lang="en-US" sz="11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2600" y="8915399"/>
              <a:ext cx="990600" cy="44211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C00000"/>
                  </a:solidFill>
                  <a:latin typeface="SutonnyOMJ" pitchFamily="2" charset="0"/>
                  <a:cs typeface="SutonnyOMJ" pitchFamily="2" charset="0"/>
                </a:rPr>
                <a:t>Sargassum</a:t>
              </a:r>
              <a:endParaRPr lang="en-US" sz="1100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35352" y="3797900"/>
            <a:ext cx="1219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Clamydomonous</a:t>
            </a:r>
            <a:endParaRPr lang="en-US" sz="11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5925" y="728663"/>
            <a:ext cx="8594977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99822" y="619878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8000" b="1" spc="50" dirty="0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b="1" i="0" u="none" strike="noStrike" kern="1200" spc="50" normalizeH="0" baseline="0" noProof="0" dirty="0" smtClean="0">
              <a:ln w="28575">
                <a:solidFill>
                  <a:srgbClr val="66FF33"/>
                </a:solidFill>
              </a:ln>
              <a:solidFill>
                <a:srgbClr val="66FF33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0422" y="2241352"/>
            <a:ext cx="7162800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পত্র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–দ্বাদশ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8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nary Fussion.jpg" descr="C:\Users\User\Documents\Binary Fussion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7115142" y="2058709"/>
            <a:ext cx="1746239" cy="287314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7030A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3" name="fragmentation-in-spirogyra 1.png" descr="C:\Users\User\Documents\fragmentation-in-spirogyra 1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1866900" y="2061868"/>
            <a:ext cx="3748088" cy="28699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7030A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4" name="TextBox 3"/>
          <p:cNvSpPr txBox="1"/>
          <p:nvPr/>
        </p:nvSpPr>
        <p:spPr>
          <a:xfrm>
            <a:off x="1866900" y="542924"/>
            <a:ext cx="699448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328612"/>
            <a:ext cx="10544175" cy="236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24" y="2886075"/>
            <a:ext cx="10544175" cy="1877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614362"/>
            <a:ext cx="9444038" cy="42165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১।শৈবালের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২।শৈবালের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3051" y="314267"/>
            <a:ext cx="9686924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051" y="3443288"/>
            <a:ext cx="9686924" cy="329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শৈবালে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১।অংগজ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0337"/>
            <a:ext cx="10458450" cy="1151263"/>
          </a:xfr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utonnyOMJ"/>
                <a:cs typeface="SutonnyOMJ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SutonnyOMJ"/>
                <a:cs typeface="SutonnyOMJ"/>
              </a:rPr>
            </a:br>
            <a:r>
              <a:rPr lang="en-US" sz="3100" dirty="0" err="1">
                <a:solidFill>
                  <a:schemeClr val="bg1"/>
                </a:solidFill>
                <a:latin typeface="SutonnyOMJ"/>
                <a:cs typeface="SutonnyOMJ"/>
              </a:rPr>
              <a:t>শৈবালের</a:t>
            </a:r>
            <a:r>
              <a:rPr lang="en-US" sz="3100" dirty="0">
                <a:solidFill>
                  <a:schemeClr val="bg1"/>
                </a:solidFill>
                <a:latin typeface="SutonnyOMJ"/>
                <a:cs typeface="SutonnyOMJ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SutonnyOMJ"/>
                <a:cs typeface="SutonnyOMJ"/>
              </a:rPr>
              <a:t>বিভিন্ন</a:t>
            </a:r>
            <a:r>
              <a:rPr lang="en-US" sz="3100" dirty="0">
                <a:solidFill>
                  <a:schemeClr val="bg1"/>
                </a:solidFill>
                <a:latin typeface="SutonnyOMJ"/>
                <a:cs typeface="SutonnyOMJ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SutonnyOMJ"/>
                <a:cs typeface="SutonnyOMJ"/>
              </a:rPr>
              <a:t>প্রকার</a:t>
            </a:r>
            <a:r>
              <a:rPr lang="en-US" sz="3100" dirty="0">
                <a:solidFill>
                  <a:schemeClr val="bg1"/>
                </a:solidFill>
                <a:latin typeface="SutonnyOMJ"/>
                <a:cs typeface="SutonnyOMJ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SutonnyOMJ"/>
                <a:cs typeface="SutonnyOMJ"/>
              </a:rPr>
              <a:t>অঙ্গজ</a:t>
            </a:r>
            <a:r>
              <a:rPr lang="en-US" sz="3100" dirty="0">
                <a:solidFill>
                  <a:schemeClr val="bg1"/>
                </a:solidFill>
                <a:latin typeface="SutonnyOMJ"/>
                <a:cs typeface="SutonnyOMJ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SutonnyOMJ"/>
                <a:cs typeface="SutonnyOMJ"/>
              </a:rPr>
              <a:t>জনন</a:t>
            </a:r>
            <a:r>
              <a:rPr lang="en-US" sz="3100" dirty="0">
                <a:solidFill>
                  <a:schemeClr val="bg1"/>
                </a:solidFill>
                <a:latin typeface="SutonnyOMJ"/>
                <a:cs typeface="SutonnyOMJ"/>
              </a:rPr>
              <a:t> </a:t>
            </a:r>
            <a:r>
              <a:rPr lang="en-US" sz="3100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(Vegetative Reproduction of Algae)</a:t>
            </a:r>
            <a:r>
              <a:rPr lang="en-US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1214438" y="2898099"/>
            <a:ext cx="10458450" cy="3638653"/>
            <a:chOff x="152440" y="1370683"/>
            <a:chExt cx="6535840" cy="1474899"/>
          </a:xfr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7" name="Group 20"/>
            <p:cNvGrpSpPr/>
            <p:nvPr/>
          </p:nvGrpSpPr>
          <p:grpSpPr>
            <a:xfrm>
              <a:off x="152440" y="1379203"/>
              <a:ext cx="2389208" cy="1466379"/>
              <a:chOff x="6167" y="1303177"/>
              <a:chExt cx="3207231" cy="1499813"/>
            </a:xfrm>
            <a:grpFill/>
          </p:grpSpPr>
          <p:pic>
            <p:nvPicPr>
              <p:cNvPr id="14" name="fragmentation-in-spirogyra 1.png" descr="C:\Users\User\Documents\fragmentation-in-spirogyra 1.png"/>
              <p:cNvPicPr>
                <a:picLocks noChangeAspect="1"/>
              </p:cNvPicPr>
              <p:nvPr/>
            </p:nvPicPr>
            <p:blipFill>
              <a:blip r:embed="rId4" r:link="rId5" cstate="print"/>
              <a:stretch>
                <a:fillRect/>
              </a:stretch>
            </p:blipFill>
            <p:spPr>
              <a:xfrm>
                <a:off x="6167" y="1303177"/>
                <a:ext cx="3207231" cy="1189852"/>
              </a:xfrm>
              <a:prstGeom prst="rect">
                <a:avLst/>
              </a:prstGeom>
              <a:grpFill/>
              <a:ln w="12700">
                <a:solidFill>
                  <a:srgbClr val="7030A0"/>
                </a:solidFill>
                <a:prstDash val="sys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angle"/>
              </a:sp3d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08252" y="2560552"/>
                <a:ext cx="2086705" cy="242438"/>
              </a:xfrm>
              <a:prstGeom prst="rect">
                <a:avLst/>
              </a:prstGeom>
              <a:noFill/>
              <a:ln w="12700">
                <a:noFill/>
                <a:prstDash val="sys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>
                    <a:solidFill>
                      <a:srgbClr val="002060"/>
                    </a:solidFill>
                    <a:latin typeface="SutonnyOMJ" pitchFamily="2" charset="0"/>
                    <a:cs typeface="SutonnyOMJ" pitchFamily="2" charset="0"/>
                  </a:rPr>
                  <a:t>Spirogyra </a:t>
                </a:r>
                <a:r>
                  <a:rPr lang="en-US" sz="1600" dirty="0">
                    <a:solidFill>
                      <a:srgbClr val="00206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SutonnyOMJ" pitchFamily="2" charset="0"/>
                    <a:cs typeface="SutonnyOMJ" pitchFamily="2" charset="0"/>
                  </a:rPr>
                  <a:t>শৈবালের</a:t>
                </a:r>
                <a:r>
                  <a:rPr lang="en-US" sz="1600" dirty="0">
                    <a:solidFill>
                      <a:srgbClr val="00206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  <a:latin typeface="SutonnyOMJ" pitchFamily="2" charset="0"/>
                    <a:cs typeface="SutonnyOMJ" pitchFamily="2" charset="0"/>
                  </a:rPr>
                  <a:t>খন্ডায়ন</a:t>
                </a:r>
                <a:endParaRPr lang="en-US" sz="16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pic>
          <p:nvPicPr>
            <p:cNvPr id="8" name="Binary Fussion.jpg" descr="C:\Users\User\Documents\Binary Fussion.jpg"/>
            <p:cNvPicPr>
              <a:picLocks noChangeAspect="1"/>
            </p:cNvPicPr>
            <p:nvPr/>
          </p:nvPicPr>
          <p:blipFill>
            <a:blip r:embed="rId6" r:link="rId7" cstate="print"/>
            <a:stretch>
              <a:fillRect/>
            </a:stretch>
          </p:blipFill>
          <p:spPr>
            <a:xfrm>
              <a:off x="4115118" y="1370683"/>
              <a:ext cx="1280160" cy="1164608"/>
            </a:xfrm>
            <a:prstGeom prst="rect">
              <a:avLst/>
            </a:prstGeom>
            <a:grpFill/>
            <a:ln w="12700">
              <a:solidFill>
                <a:srgbClr val="7030A0"/>
              </a:solidFill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ngle"/>
            </a:sp3d>
          </p:spPr>
        </p:pic>
        <p:pic>
          <p:nvPicPr>
            <p:cNvPr id="9" name="Budding of Polysiphon.jpg" descr="C:\Users\User\Documents\Budding of Polysiphon.jpg"/>
            <p:cNvPicPr>
              <a:picLocks noChangeAspect="1"/>
            </p:cNvPicPr>
            <p:nvPr/>
          </p:nvPicPr>
          <p:blipFill>
            <a:blip r:embed="rId8" r:link="rId9" cstate="print"/>
            <a:stretch>
              <a:fillRect/>
            </a:stretch>
          </p:blipFill>
          <p:spPr>
            <a:xfrm>
              <a:off x="2698812" y="1371963"/>
              <a:ext cx="1295400" cy="1163328"/>
            </a:xfrm>
            <a:prstGeom prst="rect">
              <a:avLst/>
            </a:prstGeom>
            <a:grpFill/>
            <a:ln w="12700">
              <a:solidFill>
                <a:srgbClr val="7030A0"/>
              </a:solidFill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ngle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676778" y="2611344"/>
              <a:ext cx="1295400" cy="137230"/>
            </a:xfrm>
            <a:prstGeom prst="rect">
              <a:avLst/>
            </a:prstGeom>
            <a:noFill/>
            <a:ln w="12700">
              <a:noFill/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শৈবালের</a:t>
              </a:r>
              <a:r>
                <a:rPr lang="en-US" sz="16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দ্বিবিভাজন</a:t>
              </a:r>
              <a:endParaRPr lang="en-US" sz="1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3117" y="2607161"/>
              <a:ext cx="1494733" cy="137230"/>
            </a:xfrm>
            <a:prstGeom prst="rect">
              <a:avLst/>
            </a:prstGeom>
            <a:noFill/>
            <a:ln w="12700">
              <a:noFill/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Protosiphon</a:t>
              </a:r>
              <a:r>
                <a:rPr lang="en-US" sz="1600" i="1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-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এর</a:t>
              </a:r>
              <a:r>
                <a:rPr lang="en-US" sz="1600" i="1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বাডিং</a:t>
              </a:r>
              <a:endParaRPr lang="en-US" sz="1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12" name="Tuber of chara-alga.jpg" descr="C:\Users\User\Documents\Tuber of chara-alga.jpg"/>
            <p:cNvPicPr>
              <a:picLocks noChangeAspect="1"/>
            </p:cNvPicPr>
            <p:nvPr/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5446777" y="1402487"/>
              <a:ext cx="1241503" cy="1163328"/>
            </a:xfrm>
            <a:prstGeom prst="rect">
              <a:avLst/>
            </a:prstGeom>
            <a:grpFill/>
            <a:ln w="12700">
              <a:solidFill>
                <a:srgbClr val="7030A0"/>
              </a:solidFill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ngle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572378" y="2605728"/>
              <a:ext cx="1066800" cy="137230"/>
            </a:xfrm>
            <a:prstGeom prst="rect">
              <a:avLst/>
            </a:prstGeom>
            <a:noFill/>
            <a:ln w="12700">
              <a:noFill/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Chara-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এর</a:t>
              </a:r>
              <a:r>
                <a:rPr lang="en-US" sz="1600" i="1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টিউবার</a:t>
              </a:r>
              <a:r>
                <a:rPr lang="en-US" sz="1600" dirty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14438" y="1495454"/>
            <a:ext cx="10458450" cy="138499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(Vegetative Reproduction)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বংশধর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441658335"/>
      </p:ext>
    </p:extLst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7859" y="335666"/>
            <a:ext cx="9456516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7859" y="3402957"/>
            <a:ext cx="9456516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অংগজ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1310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NikoshBAN</vt:lpstr>
      <vt:lpstr>SutonnyMJ</vt:lpstr>
      <vt:lpstr>SutonnyOMJ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শৈবালের বিভিন্ন প্রকার অঙ্গজ জনন (Vegetative Reproduction of Algae)  </vt:lpstr>
      <vt:lpstr>PowerPoint Presentation</vt:lpstr>
      <vt:lpstr>শৈবালের বিভিন্ন প্রকার অযৌন জনন (Asexual Reproduction of Algae) </vt:lpstr>
      <vt:lpstr>শৈবালের যৌন জনন (Sexual Reproduction of Algae)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মূল্যায়ন (LEARNING  EVALUATION)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184</cp:revision>
  <dcterms:created xsi:type="dcterms:W3CDTF">2021-01-11T05:44:26Z</dcterms:created>
  <dcterms:modified xsi:type="dcterms:W3CDTF">2021-01-15T02:45:48Z</dcterms:modified>
</cp:coreProperties>
</file>