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2" r:id="rId2"/>
    <p:sldId id="283" r:id="rId3"/>
    <p:sldId id="292" r:id="rId4"/>
    <p:sldId id="265" r:id="rId5"/>
    <p:sldId id="284" r:id="rId6"/>
    <p:sldId id="285" r:id="rId7"/>
    <p:sldId id="264" r:id="rId8"/>
    <p:sldId id="266" r:id="rId9"/>
    <p:sldId id="286" r:id="rId10"/>
    <p:sldId id="268" r:id="rId11"/>
    <p:sldId id="269" r:id="rId12"/>
    <p:sldId id="270" r:id="rId13"/>
    <p:sldId id="287" r:id="rId14"/>
    <p:sldId id="273" r:id="rId15"/>
    <p:sldId id="274" r:id="rId16"/>
    <p:sldId id="275" r:id="rId17"/>
    <p:sldId id="276" r:id="rId18"/>
    <p:sldId id="288" r:id="rId19"/>
    <p:sldId id="289" r:id="rId20"/>
    <p:sldId id="279" r:id="rId21"/>
    <p:sldId id="290" r:id="rId22"/>
    <p:sldId id="29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3E83F5-FD1F-4F87-A189-6B2B9BA8D311}" type="doc">
      <dgm:prSet loTypeId="urn:microsoft.com/office/officeart/2008/layout/RadialCluster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55CCF43-0465-4211-B581-FAA5038BCF30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bn-BD" sz="40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কৃষি প্রযুক্তির প্রকারভেদ </a:t>
          </a:r>
          <a:endParaRPr lang="en-US" sz="4000" b="1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23A41347-8518-44B4-BB4D-50BAC9340F75}" type="parTrans" cxnId="{4305F34D-891B-453B-99E4-81C124398434}">
      <dgm:prSet/>
      <dgm:spPr/>
      <dgm:t>
        <a:bodyPr/>
        <a:lstStyle/>
        <a:p>
          <a:endParaRPr lang="en-US"/>
        </a:p>
      </dgm:t>
    </dgm:pt>
    <dgm:pt modelId="{E9D23E13-44A4-47C7-9785-9AB1BCACC483}" type="sibTrans" cxnId="{4305F34D-891B-453B-99E4-81C124398434}">
      <dgm:prSet/>
      <dgm:spPr/>
      <dgm:t>
        <a:bodyPr/>
        <a:lstStyle/>
        <a:p>
          <a:endParaRPr lang="en-US"/>
        </a:p>
      </dgm:t>
    </dgm:pt>
    <dgm:pt modelId="{EF9CCEC1-B69E-4365-9C9E-B0CCF361F56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bn-BD" sz="40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যান্ত্রিক প্রযুক্তি </a:t>
          </a:r>
          <a:endParaRPr lang="en-US" sz="4000" b="1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7355DC71-5D7D-4513-8B91-40733DB8741A}" type="parTrans" cxnId="{4DF9B5B1-FE1E-4A86-BC77-6EFE12E2DABC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FA0259E-74D6-45B8-B4B9-8EDD86971CC3}" type="sibTrans" cxnId="{4DF9B5B1-FE1E-4A86-BC77-6EFE12E2DABC}">
      <dgm:prSet/>
      <dgm:spPr/>
      <dgm:t>
        <a:bodyPr/>
        <a:lstStyle/>
        <a:p>
          <a:endParaRPr lang="en-US"/>
        </a:p>
      </dgm:t>
    </dgm:pt>
    <dgm:pt modelId="{EF3325F6-4C75-4450-A11E-212744A05016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bn-BD" sz="40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রাসায়নিক প্রযুক্তি </a:t>
          </a:r>
          <a:endParaRPr lang="en-US" sz="4000" b="1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796867D9-F796-4E9C-B144-F0A97D3CF826}" type="parTrans" cxnId="{4CFA9D4C-B1D9-4486-8DB7-2BF6B8722EF1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1E123B5-54A3-4B6F-8379-4950ADA9D98B}" type="sibTrans" cxnId="{4CFA9D4C-B1D9-4486-8DB7-2BF6B8722EF1}">
      <dgm:prSet/>
      <dgm:spPr/>
      <dgm:t>
        <a:bodyPr/>
        <a:lstStyle/>
        <a:p>
          <a:endParaRPr lang="en-US"/>
        </a:p>
      </dgm:t>
    </dgm:pt>
    <dgm:pt modelId="{147241B8-D789-4199-A944-AE78EDE18CE3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bn-BD" sz="36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জৈব প্রযুক্তি </a:t>
          </a:r>
          <a:endParaRPr lang="en-US" sz="3600" b="1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7566C4F4-939A-45AE-A80E-30CF4E1B0EC4}" type="parTrans" cxnId="{D62D1627-804D-437D-8442-C3B6987B2917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E733A71-6E0D-4E9C-9166-CD5DC777E154}" type="sibTrans" cxnId="{D62D1627-804D-437D-8442-C3B6987B2917}">
      <dgm:prSet/>
      <dgm:spPr/>
      <dgm:t>
        <a:bodyPr/>
        <a:lstStyle/>
        <a:p>
          <a:endParaRPr lang="en-US"/>
        </a:p>
      </dgm:t>
    </dgm:pt>
    <dgm:pt modelId="{ACF68316-F1F9-4C37-A50B-B91D86179964}" type="pres">
      <dgm:prSet presAssocID="{643E83F5-FD1F-4F87-A189-6B2B9BA8D31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E3ED5D6-940F-46B9-B019-F9AD6BEC0604}" type="pres">
      <dgm:prSet presAssocID="{E55CCF43-0465-4211-B581-FAA5038BCF30}" presName="singleCycle" presStyleCnt="0"/>
      <dgm:spPr/>
    </dgm:pt>
    <dgm:pt modelId="{EC0CCBB7-9BBE-42B6-A7CC-3EF8E11FA14B}" type="pres">
      <dgm:prSet presAssocID="{E55CCF43-0465-4211-B581-FAA5038BCF30}" presName="singleCenter" presStyleLbl="node1" presStyleIdx="0" presStyleCnt="4" custScaleX="216164" custScaleY="109824" custLinFactNeighborX="1387" custLinFactNeighborY="-887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40A4B545-3334-4327-B18A-13CC073A329D}" type="pres">
      <dgm:prSet presAssocID="{7355DC71-5D7D-4513-8B91-40733DB8741A}" presName="Name56" presStyleLbl="parChTrans1D2" presStyleIdx="0" presStyleCnt="3"/>
      <dgm:spPr/>
      <dgm:t>
        <a:bodyPr/>
        <a:lstStyle/>
        <a:p>
          <a:endParaRPr lang="en-US"/>
        </a:p>
      </dgm:t>
    </dgm:pt>
    <dgm:pt modelId="{DBD6BFD8-8E1F-45F5-9595-F94D5BE7E34D}" type="pres">
      <dgm:prSet presAssocID="{EF9CCEC1-B69E-4365-9C9E-B0CCF361F567}" presName="text0" presStyleLbl="node1" presStyleIdx="1" presStyleCnt="4" custScaleX="412339" custRadScaleRad="102743" custRadScaleInc="2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3B4F9-8FD1-46AB-B794-E42444BE0D24}" type="pres">
      <dgm:prSet presAssocID="{796867D9-F796-4E9C-B144-F0A97D3CF826}" presName="Name56" presStyleLbl="parChTrans1D2" presStyleIdx="1" presStyleCnt="3"/>
      <dgm:spPr/>
      <dgm:t>
        <a:bodyPr/>
        <a:lstStyle/>
        <a:p>
          <a:endParaRPr lang="en-US"/>
        </a:p>
      </dgm:t>
    </dgm:pt>
    <dgm:pt modelId="{CBA1BB20-99F2-4D3F-BD37-3D1953BBF58F}" type="pres">
      <dgm:prSet presAssocID="{EF3325F6-4C75-4450-A11E-212744A05016}" presName="text0" presStyleLbl="node1" presStyleIdx="2" presStyleCnt="4" custScaleX="386218" custRadScaleRad="120586" custRadScaleInc="-6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0A706-3CC9-4B0C-B521-C357086AEE89}" type="pres">
      <dgm:prSet presAssocID="{7566C4F4-939A-45AE-A80E-30CF4E1B0EC4}" presName="Name56" presStyleLbl="parChTrans1D2" presStyleIdx="2" presStyleCnt="3"/>
      <dgm:spPr/>
      <dgm:t>
        <a:bodyPr/>
        <a:lstStyle/>
        <a:p>
          <a:endParaRPr lang="en-US"/>
        </a:p>
      </dgm:t>
    </dgm:pt>
    <dgm:pt modelId="{264A0A1F-DCB7-4B7E-A14F-CF403F44F780}" type="pres">
      <dgm:prSet presAssocID="{147241B8-D789-4199-A944-AE78EDE18CE3}" presName="text0" presStyleLbl="node1" presStyleIdx="3" presStyleCnt="4" custScaleX="286432" custRadScaleRad="109452" custRadScaleInc="32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2D1627-804D-437D-8442-C3B6987B2917}" srcId="{E55CCF43-0465-4211-B581-FAA5038BCF30}" destId="{147241B8-D789-4199-A944-AE78EDE18CE3}" srcOrd="2" destOrd="0" parTransId="{7566C4F4-939A-45AE-A80E-30CF4E1B0EC4}" sibTransId="{DE733A71-6E0D-4E9C-9166-CD5DC777E154}"/>
    <dgm:cxn modelId="{91B06472-6D77-46A7-AC27-293E47135FBB}" type="presOf" srcId="{7355DC71-5D7D-4513-8B91-40733DB8741A}" destId="{40A4B545-3334-4327-B18A-13CC073A329D}" srcOrd="0" destOrd="0" presId="urn:microsoft.com/office/officeart/2008/layout/RadialCluster"/>
    <dgm:cxn modelId="{09418638-C4E5-4362-8997-D3AC2EFAC400}" type="presOf" srcId="{EF3325F6-4C75-4450-A11E-212744A05016}" destId="{CBA1BB20-99F2-4D3F-BD37-3D1953BBF58F}" srcOrd="0" destOrd="0" presId="urn:microsoft.com/office/officeart/2008/layout/RadialCluster"/>
    <dgm:cxn modelId="{4305F34D-891B-453B-99E4-81C124398434}" srcId="{643E83F5-FD1F-4F87-A189-6B2B9BA8D311}" destId="{E55CCF43-0465-4211-B581-FAA5038BCF30}" srcOrd="0" destOrd="0" parTransId="{23A41347-8518-44B4-BB4D-50BAC9340F75}" sibTransId="{E9D23E13-44A4-47C7-9785-9AB1BCACC483}"/>
    <dgm:cxn modelId="{AC28BD6F-2613-4153-BFDB-5E2E5DF7DF13}" type="presOf" srcId="{796867D9-F796-4E9C-B144-F0A97D3CF826}" destId="{0593B4F9-8FD1-46AB-B794-E42444BE0D24}" srcOrd="0" destOrd="0" presId="urn:microsoft.com/office/officeart/2008/layout/RadialCluster"/>
    <dgm:cxn modelId="{7799B321-3EB3-45D7-AC23-D3CDE07A27E6}" type="presOf" srcId="{7566C4F4-939A-45AE-A80E-30CF4E1B0EC4}" destId="{CE20A706-3CC9-4B0C-B521-C357086AEE89}" srcOrd="0" destOrd="0" presId="urn:microsoft.com/office/officeart/2008/layout/RadialCluster"/>
    <dgm:cxn modelId="{4DF9B5B1-FE1E-4A86-BC77-6EFE12E2DABC}" srcId="{E55CCF43-0465-4211-B581-FAA5038BCF30}" destId="{EF9CCEC1-B69E-4365-9C9E-B0CCF361F567}" srcOrd="0" destOrd="0" parTransId="{7355DC71-5D7D-4513-8B91-40733DB8741A}" sibTransId="{4FA0259E-74D6-45B8-B4B9-8EDD86971CC3}"/>
    <dgm:cxn modelId="{4CFA9D4C-B1D9-4486-8DB7-2BF6B8722EF1}" srcId="{E55CCF43-0465-4211-B581-FAA5038BCF30}" destId="{EF3325F6-4C75-4450-A11E-212744A05016}" srcOrd="1" destOrd="0" parTransId="{796867D9-F796-4E9C-B144-F0A97D3CF826}" sibTransId="{A1E123B5-54A3-4B6F-8379-4950ADA9D98B}"/>
    <dgm:cxn modelId="{A5FAD934-5D75-413F-BECA-6FDBBC9BFFCD}" type="presOf" srcId="{E55CCF43-0465-4211-B581-FAA5038BCF30}" destId="{EC0CCBB7-9BBE-42B6-A7CC-3EF8E11FA14B}" srcOrd="0" destOrd="0" presId="urn:microsoft.com/office/officeart/2008/layout/RadialCluster"/>
    <dgm:cxn modelId="{A3D1FF94-2AE5-4EA1-8908-6A8BC205AE2B}" type="presOf" srcId="{EF9CCEC1-B69E-4365-9C9E-B0CCF361F567}" destId="{DBD6BFD8-8E1F-45F5-9595-F94D5BE7E34D}" srcOrd="0" destOrd="0" presId="urn:microsoft.com/office/officeart/2008/layout/RadialCluster"/>
    <dgm:cxn modelId="{A4329517-3D87-49C9-B33B-9AE3DFA3836B}" type="presOf" srcId="{643E83F5-FD1F-4F87-A189-6B2B9BA8D311}" destId="{ACF68316-F1F9-4C37-A50B-B91D86179964}" srcOrd="0" destOrd="0" presId="urn:microsoft.com/office/officeart/2008/layout/RadialCluster"/>
    <dgm:cxn modelId="{A4C6EACB-B84D-4ECA-8599-A8BCB5682C2B}" type="presOf" srcId="{147241B8-D789-4199-A944-AE78EDE18CE3}" destId="{264A0A1F-DCB7-4B7E-A14F-CF403F44F780}" srcOrd="0" destOrd="0" presId="urn:microsoft.com/office/officeart/2008/layout/RadialCluster"/>
    <dgm:cxn modelId="{3124D887-A287-4344-B97C-24B7A1FF4DF9}" type="presParOf" srcId="{ACF68316-F1F9-4C37-A50B-B91D86179964}" destId="{5E3ED5D6-940F-46B9-B019-F9AD6BEC0604}" srcOrd="0" destOrd="0" presId="urn:microsoft.com/office/officeart/2008/layout/RadialCluster"/>
    <dgm:cxn modelId="{D82FECD0-42B2-4CAC-AD84-AA39B67ABEF0}" type="presParOf" srcId="{5E3ED5D6-940F-46B9-B019-F9AD6BEC0604}" destId="{EC0CCBB7-9BBE-42B6-A7CC-3EF8E11FA14B}" srcOrd="0" destOrd="0" presId="urn:microsoft.com/office/officeart/2008/layout/RadialCluster"/>
    <dgm:cxn modelId="{C293B0DA-4AE0-455A-B6A0-A5D5805176FA}" type="presParOf" srcId="{5E3ED5D6-940F-46B9-B019-F9AD6BEC0604}" destId="{40A4B545-3334-4327-B18A-13CC073A329D}" srcOrd="1" destOrd="0" presId="urn:microsoft.com/office/officeart/2008/layout/RadialCluster"/>
    <dgm:cxn modelId="{1174F3A2-C0DD-414E-AA73-CF06B3C497AC}" type="presParOf" srcId="{5E3ED5D6-940F-46B9-B019-F9AD6BEC0604}" destId="{DBD6BFD8-8E1F-45F5-9595-F94D5BE7E34D}" srcOrd="2" destOrd="0" presId="urn:microsoft.com/office/officeart/2008/layout/RadialCluster"/>
    <dgm:cxn modelId="{46EC1411-6AF8-41BA-9DD2-609D232B9CF5}" type="presParOf" srcId="{5E3ED5D6-940F-46B9-B019-F9AD6BEC0604}" destId="{0593B4F9-8FD1-46AB-B794-E42444BE0D24}" srcOrd="3" destOrd="0" presId="urn:microsoft.com/office/officeart/2008/layout/RadialCluster"/>
    <dgm:cxn modelId="{B2821B8C-3FD9-49FD-9ECF-86107510AE20}" type="presParOf" srcId="{5E3ED5D6-940F-46B9-B019-F9AD6BEC0604}" destId="{CBA1BB20-99F2-4D3F-BD37-3D1953BBF58F}" srcOrd="4" destOrd="0" presId="urn:microsoft.com/office/officeart/2008/layout/RadialCluster"/>
    <dgm:cxn modelId="{548E7C16-78CA-4BD4-BC27-ACFBE0C9E93B}" type="presParOf" srcId="{5E3ED5D6-940F-46B9-B019-F9AD6BEC0604}" destId="{CE20A706-3CC9-4B0C-B521-C357086AEE89}" srcOrd="5" destOrd="0" presId="urn:microsoft.com/office/officeart/2008/layout/RadialCluster"/>
    <dgm:cxn modelId="{511DA9EB-C475-4D3F-81FE-826C3A4A7384}" type="presParOf" srcId="{5E3ED5D6-940F-46B9-B019-F9AD6BEC0604}" destId="{264A0A1F-DCB7-4B7E-A14F-CF403F44F78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CCBB7-9BBE-42B6-A7CC-3EF8E11FA14B}">
      <dsp:nvSpPr>
        <dsp:cNvPr id="0" name=""/>
        <dsp:cNvSpPr/>
      </dsp:nvSpPr>
      <dsp:spPr>
        <a:xfrm>
          <a:off x="3504799" y="2324104"/>
          <a:ext cx="4087975" cy="2076931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কৃষি প্রযুক্তির প্রকারভেদ </a:t>
          </a:r>
          <a:endParaRPr lang="en-US" sz="4000" b="1" kern="1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3606186" y="2425491"/>
        <a:ext cx="3885201" cy="1874157"/>
      </dsp:txXfrm>
    </dsp:sp>
    <dsp:sp modelId="{40A4B545-3334-4327-B18A-13CC073A329D}">
      <dsp:nvSpPr>
        <dsp:cNvPr id="0" name=""/>
        <dsp:cNvSpPr/>
      </dsp:nvSpPr>
      <dsp:spPr>
        <a:xfrm rot="16199627">
          <a:off x="5150365" y="1925837"/>
          <a:ext cx="7965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6532" y="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6BFD8-8E1F-45F5-9595-F94D5BE7E34D}">
      <dsp:nvSpPr>
        <dsp:cNvPr id="0" name=""/>
        <dsp:cNvSpPr/>
      </dsp:nvSpPr>
      <dsp:spPr>
        <a:xfrm>
          <a:off x="2936212" y="260504"/>
          <a:ext cx="5224613" cy="1267067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যান্ত্রিক প্রযুক্তি </a:t>
          </a:r>
          <a:endParaRPr lang="en-US" sz="4000" b="1" kern="1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2998065" y="322357"/>
        <a:ext cx="5100907" cy="1143361"/>
      </dsp:txXfrm>
    </dsp:sp>
    <dsp:sp modelId="{0593B4F9-8FD1-46AB-B794-E42444BE0D24}">
      <dsp:nvSpPr>
        <dsp:cNvPr id="0" name=""/>
        <dsp:cNvSpPr/>
      </dsp:nvSpPr>
      <dsp:spPr>
        <a:xfrm rot="2040284">
          <a:off x="7027926" y="4597830"/>
          <a:ext cx="7037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3768" y="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A1BB20-99F2-4D3F-BD37-3D1953BBF58F}">
      <dsp:nvSpPr>
        <dsp:cNvPr id="0" name=""/>
        <dsp:cNvSpPr/>
      </dsp:nvSpPr>
      <dsp:spPr>
        <a:xfrm>
          <a:off x="6163784" y="4794626"/>
          <a:ext cx="4893642" cy="1267067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রাসায়নিক প্রযুক্তি </a:t>
          </a:r>
          <a:endParaRPr lang="en-US" sz="4000" b="1" kern="1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6225637" y="4856479"/>
        <a:ext cx="4769936" cy="1143361"/>
      </dsp:txXfrm>
    </dsp:sp>
    <dsp:sp modelId="{CE20A706-3CC9-4B0C-B521-C357086AEE89}">
      <dsp:nvSpPr>
        <dsp:cNvPr id="0" name=""/>
        <dsp:cNvSpPr/>
      </dsp:nvSpPr>
      <dsp:spPr>
        <a:xfrm rot="8709607">
          <a:off x="3517979" y="4570112"/>
          <a:ext cx="5919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1918" y="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A0A1F-DCB7-4B7E-A14F-CF403F44F780}">
      <dsp:nvSpPr>
        <dsp:cNvPr id="0" name=""/>
        <dsp:cNvSpPr/>
      </dsp:nvSpPr>
      <dsp:spPr>
        <a:xfrm>
          <a:off x="846203" y="4739189"/>
          <a:ext cx="3629286" cy="1267067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জৈব প্রযুক্তি </a:t>
          </a:r>
          <a:endParaRPr lang="en-US" sz="3600" b="1" kern="1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908056" y="4801042"/>
        <a:ext cx="3505580" cy="1143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CBCDE-B6F5-4855-8CC0-D4A91C91E4E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49037-5F0E-4A9A-8ABF-79E522623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17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E6C02-605E-45FA-A149-B0F639B5BEA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705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66C3-DB6A-45EB-A195-8B612B8E61C7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1B21-BA6C-418D-8190-02C787A8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18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66C3-DB6A-45EB-A195-8B612B8E61C7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1B21-BA6C-418D-8190-02C787A8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4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66C3-DB6A-45EB-A195-8B612B8E61C7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1B21-BA6C-418D-8190-02C787A8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2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66C3-DB6A-45EB-A195-8B612B8E61C7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1B21-BA6C-418D-8190-02C787A8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48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66C3-DB6A-45EB-A195-8B612B8E61C7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1B21-BA6C-418D-8190-02C787A8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2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66C3-DB6A-45EB-A195-8B612B8E61C7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1B21-BA6C-418D-8190-02C787A8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04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66C3-DB6A-45EB-A195-8B612B8E61C7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1B21-BA6C-418D-8190-02C787A8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4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66C3-DB6A-45EB-A195-8B612B8E61C7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1B21-BA6C-418D-8190-02C787A8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7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66C3-DB6A-45EB-A195-8B612B8E61C7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1B21-BA6C-418D-8190-02C787A8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0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66C3-DB6A-45EB-A195-8B612B8E61C7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1B21-BA6C-418D-8190-02C787A8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30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66C3-DB6A-45EB-A195-8B612B8E61C7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1B21-BA6C-418D-8190-02C787A8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E66C3-DB6A-45EB-A195-8B612B8E61C7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51B21-BA6C-418D-8190-02C787A8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3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fy0sp0tvvA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2189018"/>
            <a:ext cx="7994072" cy="35744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Frame 6"/>
          <p:cNvSpPr/>
          <p:nvPr/>
        </p:nvSpPr>
        <p:spPr>
          <a:xfrm>
            <a:off x="235527" y="152400"/>
            <a:ext cx="11637818" cy="648392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1" y="810491"/>
            <a:ext cx="7994072" cy="12053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পাঠে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স্বাগতম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7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316993"/>
            <a:ext cx="5406736" cy="28670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0" y="316993"/>
            <a:ext cx="5330104" cy="28670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4909" y="3295823"/>
            <a:ext cx="5330105" cy="1039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সার</a:t>
            </a:r>
            <a:r>
              <a:rPr lang="bn-BD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909" y="4614863"/>
            <a:ext cx="11208327" cy="15287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সার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টনাশক হলো</a:t>
            </a:r>
            <a:r>
              <a:rPr lang="bn-BD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রাসায়নিক কৃষি </a:t>
            </a:r>
            <a:r>
              <a:rPr lang="bn-BD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প্রযুক্তি।   </a:t>
            </a:r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86500" y="3295823"/>
            <a:ext cx="5406737" cy="1039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কীটনাশক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89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1" y="374073"/>
            <a:ext cx="11762508" cy="4364182"/>
            <a:chOff x="623455" y="554181"/>
            <a:chExt cx="11042072" cy="354634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55" y="554183"/>
              <a:ext cx="5468111" cy="354634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1566" y="554181"/>
              <a:ext cx="5573961" cy="3546345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152400" y="4738255"/>
            <a:ext cx="11762508" cy="1634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জৈব</a:t>
            </a:r>
            <a:r>
              <a:rPr lang="bn-BD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প্রযুক্তি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4649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50770412"/>
              </p:ext>
            </p:extLst>
          </p:nvPr>
        </p:nvGraphicFramePr>
        <p:xfrm>
          <a:off x="387927" y="263237"/>
          <a:ext cx="11568546" cy="6303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599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0CCBB7-9BBE-42B6-A7CC-3EF8E11FA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EC0CCBB7-9BBE-42B6-A7CC-3EF8E11FA1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A4B545-3334-4327-B18A-13CC073A3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40A4B545-3334-4327-B18A-13CC073A32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D6BFD8-8E1F-45F5-9595-F94D5BE7E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DBD6BFD8-8E1F-45F5-9595-F94D5BE7E3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93B4F9-8FD1-46AB-B794-E42444BE0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0593B4F9-8FD1-46AB-B794-E42444BE0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A1BB20-99F2-4D3F-BD37-3D1953BBF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CBA1BB20-99F2-4D3F-BD37-3D1953BBF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20A706-3CC9-4B0C-B521-C357086AE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CE20A706-3CC9-4B0C-B521-C357086AEE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4A0A1F-DCB7-4B7E-A14F-CF403F44F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264A0A1F-DCB7-4B7E-A14F-CF403F44F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4182" y="526473"/>
            <a:ext cx="10709563" cy="14824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জোড়ায় কাজ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4182" y="2272145"/>
            <a:ext cx="10709563" cy="36021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</a:t>
            </a:r>
            <a:r>
              <a:rPr lang="bn-BD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কৃষি প্রযুক্তিকে কয়টি ভাগে ভাগ করা হয়েছে ও কি কি?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4" name="Frame 3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8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564952"/>
            <a:ext cx="4973782" cy="20703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6" t="-3663" r="836" b="3446"/>
          <a:stretch/>
        </p:blipFill>
        <p:spPr>
          <a:xfrm>
            <a:off x="304798" y="198465"/>
            <a:ext cx="4973782" cy="23295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4662743"/>
            <a:ext cx="4973783" cy="1918166"/>
          </a:xfrm>
          <a:prstGeom prst="rect">
            <a:avLst/>
          </a:prstGeom>
        </p:spPr>
      </p:pic>
      <p:sp>
        <p:nvSpPr>
          <p:cNvPr id="5" name="Left Arrow 6"/>
          <p:cNvSpPr/>
          <p:nvPr/>
        </p:nvSpPr>
        <p:spPr>
          <a:xfrm>
            <a:off x="5278580" y="4830342"/>
            <a:ext cx="6913419" cy="1750567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কোদাল দিয়ে মাটি খনন করা হয়।</a:t>
            </a:r>
            <a:endParaRPr lang="en-GB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Left Arrow 6"/>
          <p:cNvSpPr/>
          <p:nvPr/>
        </p:nvSpPr>
        <p:spPr>
          <a:xfrm>
            <a:off x="5278581" y="2712770"/>
            <a:ext cx="6788728" cy="1636526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লাঙল দিয়ে জমি চাষ করা হয়।  </a:t>
            </a:r>
            <a:endParaRPr lang="en-GB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278581" y="877486"/>
            <a:ext cx="6788728" cy="1452362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শাবল দিয়ে মাটি খনন করা হয়।  </a:t>
            </a:r>
            <a:endParaRPr lang="en-GB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79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6"/>
          <a:stretch/>
        </p:blipFill>
        <p:spPr>
          <a:xfrm>
            <a:off x="415636" y="193962"/>
            <a:ext cx="4406597" cy="1988405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4822234" y="33993"/>
            <a:ext cx="7369766" cy="2031996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ফসল কাটার যন্ত্র দিয়ে ফসল কাটা হয়।</a:t>
            </a:r>
            <a:endParaRPr lang="en-GB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3"/>
          <a:stretch/>
        </p:blipFill>
        <p:spPr>
          <a:xfrm>
            <a:off x="415636" y="2281377"/>
            <a:ext cx="4406597" cy="2163161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822234" y="2350083"/>
            <a:ext cx="7369766" cy="2025748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সেচ পাম্প দিয়ে পানি সেচ দেওয়া হয়।</a:t>
            </a:r>
            <a:endParaRPr lang="en-GB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502728" y="4477069"/>
            <a:ext cx="7689272" cy="2071307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ফসল মাড়াই যন্ত্র দিয়ে ফসল মাড়াই </a:t>
            </a:r>
            <a:r>
              <a:rPr lang="bn-BD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bn-IN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bn-BD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GB" sz="32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/>
          <a:stretch/>
        </p:blipFill>
        <p:spPr>
          <a:xfrm>
            <a:off x="415636" y="4444538"/>
            <a:ext cx="4406598" cy="213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7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4692" y="5289263"/>
            <a:ext cx="11975868" cy="13055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আধুনিক এই </a:t>
            </a:r>
            <a:r>
              <a:rPr lang="bn-BD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 যন্ত্রপাতি ব্যবহার করে অল্প সময়ে অধিক ফসল উৎপাদন করা যায়। </a:t>
            </a:r>
            <a:endParaRPr lang="en-GB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864608" y="138156"/>
            <a:ext cx="7095745" cy="2054700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ট্রাক্টর দিয়ে জমি চাষ করা হয়।</a:t>
            </a:r>
            <a:endParaRPr lang="en-GB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2606193"/>
            <a:ext cx="4437743" cy="259078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4724400" y="2818416"/>
            <a:ext cx="7376160" cy="2166334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নিড়ানি দিয়ে আগাছা পরিষ্কার করা হয়।</a:t>
            </a:r>
            <a:endParaRPr lang="en-GB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138157"/>
            <a:ext cx="4391891" cy="237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8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" y="2622725"/>
            <a:ext cx="3833085" cy="2067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58" y="337271"/>
            <a:ext cx="3833089" cy="2225080"/>
          </a:xfrm>
          <a:prstGeom prst="rect">
            <a:avLst/>
          </a:prstGeom>
        </p:spPr>
      </p:pic>
      <p:sp>
        <p:nvSpPr>
          <p:cNvPr id="4" name="Left Arrow 6"/>
          <p:cNvSpPr/>
          <p:nvPr/>
        </p:nvSpPr>
        <p:spPr>
          <a:xfrm>
            <a:off x="4218847" y="39834"/>
            <a:ext cx="7845136" cy="2071307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সার ব্যবহারে ফসল ভালো হয়।   </a:t>
            </a:r>
            <a:endParaRPr lang="en-GB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Left Arrow 6"/>
          <p:cNvSpPr/>
          <p:nvPr/>
        </p:nvSpPr>
        <p:spPr>
          <a:xfrm>
            <a:off x="4218847" y="2201702"/>
            <a:ext cx="7973153" cy="2354893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কীটনাশক ব্যবহারে ক্ষতিকর পোকা মারা যায়।  </a:t>
            </a:r>
            <a:endParaRPr lang="en-GB" sz="32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Left Arrow 6"/>
          <p:cNvSpPr/>
          <p:nvPr/>
        </p:nvSpPr>
        <p:spPr>
          <a:xfrm>
            <a:off x="4176176" y="4647156"/>
            <a:ext cx="7887807" cy="2071307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জৈব প্রযুক্তি ব্যবহারে অধিক ফসল পাওয়া যায়।   </a:t>
            </a:r>
            <a:endParaRPr lang="en-GB" sz="32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58" y="4526408"/>
            <a:ext cx="3833089" cy="207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8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8874" y="461640"/>
            <a:ext cx="11149378" cy="8086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দলীয় কাজ 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874" y="2590801"/>
            <a:ext cx="3616036" cy="37268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যান্ত্রিক</a:t>
            </a:r>
            <a:r>
              <a:rPr lang="bn-IN" sz="3200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দল</a:t>
            </a:r>
            <a:endParaRPr lang="en-US" sz="3200" u="sng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bn-BD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যান্ত্রিক কৃষি প্রযুক্তির দুইটি ব্যবহার লেখ</a:t>
            </a:r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pPr algn="ctr"/>
            <a:endParaRPr lang="bn-IN" sz="3200" u="sng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875542" y="2590801"/>
            <a:ext cx="3444111" cy="37268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200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b="1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রাসায়নিক</a:t>
            </a:r>
            <a:r>
              <a:rPr lang="en-US" sz="3200" u="sng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</a:t>
            </a:r>
            <a:endParaRPr lang="en-US" sz="3200" u="sng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bn-BD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রাসায়নিক কৃষি প্রযুক্তি ব্যবহারের দুইটি সুবিধা লেখ।  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09341" y="2590801"/>
            <a:ext cx="3218911" cy="37105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b="1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জৈব</a:t>
            </a:r>
            <a:r>
              <a:rPr lang="bn-IN" sz="3200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দল</a:t>
            </a:r>
          </a:p>
          <a:p>
            <a:pPr algn="ctr"/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জৈব</a:t>
            </a:r>
            <a:r>
              <a:rPr lang="bn-BD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কৃষি প্রযুক্তি ব্যবহারের দুইটি সুবিধা লেখ।   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90" y="1354278"/>
            <a:ext cx="2818331" cy="11118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797" y="1354277"/>
            <a:ext cx="2903599" cy="111183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9185371" y="1354277"/>
            <a:ext cx="2203065" cy="1111831"/>
            <a:chOff x="623455" y="554181"/>
            <a:chExt cx="11042072" cy="354634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55" y="554183"/>
              <a:ext cx="5468111" cy="354634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1566" y="554181"/>
              <a:ext cx="5573961" cy="3546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999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290945" y="124691"/>
            <a:ext cx="11637818" cy="648392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656917"/>
            <a:ext cx="9933709" cy="13785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পাঠ্য বইয়ের 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৬৫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পৃষ্ঠা খুলে দেখে দেখে নিরবে পড়।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018" y="2175164"/>
            <a:ext cx="4391891" cy="400396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75164"/>
            <a:ext cx="4419600" cy="400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/>
          <p:cNvSpPr/>
          <p:nvPr/>
        </p:nvSpPr>
        <p:spPr>
          <a:xfrm>
            <a:off x="6179127" y="1122218"/>
            <a:ext cx="1939636" cy="4185010"/>
          </a:xfrm>
          <a:prstGeom prst="diamon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রি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তি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235527" y="152400"/>
            <a:ext cx="11637818" cy="648392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82" y="1122218"/>
            <a:ext cx="2189018" cy="25076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781" y="600891"/>
            <a:ext cx="2341817" cy="29130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06692" y="2493818"/>
            <a:ext cx="2230978" cy="1870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18764" y="3768435"/>
            <a:ext cx="3546764" cy="2488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বিষয়ঃ বিজ্ঞান</a:t>
            </a:r>
          </a:p>
          <a:p>
            <a:pPr algn="ctr"/>
            <a:r>
              <a:rPr lang="bn-BD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শ্রেণিঃ 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৫ম</a:t>
            </a:r>
            <a:endParaRPr lang="bn-BD" sz="2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অধ্যায়ঃ </a:t>
            </a:r>
            <a:r>
              <a:rPr lang="en-US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(৯) </a:t>
            </a:r>
            <a:r>
              <a:rPr lang="en-US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জীবনে</a:t>
            </a:r>
            <a:r>
              <a:rPr lang="en-US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পৃষ্ঠাঃ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৬৫    </a:t>
            </a:r>
          </a:p>
          <a:p>
            <a:pPr algn="ctr"/>
            <a:r>
              <a:rPr lang="bn-BD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সময়ঃ </a:t>
            </a:r>
            <a:r>
              <a:rPr lang="bn-IN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০</a:t>
            </a:r>
            <a:r>
              <a:rPr lang="bn-BD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মিনিট।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8982" y="3768436"/>
            <a:ext cx="4932218" cy="2488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মোহাম্মদ আবদুল গফুর মজুমদার</a:t>
            </a:r>
            <a:endParaRPr lang="en-US" sz="2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সহকারি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endParaRPr lang="en-US" sz="2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গৈয়ারভাঙ্গা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সরকারি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প্রাথমিক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endParaRPr lang="en-US" sz="2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লা</a:t>
            </a:r>
            <a:r>
              <a:rPr lang="bn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লমাই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কুমিল্লা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2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02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530374"/>
              </p:ext>
            </p:extLst>
          </p:nvPr>
        </p:nvGraphicFramePr>
        <p:xfrm>
          <a:off x="678874" y="1874736"/>
          <a:ext cx="11471564" cy="4808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393">
                  <a:extLst>
                    <a:ext uri="{9D8B030D-6E8A-4147-A177-3AD203B41FA5}">
                      <a16:colId xmlns:a16="http://schemas.microsoft.com/office/drawing/2014/main" val="4059983938"/>
                    </a:ext>
                  </a:extLst>
                </a:gridCol>
                <a:gridCol w="6899171">
                  <a:extLst>
                    <a:ext uri="{9D8B030D-6E8A-4147-A177-3AD203B41FA5}">
                      <a16:colId xmlns:a16="http://schemas.microsoft.com/office/drawing/2014/main" val="1910759624"/>
                    </a:ext>
                  </a:extLst>
                </a:gridCol>
              </a:tblGrid>
              <a:tr h="60108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ডান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পাশ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bn-IN" sz="3200" b="1" dirty="0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বাম</a:t>
                      </a:r>
                      <a:r>
                        <a:rPr lang="bn-IN" sz="3200" b="1" baseline="0" dirty="0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পাশ 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798824"/>
                  </a:ext>
                </a:extLst>
              </a:tr>
              <a:tr h="601087">
                <a:tc>
                  <a:txBody>
                    <a:bodyPr/>
                    <a:lstStyle/>
                    <a:p>
                      <a:pPr algn="l"/>
                      <a:r>
                        <a:rPr lang="bn-IN" sz="3200" b="1" dirty="0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ক)</a:t>
                      </a:r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যান্ত্রিক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প্রযুক্তি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১। ক</a:t>
                      </a:r>
                      <a:r>
                        <a:rPr lang="en-US" sz="3200" b="1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ৃষি</a:t>
                      </a:r>
                      <a:r>
                        <a:rPr lang="en-US" sz="3200" b="1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প্রযুক্তি</a:t>
                      </a:r>
                      <a:r>
                        <a:rPr lang="en-US" sz="3200" b="1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ব্যবহৃত</a:t>
                      </a:r>
                      <a:r>
                        <a:rPr lang="en-US" sz="3200" b="1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হয়</a:t>
                      </a:r>
                      <a:r>
                        <a:rPr lang="en-US" sz="3200" b="1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। </a:t>
                      </a:r>
                      <a:endParaRPr lang="en-US" sz="3200" b="1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732015"/>
                  </a:ext>
                </a:extLst>
              </a:tr>
              <a:tr h="601087">
                <a:tc>
                  <a:txBody>
                    <a:bodyPr/>
                    <a:lstStyle/>
                    <a:p>
                      <a:pPr algn="l"/>
                      <a:r>
                        <a:rPr lang="bn-IN" sz="32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খ)</a:t>
                      </a:r>
                      <a:r>
                        <a:rPr lang="bn-BD" sz="32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 </a:t>
                      </a:r>
                      <a:r>
                        <a:rPr lang="en-US" sz="3200" b="1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রাসায়নিক</a:t>
                      </a:r>
                      <a:r>
                        <a:rPr lang="en-US" sz="3200" b="1" baseline="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প্রযুক্তি</a:t>
                      </a:r>
                      <a:r>
                        <a:rPr lang="en-US" sz="3200" b="1" baseline="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endParaRPr lang="en-US" sz="3200" b="1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২। </a:t>
                      </a:r>
                      <a:r>
                        <a:rPr lang="en-US" sz="3200" b="1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সার</a:t>
                      </a:r>
                      <a:r>
                        <a:rPr lang="en-US" sz="32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ব্যবহার</a:t>
                      </a:r>
                      <a:r>
                        <a:rPr lang="en-US" sz="32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করা</a:t>
                      </a:r>
                      <a:r>
                        <a:rPr lang="en-US" sz="32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হয়</a:t>
                      </a:r>
                      <a:r>
                        <a:rPr lang="en-US" sz="32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। </a:t>
                      </a:r>
                      <a:r>
                        <a:rPr lang="bn-IN" sz="32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endParaRPr lang="en-US" sz="3200" b="1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267778"/>
                  </a:ext>
                </a:extLst>
              </a:tr>
              <a:tr h="601087">
                <a:tc>
                  <a:txBody>
                    <a:bodyPr/>
                    <a:lstStyle/>
                    <a:p>
                      <a:pPr algn="l"/>
                      <a:r>
                        <a:rPr lang="bn-IN" sz="32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গ)</a:t>
                      </a:r>
                      <a:r>
                        <a:rPr lang="bn-IN" sz="3200" b="1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="1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জৈব</a:t>
                      </a:r>
                      <a:r>
                        <a:rPr lang="en-US" sz="3200" b="1" baseline="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প্রযুক্তি</a:t>
                      </a:r>
                      <a:r>
                        <a:rPr lang="en-US" sz="3200" b="1" baseline="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endParaRPr lang="en-US" sz="3200" b="1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৩। </a:t>
                      </a:r>
                      <a:r>
                        <a:rPr lang="en-US" sz="3200" b="1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ট্রাক্টর</a:t>
                      </a:r>
                      <a:r>
                        <a:rPr lang="en-US" sz="32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।</a:t>
                      </a:r>
                      <a:r>
                        <a:rPr lang="en-US" sz="3200" b="1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endParaRPr lang="en-US" sz="3200" b="1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59193"/>
                  </a:ext>
                </a:extLst>
              </a:tr>
              <a:tr h="601087">
                <a:tc>
                  <a:txBody>
                    <a:bodyPr/>
                    <a:lstStyle/>
                    <a:p>
                      <a:pPr algn="l"/>
                      <a:r>
                        <a:rPr lang="bn-IN" sz="32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ঘ)</a:t>
                      </a:r>
                      <a:r>
                        <a:rPr lang="en-US" sz="32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খাদ্য</a:t>
                      </a:r>
                      <a:r>
                        <a:rPr lang="en-US" sz="32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চাহিদা</a:t>
                      </a:r>
                      <a:r>
                        <a:rPr lang="en-US" sz="32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পূরণে</a:t>
                      </a:r>
                      <a:r>
                        <a:rPr lang="en-US" sz="32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endParaRPr lang="en-US" sz="3200" b="1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৪। ক</a:t>
                      </a:r>
                      <a:r>
                        <a:rPr lang="en-US" sz="3200" b="1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ীটনাশক</a:t>
                      </a:r>
                      <a:r>
                        <a:rPr lang="en-US" sz="32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।</a:t>
                      </a:r>
                      <a:r>
                        <a:rPr lang="en-US" sz="3200" b="1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endParaRPr lang="en-US" sz="3200" b="1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985212"/>
                  </a:ext>
                </a:extLst>
              </a:tr>
              <a:tr h="601087">
                <a:tc>
                  <a:txBody>
                    <a:bodyPr/>
                    <a:lstStyle/>
                    <a:p>
                      <a:pPr algn="l"/>
                      <a:r>
                        <a:rPr lang="bn-IN" sz="32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ঙ)</a:t>
                      </a:r>
                      <a:r>
                        <a:rPr lang="en-US" sz="3200" b="1" baseline="0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বাড়তি</a:t>
                      </a:r>
                      <a:r>
                        <a:rPr lang="en-US" sz="3200" b="1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ফসল</a:t>
                      </a:r>
                      <a:r>
                        <a:rPr lang="en-US" sz="3200" b="1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 </a:t>
                      </a:r>
                      <a:r>
                        <a:rPr lang="en-US" sz="3200" b="1" baseline="0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উৎপাদনে</a:t>
                      </a:r>
                      <a:endParaRPr lang="en-US" sz="3200" b="1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৫। </a:t>
                      </a:r>
                      <a:r>
                        <a:rPr lang="en-US" sz="3200" b="1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রেলগাড়ি</a:t>
                      </a:r>
                      <a:r>
                        <a:rPr lang="bn-IN" sz="32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।</a:t>
                      </a:r>
                      <a:r>
                        <a:rPr lang="bn-IN" sz="3200" b="1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endParaRPr lang="bn-IN" sz="3200" b="1" dirty="0" smtClean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638541"/>
                  </a:ext>
                </a:extLst>
              </a:tr>
              <a:tr h="601087"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৬। ব</a:t>
                      </a:r>
                      <a:r>
                        <a:rPr lang="en-US" sz="3200" b="1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াষ্পীয়</a:t>
                      </a:r>
                      <a:r>
                        <a:rPr lang="en-US" sz="3200" b="1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ইঞ্জিন</a:t>
                      </a:r>
                      <a:r>
                        <a:rPr lang="en-US" sz="3200" b="1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। </a:t>
                      </a:r>
                      <a:endParaRPr lang="en-US" sz="3200" b="1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717837"/>
                  </a:ext>
                </a:extLst>
              </a:tr>
              <a:tr h="601087"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৭। ব</a:t>
                      </a:r>
                      <a:r>
                        <a:rPr lang="en-US" sz="32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ি</a:t>
                      </a:r>
                      <a:r>
                        <a:rPr lang="bn-IN" sz="32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শে</a:t>
                      </a:r>
                      <a:r>
                        <a:rPr lang="en-US" sz="32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ষ</a:t>
                      </a:r>
                      <a:r>
                        <a:rPr lang="en-US" sz="3200" b="1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বৈষিষ্ট্যসম্পন্ন</a:t>
                      </a:r>
                      <a:r>
                        <a:rPr lang="en-US" sz="3200" b="1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উদ্ভিদ</a:t>
                      </a:r>
                      <a:r>
                        <a:rPr lang="en-US" sz="3200" b="1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সৃষ্টি</a:t>
                      </a:r>
                      <a:r>
                        <a:rPr lang="en-US" sz="3200" b="1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করে</a:t>
                      </a:r>
                      <a:r>
                        <a:rPr lang="en-US" sz="3200" b="1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। </a:t>
                      </a:r>
                      <a:r>
                        <a:rPr lang="bn-IN" sz="3200" b="1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endParaRPr lang="en-US" sz="3200" b="1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42414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3775377" y="2660939"/>
            <a:ext cx="1704103" cy="14588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009900" y="3226145"/>
            <a:ext cx="2362199" cy="31207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820388" y="1922837"/>
            <a:ext cx="1551711" cy="21822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190008" y="1937479"/>
            <a:ext cx="2289472" cy="15136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398817" y="2660939"/>
            <a:ext cx="1153390" cy="21948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78873" y="877486"/>
            <a:ext cx="11305309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মিলকরণ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8873" y="215371"/>
            <a:ext cx="11305309" cy="6621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274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cer\Downloads\Desktop\Air polution\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72946" y="581891"/>
            <a:ext cx="1967346" cy="1925781"/>
          </a:xfrm>
          <a:prstGeom prst="rect">
            <a:avLst/>
          </a:prstGeom>
          <a:noFill/>
        </p:spPr>
      </p:pic>
      <p:sp>
        <p:nvSpPr>
          <p:cNvPr id="7" name="Frame 6"/>
          <p:cNvSpPr/>
          <p:nvPr/>
        </p:nvSpPr>
        <p:spPr>
          <a:xfrm>
            <a:off x="235527" y="152400"/>
            <a:ext cx="11637818" cy="648392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1164" y="2951018"/>
            <a:ext cx="10875818" cy="2937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তোমা</a:t>
            </a:r>
            <a:r>
              <a:rPr lang="bn-BD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দের</a:t>
            </a:r>
            <a:r>
              <a:rPr lang="bn-IN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বাড়ি</a:t>
            </a:r>
            <a:r>
              <a:rPr lang="bn-BD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তে কি কি কৃষি প্রযুক্তি আছে সেগুলোর নাম  খাতায় লিখে  আনবে</a:t>
            </a:r>
            <a:r>
              <a:rPr lang="bn-IN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7528" y="609600"/>
            <a:ext cx="7010399" cy="15932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 কাজ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87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6109" y="845128"/>
            <a:ext cx="7758546" cy="1122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 অসংখ্য ধন্যবাদ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09" y="2251363"/>
            <a:ext cx="7758546" cy="3539838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290945" y="124691"/>
            <a:ext cx="11637818" cy="648392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0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35527" y="152400"/>
            <a:ext cx="11637818" cy="648392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2217" y="728549"/>
            <a:ext cx="10086110" cy="969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চলো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ভিডিও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2217" y="4827124"/>
            <a:ext cx="9947563" cy="969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ভিডিওতে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পেলে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91784" y="3244334"/>
            <a:ext cx="4808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>
                <a:hlinkClick r:id="rId2"/>
              </a:rPr>
              <a:t>www.youtube.com/watch?v=Ffy0sp0tvvA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2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36" y="1354278"/>
            <a:ext cx="3366655" cy="21509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41" y="1354278"/>
            <a:ext cx="3198996" cy="21405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8" y="1354278"/>
            <a:ext cx="3088427" cy="21405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2944" y="5763491"/>
            <a:ext cx="10487892" cy="9143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ছবিতে </a:t>
            </a:r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 কী দেখতে পাচ্ছ</a:t>
            </a:r>
            <a:r>
              <a:rPr lang="bn-BD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2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11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2944" y="166254"/>
            <a:ext cx="10487893" cy="106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চলো কিছু ছবি দেখি।</a:t>
            </a:r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r="10262"/>
          <a:stretch/>
        </p:blipFill>
        <p:spPr>
          <a:xfrm>
            <a:off x="1052943" y="3560618"/>
            <a:ext cx="3108641" cy="2036618"/>
          </a:xfrm>
          <a:prstGeom prst="rect">
            <a:avLst/>
          </a:prstGeom>
          <a:ln w="57150"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r="8062"/>
          <a:stretch/>
        </p:blipFill>
        <p:spPr>
          <a:xfrm>
            <a:off x="4682835" y="3557156"/>
            <a:ext cx="3366655" cy="2040080"/>
          </a:xfrm>
          <a:prstGeom prst="rect">
            <a:avLst/>
          </a:prstGeom>
          <a:ln w="57150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41" y="3557156"/>
            <a:ext cx="3198995" cy="20400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245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35527" y="152400"/>
            <a:ext cx="11637818" cy="648392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5236" y="2757054"/>
            <a:ext cx="10377055" cy="3048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কৃষিতে</a:t>
            </a:r>
            <a:r>
              <a:rPr lang="en-US" sz="4000" b="1" u="sng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sz="4000" b="1" u="sng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r>
              <a:rPr lang="en-US" sz="4000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u="sng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5236" y="858982"/>
            <a:ext cx="10377055" cy="1579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পাঠের শিরোনাম 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18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6474" y="457200"/>
            <a:ext cx="11526980" cy="58189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sng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4000" u="sng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000" dirty="0" err="1" smtClean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4000" dirty="0" smtClean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4000" dirty="0" smtClean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4000" dirty="0" smtClean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4000" dirty="0" smtClean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–</a:t>
            </a:r>
          </a:p>
          <a:p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১০.২.১.প্রযুক্তি</a:t>
            </a:r>
            <a:r>
              <a:rPr lang="bn-BD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বিকাশ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</a:t>
            </a:r>
            <a:r>
              <a:rPr lang="bn-BD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ব্যবহারের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জীবনযাপনের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মান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উন্নয়নের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বর্ণনা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</a:t>
            </a:r>
            <a:r>
              <a:rPr lang="bn-BD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বে।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9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 smtClean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endParaRPr lang="en-US" sz="3200" dirty="0" smtClean="0">
              <a:solidFill>
                <a:schemeClr val="accent5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73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r="8062"/>
          <a:stretch/>
        </p:blipFill>
        <p:spPr>
          <a:xfrm>
            <a:off x="4329544" y="665017"/>
            <a:ext cx="3616037" cy="3517209"/>
          </a:xfrm>
          <a:prstGeom prst="rect">
            <a:avLst/>
          </a:prstGeom>
          <a:ln w="57150">
            <a:noFill/>
          </a:ln>
        </p:spPr>
      </p:pic>
      <p:sp>
        <p:nvSpPr>
          <p:cNvPr id="7" name="Rectangle 6"/>
          <p:cNvSpPr/>
          <p:nvPr/>
        </p:nvSpPr>
        <p:spPr>
          <a:xfrm>
            <a:off x="221673" y="4405745"/>
            <a:ext cx="3823854" cy="9287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শাবল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491" y="665017"/>
            <a:ext cx="3990107" cy="35172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r="10262"/>
          <a:stretch/>
        </p:blipFill>
        <p:spPr>
          <a:xfrm>
            <a:off x="221673" y="665018"/>
            <a:ext cx="3823854" cy="3565792"/>
          </a:xfrm>
          <a:prstGeom prst="rect">
            <a:avLst/>
          </a:prstGeom>
          <a:ln w="57150">
            <a:noFill/>
          </a:ln>
        </p:spPr>
      </p:pic>
      <p:sp>
        <p:nvSpPr>
          <p:cNvPr id="12" name="Rectangle 11"/>
          <p:cNvSpPr/>
          <p:nvPr/>
        </p:nvSpPr>
        <p:spPr>
          <a:xfrm>
            <a:off x="4267199" y="4405745"/>
            <a:ext cx="3616037" cy="9287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কোদাল</a:t>
            </a:r>
            <a:r>
              <a:rPr lang="bn-BD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49490" y="4405745"/>
            <a:ext cx="3990109" cy="9287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লাঙল</a:t>
            </a:r>
            <a:r>
              <a:rPr lang="bn-BD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5509444"/>
            <a:ext cx="11817926" cy="988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এইগুলো প্রাচীন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যান্ত্রিক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কৃষি </a:t>
            </a:r>
            <a:r>
              <a:rPr lang="bn-BD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প্রযুক্তি। 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86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0" y="152400"/>
            <a:ext cx="4042073" cy="36357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77" y="152400"/>
            <a:ext cx="3840627" cy="36664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167" y="152401"/>
            <a:ext cx="3794610" cy="3642802"/>
          </a:xfrm>
          <a:prstGeom prst="rect">
            <a:avLst/>
          </a:prstGeom>
        </p:spPr>
      </p:pic>
      <p:sp>
        <p:nvSpPr>
          <p:cNvPr id="5" name="Up Arrow Callout 4"/>
          <p:cNvSpPr/>
          <p:nvPr/>
        </p:nvSpPr>
        <p:spPr>
          <a:xfrm>
            <a:off x="4244321" y="3794486"/>
            <a:ext cx="3794610" cy="1518732"/>
          </a:xfrm>
          <a:prstGeom prst="upArrowCallou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ফসল কাটার যন্ত্র</a:t>
            </a:r>
            <a:endParaRPr lang="en-GB" sz="32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250724" y="3766777"/>
            <a:ext cx="3861267" cy="1574150"/>
          </a:xfrm>
          <a:prstGeom prst="upArrowCallou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সেচ পাম্প</a:t>
            </a:r>
            <a:endParaRPr lang="en-GB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Up Arrow Callout 6"/>
          <p:cNvSpPr/>
          <p:nvPr/>
        </p:nvSpPr>
        <p:spPr>
          <a:xfrm>
            <a:off x="8171262" y="3832719"/>
            <a:ext cx="3932142" cy="1442265"/>
          </a:xfrm>
          <a:prstGeom prst="upArrowCallou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ফসল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মাড়াইয়ের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যন্ত্র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GB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6090" y="5555673"/>
            <a:ext cx="11711946" cy="9593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এইগুলো আধুনিক যান্ত্রিক কৃষি প্রযুক্তি।   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01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255" y="1052944"/>
            <a:ext cx="10543309" cy="969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 কাজ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8255" y="2355272"/>
            <a:ext cx="10543309" cy="34497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</a:t>
            </a:r>
            <a:r>
              <a:rPr lang="bn-BD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দুইটি </a:t>
            </a:r>
            <a:r>
              <a:rPr lang="bn-BD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প্রাচীন এবং দুইটি আধুনিক যান্ত্রিক কৃষি প্রযুক্তির নাম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লেখ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bn-BD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8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4" name="Frame 3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6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415</Words>
  <Application>Microsoft Office PowerPoint</Application>
  <PresentationFormat>Widescreen</PresentationFormat>
  <Paragraphs>94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Singer</dc:creator>
  <cp:lastModifiedBy>Singer</cp:lastModifiedBy>
  <cp:revision>31</cp:revision>
  <dcterms:created xsi:type="dcterms:W3CDTF">2020-12-04T00:39:46Z</dcterms:created>
  <dcterms:modified xsi:type="dcterms:W3CDTF">2020-12-05T02:11:24Z</dcterms:modified>
</cp:coreProperties>
</file>