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2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71" r:id="rId13"/>
    <p:sldId id="259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323E0-07DA-475F-8359-E346F51E4241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20EAE-C879-4498-BDA2-19D3CADA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5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0EAE-C879-4498-BDA2-19D3CADAFA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9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9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5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2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37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4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7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8A123-F121-4AA8-91E6-3863EE1418B8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C813-CF62-48B6-8C8C-832525E30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93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8542" y="573207"/>
            <a:ext cx="9799092" cy="707886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188" y="1838324"/>
            <a:ext cx="6919415" cy="35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4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057570"/>
              </p:ext>
            </p:extLst>
          </p:nvPr>
        </p:nvGraphicFramePr>
        <p:xfrm>
          <a:off x="368188" y="645430"/>
          <a:ext cx="8543990" cy="520160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08798"/>
                <a:gridCol w="1708798"/>
                <a:gridCol w="1708798"/>
                <a:gridCol w="1708798"/>
                <a:gridCol w="1708798"/>
              </a:tblGrid>
              <a:tr h="1147766">
                <a:tc>
                  <a:txBody>
                    <a:bodyPr/>
                    <a:lstStyle/>
                    <a:p>
                      <a:r>
                        <a:rPr lang="en-US" sz="32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i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i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dirty="0" smtClean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  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  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dirty="0" smtClean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dirty="0" smtClean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dirty="0" smtClean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 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dirty="0" smtClean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i="0" dirty="0" smtClean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9397" y="5859887"/>
            <a:ext cx="1751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9267" y="5859887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NikoshBAN" pitchFamily="2" charset="0"/>
              </a:rPr>
              <a:t>188</a:t>
            </a:r>
            <a:endParaRPr lang="en-US" sz="3200" dirty="0"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2015" y="5859887"/>
            <a:ext cx="1712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- 58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976571" y="785611"/>
                <a:ext cx="3631843" cy="4199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নির্ণেয়</a:t>
                </a:r>
                <a:r>
                  <a:rPr lang="en-US" sz="3200" dirty="0"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ea typeface="Cambria Math"/>
                    <a:cs typeface="NikoshBAN" pitchFamily="2" charset="0"/>
                  </a:rPr>
                  <a:t>গড়</a:t>
                </a:r>
                <a:r>
                  <a:rPr lang="en-US" sz="320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, </a:t>
                </a:r>
                <a:r>
                  <a:rPr lang="en-US" sz="32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  <a:ea typeface="Cambria Math" pitchFamily="18" charset="0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𝓍</m:t>
                        </m:r>
                      </m:e>
                    </m:acc>
                  </m:oMath>
                </a14:m>
                <a:r>
                  <a:rPr lang="en-US" sz="3200" dirty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 </a:t>
                </a:r>
                <a:endParaRPr lang="en-US" sz="3200" dirty="0" smtClean="0"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𝒶</m:t>
                    </m:r>
                    <m:r>
                      <a:rPr lang="en-US" sz="3200" i="1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en-US" sz="3200" dirty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>
                            <a:latin typeface="Cambria Math"/>
                            <a:ea typeface="Cambria Math" pitchFamily="18" charset="0"/>
                            <a:cs typeface="NikoshBAN" pitchFamily="2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3200" i="1" dirty="0">
                                <a:latin typeface="Cambria Math"/>
                                <a:ea typeface="Cambria Math" pitchFamily="18" charset="0"/>
                                <a:cs typeface="NikoshBAN" pitchFamily="2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3200" i="1" dirty="0">
                                    <a:latin typeface="Cambria Math"/>
                                    <a:ea typeface="Cambria Math" pitchFamily="18" charset="0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dirty="0">
                                    <a:latin typeface="Cambria Math" pitchFamily="18" charset="0"/>
                                    <a:ea typeface="Cambria Math" pitchFamily="18" charset="0"/>
                                    <a:cs typeface="NikoshBAN" pitchFamily="2" charset="0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lang="en-US" sz="3200" i="1" dirty="0">
                                    <a:latin typeface="Cambria Math" pitchFamily="18" charset="0"/>
                                    <a:ea typeface="Cambria Math" pitchFamily="18" charset="0"/>
                                    <a:cs typeface="NikoshBAN" pitchFamily="2" charset="0"/>
                                  </a:rPr>
                                  <m:t>𝒾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200" i="1" dirty="0">
                                    <a:latin typeface="Cambria Math"/>
                                    <a:ea typeface="Cambria Math" pitchFamily="18" charset="0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dirty="0">
                                    <a:latin typeface="Cambria Math" pitchFamily="18" charset="0"/>
                                    <a:ea typeface="Cambria Math" pitchFamily="18" charset="0"/>
                                    <a:cs typeface="NikoshBAN" pitchFamily="2" charset="0"/>
                                  </a:rPr>
                                  <m:t>𝒰</m:t>
                                </m:r>
                              </m:e>
                              <m:sub>
                                <m:r>
                                  <a:rPr lang="en-US" sz="3200" i="1" dirty="0">
                                    <a:latin typeface="Cambria Math" pitchFamily="18" charset="0"/>
                                    <a:ea typeface="Cambria Math" pitchFamily="18" charset="0"/>
                                    <a:cs typeface="NikoshBAN" pitchFamily="2" charset="0"/>
                                  </a:rPr>
                                  <m:t>𝒾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3200" i="1" dirty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𝓃</m:t>
                        </m:r>
                      </m:den>
                    </m:f>
                    <m:r>
                      <a:rPr lang="en-US" sz="3200" i="1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×</m:t>
                    </m:r>
                    <m:r>
                      <a:rPr lang="en-US" sz="3200" i="1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𝒽</m:t>
                    </m:r>
                  </m:oMath>
                </a14:m>
                <a:endParaRPr lang="en-US" sz="3200" dirty="0" smtClean="0"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=20+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58</m:t>
                        </m:r>
                      </m:num>
                      <m:den>
                        <m:r>
                          <a:rPr lang="en-US" sz="32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188</m:t>
                        </m:r>
                      </m:den>
                    </m:f>
                    <m:r>
                      <a:rPr lang="en-US" sz="3200" i="1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2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4</a:t>
                </a:r>
              </a:p>
              <a:p>
                <a:r>
                  <a:rPr lang="en-US" sz="32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=20-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ea typeface="Cambria Math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232</m:t>
                        </m:r>
                      </m:num>
                      <m:den>
                        <m:r>
                          <a:rPr lang="en-US" sz="3200" i="1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188</m:t>
                        </m:r>
                      </m:den>
                    </m:f>
                  </m:oMath>
                </a14:m>
                <a:endParaRPr lang="en-US" sz="3200" dirty="0" smtClean="0"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=20-1.234</a:t>
                </a:r>
              </a:p>
              <a:p>
                <a:r>
                  <a:rPr lang="en-US" sz="32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=18.765 </a:t>
                </a:r>
              </a:p>
              <a:p>
                <a:r>
                  <a:rPr lang="en-US" sz="32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=18.77 </a:t>
                </a:r>
                <a:endParaRPr lang="en-US" sz="3200" dirty="0"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6571" y="785611"/>
                <a:ext cx="3631843" cy="4199676"/>
              </a:xfrm>
              <a:prstGeom prst="rect">
                <a:avLst/>
              </a:prstGeom>
              <a:blipFill rotWithShape="1">
                <a:blip r:embed="rId2"/>
                <a:stretch>
                  <a:fillRect l="-4370" t="-2612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89397" y="649363"/>
            <a:ext cx="15712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শ্রেণিব্যাপ্তি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060620" y="649363"/>
                <a:ext cx="173864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শ্রেণি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মধ্যমান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      </m:t>
                        </m:r>
                        <m: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  <m:t>𝑥</m:t>
                        </m:r>
                      </m:e>
                      <m:sub>
                        <m:r>
                          <a:rPr lang="en-US" sz="32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𝒾</m:t>
                        </m:r>
                      </m:sub>
                    </m:sSub>
                  </m:oMath>
                </a14:m>
                <a:r>
                  <a:rPr lang="en-US" sz="3200" i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en-US" sz="3200" i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620" y="649363"/>
                <a:ext cx="1738647" cy="1077218"/>
              </a:xfrm>
              <a:prstGeom prst="rect">
                <a:avLst/>
              </a:prstGeom>
              <a:blipFill rotWithShape="1">
                <a:blip r:embed="rId3"/>
                <a:stretch>
                  <a:fillRect l="-8772" t="-7386" r="-129825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99267" y="649363"/>
                <a:ext cx="172576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গণসংখ্যা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dirty="0">
                              <a:latin typeface="Cambria Math"/>
                              <a:cs typeface="NikoshBAN" pitchFamily="2" charset="0"/>
                            </a:rPr>
                          </m:ctrlPr>
                        </m:sSubPr>
                        <m:e>
                          <m:r>
                            <a:rPr lang="en-US" sz="3200" i="1" dirty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ℱ</m:t>
                          </m:r>
                        </m:e>
                        <m:sub>
                          <m:r>
                            <a:rPr lang="en-US" sz="3200" i="1" dirty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𝒾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267" y="649363"/>
                <a:ext cx="1725769" cy="1077218"/>
              </a:xfrm>
              <a:prstGeom prst="rect">
                <a:avLst/>
              </a:prstGeom>
              <a:blipFill rotWithShape="1">
                <a:blip r:embed="rId4"/>
                <a:stretch>
                  <a:fillRect l="-8834" t="-7386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25036" y="649363"/>
                <a:ext cx="168713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ধাপ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বিচ্যুতি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2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𝒰</m:t>
                        </m:r>
                      </m:e>
                      <m:sub>
                        <m:r>
                          <a:rPr lang="en-US" sz="32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𝒾</m:t>
                        </m:r>
                      </m:sub>
                    </m:sSub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036" y="649363"/>
                <a:ext cx="1687133" cy="1077218"/>
              </a:xfrm>
              <a:prstGeom prst="rect">
                <a:avLst/>
              </a:prstGeom>
              <a:blipFill rotWithShape="1">
                <a:blip r:embed="rId5"/>
                <a:stretch>
                  <a:fillRect l="-9025" t="-7386" r="-11191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12169" y="649363"/>
                <a:ext cx="176440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ধাপ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বিচ্যুত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m:rPr>
                        <m:nor/>
                      </m:rPr>
                      <a:rPr lang="en-US" sz="3200" dirty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m:rPr>
                        <m:nor/>
                      </m:rPr>
                      <a:rPr lang="en-US" sz="3200" dirty="0">
                        <a:latin typeface="NikoshBAN" pitchFamily="2" charset="0"/>
                        <a:cs typeface="NikoshBAN" pitchFamily="2" charset="0"/>
                      </a:rPr>
                      <m:t>গণসংখ্যা</m:t>
                    </m:r>
                  </m:oMath>
                </a14:m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9" y="649363"/>
                <a:ext cx="1764402" cy="1077218"/>
              </a:xfrm>
              <a:prstGeom prst="rect">
                <a:avLst/>
              </a:prstGeom>
              <a:blipFill rotWithShape="1">
                <a:blip r:embed="rId6"/>
                <a:stretch>
                  <a:fillRect l="-8621" t="-7386" r="-14828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99245" y="1726581"/>
            <a:ext cx="1661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 2-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6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245" y="2311356"/>
            <a:ext cx="1661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6-10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9245" y="2896131"/>
            <a:ext cx="1661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10-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14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9245" y="3480906"/>
            <a:ext cx="1661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14-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18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9245" y="4065681"/>
            <a:ext cx="1661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18-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22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9245" y="4650456"/>
            <a:ext cx="1661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22-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26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245" y="5235231"/>
            <a:ext cx="1661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26- 30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0620" y="1726581"/>
            <a:ext cx="173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4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0620" y="2311356"/>
            <a:ext cx="173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8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0620" y="2896131"/>
            <a:ext cx="173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12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60620" y="3480906"/>
            <a:ext cx="173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16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60620" y="4065681"/>
            <a:ext cx="173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20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60620" y="4650456"/>
            <a:ext cx="173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24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60620" y="5235231"/>
            <a:ext cx="1738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28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99267" y="1726581"/>
            <a:ext cx="163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4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99267" y="2311356"/>
            <a:ext cx="163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9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99267" y="2896131"/>
            <a:ext cx="163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21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99267" y="3480906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47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99267" y="4065681"/>
            <a:ext cx="1725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52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99267" y="4650456"/>
            <a:ext cx="163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36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99267" y="5235231"/>
            <a:ext cx="1636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19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036" y="1726581"/>
            <a:ext cx="159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4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12169" y="1726581"/>
            <a:ext cx="1622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- 16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25036" y="2311356"/>
            <a:ext cx="159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- 3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25036" y="2896131"/>
            <a:ext cx="1687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- 2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525036" y="3480906"/>
            <a:ext cx="159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- 1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25036" y="4065681"/>
            <a:ext cx="159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0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25036" y="4650456"/>
            <a:ext cx="1687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1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25036" y="5235231"/>
            <a:ext cx="1596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2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12169" y="2311356"/>
            <a:ext cx="1622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- 27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12169" y="2896131"/>
            <a:ext cx="1622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- 42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12169" y="3480906"/>
            <a:ext cx="1622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  <a:cs typeface="NikoshBAN" pitchFamily="2" charset="0"/>
              </a:rPr>
              <a:t>- 47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212169" y="4065681"/>
            <a:ext cx="1622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  0 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12169" y="4650456"/>
            <a:ext cx="1764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36 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12169" y="5235231"/>
            <a:ext cx="1622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  <a:cs typeface="NikoshBAN" pitchFamily="2" charset="0"/>
              </a:rPr>
              <a:t>  38 </a:t>
            </a:r>
            <a:endParaRPr lang="en-US" sz="3200" dirty="0">
              <a:latin typeface="Cambria Math" pitchFamily="18" charset="0"/>
              <a:ea typeface="Cambria Math" pitchFamily="18" charset="0"/>
              <a:cs typeface="NikoshBAN" pitchFamily="2" charset="0"/>
            </a:endParaRPr>
          </a:p>
        </p:txBody>
      </p:sp>
      <p:sp>
        <p:nvSpPr>
          <p:cNvPr id="50" name="Minus 49"/>
          <p:cNvSpPr/>
          <p:nvPr/>
        </p:nvSpPr>
        <p:spPr>
          <a:xfrm rot="5400000">
            <a:off x="5911396" y="2851421"/>
            <a:ext cx="6143223" cy="110684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4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Wave 2"/>
          <p:cNvSpPr/>
          <p:nvPr/>
        </p:nvSpPr>
        <p:spPr>
          <a:xfrm>
            <a:off x="2852381" y="414814"/>
            <a:ext cx="4836305" cy="1255594"/>
          </a:xfrm>
          <a:prstGeom prst="wav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7224" y="591467"/>
            <a:ext cx="3971498" cy="76944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8" y="1795546"/>
            <a:ext cx="5924282" cy="2171147"/>
          </a:xfrm>
          <a:prstGeom prst="rect">
            <a:avLst/>
          </a:prstGeom>
          <a:ln w="22225">
            <a:solidFill>
              <a:srgbClr val="0099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02276" y="4090930"/>
            <a:ext cx="11372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নম্বরের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237425"/>
              </p:ext>
            </p:extLst>
          </p:nvPr>
        </p:nvGraphicFramePr>
        <p:xfrm>
          <a:off x="389968" y="5264752"/>
          <a:ext cx="11518143" cy="128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45449"/>
                <a:gridCol w="1645449"/>
                <a:gridCol w="1645449"/>
                <a:gridCol w="1645449"/>
                <a:gridCol w="1645449"/>
                <a:gridCol w="1645449"/>
                <a:gridCol w="16454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শ্রেণিব্যাপ্তি</a:t>
                      </a:r>
                      <a:r>
                        <a:rPr lang="en-US" sz="3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31-40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41-50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51-60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61-70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71-80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81-90</a:t>
                      </a:r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6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12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9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9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6544" y="540912"/>
            <a:ext cx="735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শ্রেণিবিন্যাস্ত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latin typeface="NikoshBAN" pitchFamily="2" charset="0"/>
                <a:cs typeface="NikoshBAN" pitchFamily="2" charset="0"/>
              </a:rPr>
              <a:t>নিম্নরুপঃ</a:t>
            </a:r>
            <a:r>
              <a:rPr lang="en-US" sz="3600" u="sng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u="sng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95459" y="1481069"/>
                <a:ext cx="11011437" cy="48228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প্রচুরক = </a:t>
                </a:r>
                <a:r>
                  <a:rPr lang="en-US" sz="3600" dirty="0" smtClean="0">
                    <a:cs typeface="NikoshBAN" pitchFamily="2" charset="0"/>
                  </a:rPr>
                  <a:t>L+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600" i="1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6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h</m:t>
                    </m:r>
                  </m:oMath>
                </a14:m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এখানে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       L</a:t>
                </a:r>
                <a:r>
                  <a:rPr lang="en-US" sz="36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প্রচুরক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শ্রেণিতে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অবস্থিত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তার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নিম্নসীমা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600" dirty="0" smtClean="0">
                    <a:ea typeface="Cambria Math"/>
                    <a:cs typeface="NikoshBAN" pitchFamily="2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𝐹</m:t>
                        </m:r>
                      </m:e>
                      <m:sub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sub>
                    </m:sSub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প্রচুরক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শ্রেণির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গণসংখ্যা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থেকে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তার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পূর্ববর্তী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শ্রেণির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গণসংখ্যার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বিয়োগফল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600" dirty="0" smtClean="0">
                    <a:ea typeface="Cambria Math"/>
                    <a:cs typeface="NikoshBAN" pitchFamily="2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  <a:cs typeface="NikoshBAN" pitchFamily="2" charset="0"/>
                          </a:rPr>
                          <m:t>𝐹</m:t>
                        </m:r>
                      </m:e>
                      <m:sub>
                        <m:r>
                          <a:rPr lang="en-US" sz="36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b>
                    </m:sSub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প্রচুরক শ্রেণির গণসংখ্যা থেকে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তার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পরবর্তী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শ্রেণির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গণসংখ্যার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বিয়োগফল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ea typeface="Cambria Math"/>
                    <a:cs typeface="NikoshBAN" pitchFamily="2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h</m:t>
                    </m:r>
                  </m:oMath>
                </a14:m>
                <a:r>
                  <a:rPr lang="en-US" sz="3600" dirty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শ্রেণিব্যাপ্তি 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9" y="1481069"/>
                <a:ext cx="11011437" cy="4822859"/>
              </a:xfrm>
              <a:prstGeom prst="rect">
                <a:avLst/>
              </a:prstGeom>
              <a:blipFill rotWithShape="1">
                <a:blip r:embed="rId2"/>
                <a:stretch>
                  <a:fillRect l="-1661" b="-4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95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4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7279" y="515154"/>
            <a:ext cx="1014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819103"/>
              </p:ext>
            </p:extLst>
          </p:nvPr>
        </p:nvGraphicFramePr>
        <p:xfrm>
          <a:off x="940172" y="1196189"/>
          <a:ext cx="10739550" cy="1280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47910"/>
                <a:gridCol w="2147910"/>
                <a:gridCol w="2147910"/>
                <a:gridCol w="2147910"/>
                <a:gridCol w="21479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শ্রেণিব্যাপ্তি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 41-50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 51-60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 61-70</a:t>
                      </a:r>
                      <a:endParaRPr lang="en-US" sz="3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/>
                        <a:t> 71-80</a:t>
                      </a:r>
                      <a:endParaRPr lang="en-US" sz="3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baseline="0" dirty="0" err="1" smtClean="0">
                          <a:latin typeface="+mn-lt"/>
                          <a:cs typeface="NikoshBAN" pitchFamily="2" charset="0"/>
                        </a:rPr>
                        <a:t>গণসংখ্যা</a:t>
                      </a:r>
                      <a:r>
                        <a:rPr lang="en-US" sz="3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25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20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15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    8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0913" y="2588654"/>
                <a:ext cx="11269014" cy="3642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এখানে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সর্বোচ্ছ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গণসংখ্যা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/>
                  <a:t>25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যাহা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smtClean="0"/>
                  <a:t>41-50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শ্রেণিতে</a:t>
                </a:r>
                <a:r>
                  <a:rPr lang="en-US" sz="3600" dirty="0" smtClean="0"/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অবস্থিত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।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অতএব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প্রচুরক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/>
                  <a:t>41-50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শ্রেণিতে</a:t>
                </a:r>
                <a:r>
                  <a:rPr lang="en-US" sz="3600" dirty="0"/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অবস্থিত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সুতরাং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প্রচুরক </a:t>
                </a:r>
                <a:r>
                  <a:rPr lang="en-US" sz="3600" dirty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= L+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ea typeface="Cambria Math" pitchFamily="18" charset="0"/>
                            <a:cs typeface="NikoshBAN" pitchFamily="2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ea typeface="Cambria Math" pitchFamily="18" charset="0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itchFamily="18" charset="0"/>
                                <a:ea typeface="Cambria Math" pitchFamily="18" charset="0"/>
                                <a:cs typeface="NikoshBAN" pitchFamily="2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600" i="1">
                                <a:latin typeface="Cambria Math" pitchFamily="18" charset="0"/>
                                <a:ea typeface="Cambria Math" pitchFamily="18" charset="0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ea typeface="Cambria Math" pitchFamily="18" charset="0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itchFamily="18" charset="0"/>
                                <a:ea typeface="Cambria Math" pitchFamily="18" charset="0"/>
                                <a:cs typeface="NikoshBAN" pitchFamily="2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600" i="1">
                                <a:latin typeface="Cambria Math" pitchFamily="18" charset="0"/>
                                <a:ea typeface="Cambria Math" pitchFamily="18" charset="0"/>
                                <a:cs typeface="NikoshBAN" pitchFamily="2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i="1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i="1">
                                <a:latin typeface="Cambria Math"/>
                                <a:ea typeface="Cambria Math" pitchFamily="18" charset="0"/>
                                <a:cs typeface="NikoshBAN" pitchFamily="2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itchFamily="18" charset="0"/>
                                <a:ea typeface="Cambria Math" pitchFamily="18" charset="0"/>
                                <a:cs typeface="NikoshBAN" pitchFamily="2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3600" i="1">
                                <a:latin typeface="Cambria Math" pitchFamily="18" charset="0"/>
                                <a:ea typeface="Cambria Math" pitchFamily="18" charset="0"/>
                                <a:cs typeface="NikoshBAN" pitchFamily="2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sz="3600" i="1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×</m:t>
                    </m:r>
                    <m:r>
                      <a:rPr lang="en-US" sz="3600" i="1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h</m:t>
                    </m:r>
                  </m:oMath>
                </a14:m>
                <a:endParaRPr lang="en-US" sz="3600" dirty="0" smtClean="0"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  <a:p>
                <a:r>
                  <a:rPr lang="en-US" sz="3600" dirty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 </a:t>
                </a:r>
                <a:r>
                  <a:rPr lang="en-US" sz="36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                  </a:t>
                </a:r>
                <a:r>
                  <a:rPr lang="en-US" sz="3600" dirty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= </a:t>
                </a:r>
                <a:r>
                  <a:rPr lang="en-US" sz="36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41+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ea typeface="Cambria Math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25</m:t>
                        </m:r>
                      </m:num>
                      <m:den>
                        <m:r>
                          <a:rPr lang="en-US" sz="36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25</m:t>
                        </m:r>
                        <m:r>
                          <a:rPr lang="en-US" sz="3600" i="1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5</m:t>
                        </m:r>
                      </m:den>
                    </m:f>
                    <m:r>
                      <a:rPr lang="en-US" sz="3600" i="1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×</m:t>
                    </m:r>
                    <m:r>
                      <a:rPr lang="en-US" sz="3600" b="0" i="1" smtClean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rPr>
                      <m:t>10</m:t>
                    </m:r>
                  </m:oMath>
                </a14:m>
                <a:endParaRPr lang="en-US" sz="3600" b="0" dirty="0" smtClean="0"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                   = </a:t>
                </a:r>
                <a:r>
                  <a:rPr lang="en-US" sz="3600" dirty="0">
                    <a:latin typeface="Cambria Math" pitchFamily="18" charset="0"/>
                    <a:ea typeface="Cambria Math" pitchFamily="18" charset="0"/>
                    <a:cs typeface="NikoshBAN" pitchFamily="2" charset="0"/>
                  </a:rPr>
                  <a:t>41+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ea typeface="Cambria Math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25</m:t>
                        </m:r>
                        <m:r>
                          <a:rPr lang="en-US" sz="36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0</m:t>
                        </m:r>
                      </m:num>
                      <m:den>
                        <m:r>
                          <a:rPr lang="en-US" sz="3600" b="0" i="1" smtClean="0">
                            <a:latin typeface="Cambria Math" pitchFamily="18" charset="0"/>
                            <a:ea typeface="Cambria Math" pitchFamily="18" charset="0"/>
                            <a:cs typeface="NikoshBAN" pitchFamily="2" charset="0"/>
                          </a:rPr>
                          <m:t>30</m:t>
                        </m:r>
                      </m:den>
                    </m:f>
                  </m:oMath>
                </a14:m>
                <a:endParaRPr lang="en-US" sz="3600" dirty="0">
                  <a:latin typeface="Cambria Math" pitchFamily="18" charset="0"/>
                  <a:ea typeface="Cambria Math" pitchFamily="18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3" y="2588654"/>
                <a:ext cx="11269014" cy="3642536"/>
              </a:xfrm>
              <a:prstGeom prst="rect">
                <a:avLst/>
              </a:prstGeom>
              <a:blipFill rotWithShape="1">
                <a:blip r:embed="rId2"/>
                <a:stretch>
                  <a:fillRect l="-1677" t="-3015" b="-1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53067" y="5434875"/>
                <a:ext cx="32325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=</m:t>
                      </m:r>
                      <m:r>
                        <a:rPr lang="en-US" sz="3600" i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41</m:t>
                      </m:r>
                      <m:r>
                        <a:rPr lang="en-US" sz="3600" i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+</m:t>
                      </m:r>
                      <m:r>
                        <a:rPr lang="en-US" sz="3600" i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8</m:t>
                      </m:r>
                      <m:r>
                        <a:rPr lang="en-US" sz="3600" i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.</m:t>
                      </m:r>
                      <m:r>
                        <a:rPr lang="en-US" sz="3600" i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33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067" y="5434875"/>
                <a:ext cx="3232597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86402" y="5434875"/>
                <a:ext cx="21121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=</m:t>
                      </m:r>
                      <m:r>
                        <a:rPr lang="en-US" sz="360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49</m:t>
                      </m:r>
                      <m:r>
                        <a:rPr lang="en-US" sz="360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.</m:t>
                      </m:r>
                      <m:r>
                        <a:rPr lang="en-US" sz="360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m:t>33</m:t>
                      </m:r>
                    </m:oMath>
                  </m:oMathPara>
                </a14:m>
                <a:endParaRPr lang="en-US" sz="3600" dirty="0"/>
              </a:p>
              <a:p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6402" y="5434875"/>
                <a:ext cx="2112144" cy="1200329"/>
              </a:xfrm>
              <a:prstGeom prst="rect">
                <a:avLst/>
              </a:prstGeom>
              <a:blipFill rotWithShape="1">
                <a:blip r:embed="rId4"/>
                <a:stretch>
                  <a:fillRect l="-8960" t="-7653" r="-5202" b="-18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118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Down Ribbon 2"/>
          <p:cNvSpPr/>
          <p:nvPr/>
        </p:nvSpPr>
        <p:spPr>
          <a:xfrm>
            <a:off x="2593075" y="661244"/>
            <a:ext cx="7779224" cy="1023582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4012" y="837895"/>
            <a:ext cx="3357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363" y="1746960"/>
            <a:ext cx="3825025" cy="2014402"/>
          </a:xfrm>
          <a:prstGeom prst="rect">
            <a:avLst/>
          </a:prstGeom>
          <a:ln w="15875">
            <a:solidFill>
              <a:srgbClr val="0099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5" name="TextBox 4"/>
          <p:cNvSpPr txBox="1"/>
          <p:nvPr/>
        </p:nvSpPr>
        <p:spPr>
          <a:xfrm>
            <a:off x="528034" y="5782631"/>
            <a:ext cx="10547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10985"/>
              </p:ext>
            </p:extLst>
          </p:nvPr>
        </p:nvGraphicFramePr>
        <p:xfrm>
          <a:off x="579546" y="3952295"/>
          <a:ext cx="11203208" cy="1645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00401"/>
                <a:gridCol w="1400401"/>
                <a:gridCol w="1400401"/>
                <a:gridCol w="1400401"/>
                <a:gridCol w="1400401"/>
                <a:gridCol w="1400401"/>
                <a:gridCol w="1400401"/>
                <a:gridCol w="1400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en-US" sz="32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200" b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ব্যাপ্তি</a:t>
                      </a:r>
                      <a:r>
                        <a:rPr lang="en-US" sz="32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31-40 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41-50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51-60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61-70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71-80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81-90 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91-100</a:t>
                      </a:r>
                      <a:endParaRPr lang="en-US" sz="3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en-US" sz="32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4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6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8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12 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9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7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   4</a:t>
                      </a:r>
                      <a:endParaRPr lang="en-US" sz="32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463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3179934" y="480282"/>
            <a:ext cx="3862311" cy="968991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4896" y="453384"/>
            <a:ext cx="316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315" y="1507684"/>
            <a:ext cx="9406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প্রবণতার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   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খ)   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গ)   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ঘ)   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(২-3)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–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87787"/>
              </p:ext>
            </p:extLst>
          </p:nvPr>
        </p:nvGraphicFramePr>
        <p:xfrm>
          <a:off x="520070" y="3200967"/>
          <a:ext cx="11280465" cy="1280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611495"/>
                <a:gridCol w="1611495"/>
                <a:gridCol w="1611495"/>
                <a:gridCol w="1611495"/>
                <a:gridCol w="1611495"/>
                <a:gridCol w="1611495"/>
                <a:gridCol w="16114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শ্রেণিব্যাপ্তি</a:t>
                      </a:r>
                      <a:r>
                        <a:rPr lang="en-US" sz="3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NikoshBAN" pitchFamily="2" charset="0"/>
                          <a:cs typeface="NikoshBAN" pitchFamily="2" charset="0"/>
                        </a:rPr>
                        <a:t>৩০-৩৫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NikoshBAN" pitchFamily="2" charset="0"/>
                          <a:cs typeface="NikoshBAN" pitchFamily="2" charset="0"/>
                        </a:rPr>
                        <a:t>৩৬- ৪১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NikoshBAN" pitchFamily="2" charset="0"/>
                          <a:cs typeface="NikoshBAN" pitchFamily="2" charset="0"/>
                        </a:rPr>
                        <a:t>৪২-৪৭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NikoshBAN" pitchFamily="2" charset="0"/>
                          <a:cs typeface="NikoshBAN" pitchFamily="2" charset="0"/>
                        </a:rPr>
                        <a:t>৪৮-৫৩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NikoshBAN" pitchFamily="2" charset="0"/>
                          <a:cs typeface="NikoshBAN" pitchFamily="2" charset="0"/>
                        </a:rPr>
                        <a:t>৫৪ -৫৯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NikoshBAN" pitchFamily="2" charset="0"/>
                          <a:cs typeface="NikoshBAN" pitchFamily="2" charset="0"/>
                        </a:rPr>
                        <a:t>৬০- ৬৫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৩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১০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১৮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২৫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৮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৬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6421" y="4450978"/>
            <a:ext cx="114504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 ৩৬-৪১     খ)  ৪২-৪৭    গ)  ৪৮-৫৩    ঘ)  ৫৪-৫৯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আনুমানিক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 ৩৮.৫  খ)  ৪৪.৫  গ)  ৫০.৫         ঘ)   ৫৬.৫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53235" y="2119644"/>
            <a:ext cx="497541" cy="48805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47565" y="2161977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6762" y="2161977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72869" y="6148771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012577" y="6148771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16591" y="6151780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23314" y="5093134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602005" y="5114073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37980" y="5114073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46377" y="2132582"/>
            <a:ext cx="497541" cy="488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473389" y="5127520"/>
            <a:ext cx="497541" cy="48805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550024" y="6151780"/>
            <a:ext cx="497541" cy="48805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6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152633" y="614149"/>
            <a:ext cx="3827716" cy="125559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62066" y="805216"/>
            <a:ext cx="3624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307" y="2176530"/>
            <a:ext cx="11037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৬০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ওজনের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নিম্নরুপঃ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253130"/>
              </p:ext>
            </p:extLst>
          </p:nvPr>
        </p:nvGraphicFramePr>
        <p:xfrm>
          <a:off x="592433" y="3282587"/>
          <a:ext cx="11048653" cy="12801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78379"/>
                <a:gridCol w="1578379"/>
                <a:gridCol w="1578379"/>
                <a:gridCol w="1578379"/>
                <a:gridCol w="1578379"/>
                <a:gridCol w="1578379"/>
                <a:gridCol w="15783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itchFamily="2" charset="0"/>
                          <a:cs typeface="NikoshBAN" pitchFamily="2" charset="0"/>
                        </a:rPr>
                        <a:t>শ্রেণিব্যাপ্তি</a:t>
                      </a:r>
                      <a:r>
                        <a:rPr lang="en-US" sz="3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+mj-lt"/>
                        </a:rPr>
                        <a:t>45-49 </a:t>
                      </a:r>
                      <a:endParaRPr lang="en-US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+mj-lt"/>
                        </a:rPr>
                        <a:t>50-54 </a:t>
                      </a:r>
                      <a:endParaRPr lang="en-US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+mj-lt"/>
                        </a:rPr>
                        <a:t>55-59</a:t>
                      </a:r>
                      <a:endParaRPr lang="en-US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+mj-lt"/>
                        </a:rPr>
                        <a:t>60-64 </a:t>
                      </a:r>
                      <a:endParaRPr lang="en-US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+mj-lt"/>
                        </a:rPr>
                        <a:t>65-69 </a:t>
                      </a:r>
                      <a:endParaRPr lang="en-US" sz="3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+mj-lt"/>
                        </a:rPr>
                        <a:t>70-74</a:t>
                      </a:r>
                      <a:endParaRPr lang="en-US" sz="3600" b="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+mj-lt"/>
                        </a:rPr>
                        <a:t>  4 </a:t>
                      </a:r>
                      <a:endParaRPr lang="en-US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+mj-lt"/>
                        </a:rPr>
                        <a:t>  8  </a:t>
                      </a:r>
                      <a:endParaRPr lang="en-US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+mj-lt"/>
                        </a:rPr>
                        <a:t>  10  </a:t>
                      </a:r>
                      <a:endParaRPr lang="en-US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+mj-lt"/>
                        </a:rPr>
                        <a:t>  20 </a:t>
                      </a:r>
                      <a:endParaRPr lang="en-US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+mj-lt"/>
                        </a:rPr>
                        <a:t>  12</a:t>
                      </a:r>
                      <a:endParaRPr lang="en-US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+mj-lt"/>
                        </a:rPr>
                        <a:t>  6 </a:t>
                      </a:r>
                      <a:endParaRPr lang="en-US" sz="3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5307" y="4997002"/>
            <a:ext cx="10921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09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2878" y="1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Down Ribbon 2"/>
          <p:cNvSpPr/>
          <p:nvPr/>
        </p:nvSpPr>
        <p:spPr>
          <a:xfrm>
            <a:off x="2784143" y="887104"/>
            <a:ext cx="6496335" cy="1214651"/>
          </a:xfrm>
          <a:prstGeom prst="ellipseRibbo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44955" y="1160058"/>
            <a:ext cx="3384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726" y="2476500"/>
            <a:ext cx="3622720" cy="362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6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8179" y="559555"/>
            <a:ext cx="6346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933" y="2129051"/>
            <a:ext cx="70422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ফারুক হোসেন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শিক্ষক(এম.এস.সি) গণিত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নবিগঞ্জ ইসলামিয়া দাখিল মাদ্রাসা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সদর , লক্ষীপুর ।</a:t>
            </a:r>
          </a:p>
          <a:p>
            <a:r>
              <a:rPr lang="bn-IN" sz="4400" i="1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০১৮৩৭৬২৩৫০৫ </a:t>
            </a:r>
            <a:endParaRPr lang="en-US" sz="4400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760" y="2193879"/>
            <a:ext cx="3110366" cy="39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0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49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8213" y="696036"/>
            <a:ext cx="6018662" cy="707886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9301" y="2047164"/>
            <a:ext cx="797029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গণিত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1"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   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1"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4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735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4248" y="1081829"/>
            <a:ext cx="107152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গণিতের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তত্ত্বকে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পরিসংখ্যানের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সমষ্টিকে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৪)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সর্বোচ্ছ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গণসংখ্যা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8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2507" y="791569"/>
            <a:ext cx="454470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251" y="2086377"/>
            <a:ext cx="102387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৩১,      ৪৫,      ৭৬,     ৭৫,     ২৬,     ৯০,     ৬৭,     ৫৪,     ৮৭,      ৫৬,      ৪৫,      ৩৪,     ৫৪,     ২৩,     ৬৪,     ৩৫,     ৮৭,     ৬৭,      ৪৫,      ৮৪,       ৫৪,     ৩৪,     ৭৬,     ৫৩,     ৭৬,     ৫৪,     ৩৪,     ৮৭,      ৫৩,      ৭৫,      ৪৬,     ৮৩,     ৪৭,     ৫০,     ৪০,     ৩৫,     ৭৬,      ৩০,      ৫৬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4556" y="2910626"/>
            <a:ext cx="5885640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4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1564" y="736982"/>
            <a:ext cx="4476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7279" y="2446987"/>
            <a:ext cx="10496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 marL="742950" indent="-742950">
              <a:buAutoNum type="arabicParenR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1082" y="721217"/>
            <a:ext cx="4237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2732" y="1764404"/>
            <a:ext cx="108955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পরিসংখ্যানের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অবিন্যস্ত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উপাত্তসমূহ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ক্রমানুসারে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সাজালে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উপাত্তসমূহ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মাঝামাঝি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কাছাকাছি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পুঞ্জিভূত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প্রবণতাকে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প্রবণতা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প্রবণতার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–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২)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৩)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প্রচুরক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4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6980" y="489397"/>
            <a:ext cx="8010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সূত্রঃ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56823" y="1558343"/>
                <a:ext cx="11140225" cy="4792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শ্রেণিবিন্যাসকৃত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উপাত্তসমূহের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গাণিতিক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গড়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𝓍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𝒶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3600" i="1" dirty="0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en-US" sz="3600" i="1" dirty="0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 dirty="0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ℱ</m:t>
                                </m:r>
                              </m:e>
                              <m:sub>
                                <m:r>
                                  <a:rPr lang="en-US" sz="3600" i="1" dirty="0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𝒾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600" i="1" dirty="0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 dirty="0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𝒰</m:t>
                                </m:r>
                              </m:e>
                              <m:sub>
                                <m:r>
                                  <a:rPr lang="en-US" sz="3600" i="1" dirty="0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𝒾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3600" i="1" dirty="0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𝓃</m:t>
                        </m:r>
                      </m:den>
                    </m:f>
                    <m:r>
                      <a:rPr lang="en-US" sz="36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  <m:r>
                      <a:rPr lang="en-US" sz="36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𝒽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6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𝓍</m:t>
                        </m:r>
                      </m:e>
                    </m:acc>
                  </m:oMath>
                </a14:m>
                <a:r>
                  <a:rPr lang="en-US" sz="3600" dirty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smtClean="0">
                    <a:ea typeface="Cambria Math"/>
                    <a:cs typeface="NikoshBAN" pitchFamily="2" charset="0"/>
                  </a:rPr>
                  <a:t>  </a:t>
                </a:r>
                <a:r>
                  <a:rPr lang="en-US" sz="3600" dirty="0" err="1" smtClean="0">
                    <a:latin typeface="NikoshBAN" pitchFamily="2" charset="0"/>
                    <a:ea typeface="Cambria Math"/>
                    <a:cs typeface="NikoshBAN" pitchFamily="2" charset="0"/>
                  </a:rPr>
                  <a:t>নির্ণেয়</a:t>
                </a:r>
                <a:r>
                  <a:rPr lang="en-US" sz="360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ea typeface="Cambria Math"/>
                    <a:cs typeface="NikoshBAN" pitchFamily="2" charset="0"/>
                  </a:rPr>
                  <a:t>গড়</a:t>
                </a:r>
                <a:r>
                  <a:rPr lang="en-US" sz="3600" dirty="0" smtClean="0">
                    <a:latin typeface="NikoshBAN" pitchFamily="2" charset="0"/>
                    <a:ea typeface="Cambria Math"/>
                    <a:cs typeface="NikoshBAN" pitchFamily="2" charset="0"/>
                  </a:rPr>
                  <a:t> </a:t>
                </a:r>
                <a:r>
                  <a:rPr lang="en-US" sz="3600" dirty="0" smtClean="0">
                    <a:ea typeface="Cambria Math"/>
                    <a:cs typeface="NikoshBAN" pitchFamily="2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𝒶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আনুমাণিক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গড়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ℱ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𝒾</m:t>
                        </m:r>
                      </m:sub>
                    </m:sSub>
                  </m:oMath>
                </a14:m>
                <a:r>
                  <a:rPr lang="en-US" sz="3600" dirty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𝒾</m:t>
                    </m:r>
                    <m:r>
                      <a:rPr lang="en-US" sz="3600" b="0" i="1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তম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শ্রেণির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গণসংখ্যা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600" dirty="0" smtClean="0"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𝒰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𝒾</m:t>
                        </m:r>
                      </m:sub>
                    </m:sSub>
                  </m:oMath>
                </a14:m>
                <a:r>
                  <a:rPr lang="en-US" sz="3600" dirty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smtClean="0">
                    <a:ea typeface="Cambria Math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𝒾</m:t>
                    </m:r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তম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শ্রেণির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ধাপ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বিচ্যুতি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ℱ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𝒾</m:t>
                        </m:r>
                      </m:sub>
                    </m:sSub>
                    <m:sSub>
                      <m:sSubPr>
                        <m:ctrlPr>
                          <a:rPr lang="en-US" sz="3600" i="1" dirty="0">
                            <a:latin typeface="Cambria Math"/>
                            <a:cs typeface="NikoshBAN" pitchFamily="2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𝒰</m:t>
                        </m:r>
                      </m:e>
                      <m:sub>
                        <m:r>
                          <a:rPr lang="en-US" sz="3600" i="1" dirty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𝒾</m:t>
                        </m:r>
                      </m:sub>
                    </m:sSub>
                  </m:oMath>
                </a14:m>
                <a:r>
                  <a:rPr lang="en-US" sz="36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smtClean="0">
                    <a:ea typeface="Cambria Math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𝒾</m:t>
                    </m:r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তম </a:t>
                </a:r>
                <a:r>
                  <a:rPr lang="en-US" sz="3600" dirty="0" err="1">
                    <a:latin typeface="NikoshBAN" pitchFamily="2" charset="0"/>
                    <a:cs typeface="NikoshBAN" pitchFamily="2" charset="0"/>
                  </a:rPr>
                  <a:t>শ্রেণির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গণসংখ্যা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ধাপ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বিচ্যুতির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গুণফল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</a:p>
              <a:p>
                <a:r>
                  <a:rPr lang="en-US" sz="36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𝓃</m:t>
                    </m:r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→</m:t>
                    </m:r>
                  </m:oMath>
                </a14:m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 মোট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গণসংখ্যা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3600" dirty="0" smtClean="0"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𝒽</m:t>
                    </m:r>
                    <m:r>
                      <a:rPr lang="en-US" sz="3600" i="1" dirty="0">
                        <a:latin typeface="Cambria Math"/>
                        <a:ea typeface="Cambria Math"/>
                        <a:cs typeface="NikoshBAN" pitchFamily="2" charset="0"/>
                      </a:rPr>
                      <m:t> →</m:t>
                    </m:r>
                    <m:r>
                      <a:rPr lang="en-US" sz="3600" b="0" i="0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en-US" sz="3600" b="0" i="0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শ্রেণিব্যাপ্তি</m:t>
                    </m:r>
                    <m:r>
                      <a:rPr lang="en-US" sz="3600" b="0" i="0" dirty="0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23" y="1558343"/>
                <a:ext cx="11140225" cy="4792594"/>
              </a:xfrm>
              <a:prstGeom prst="rect">
                <a:avLst/>
              </a:prstGeom>
              <a:blipFill rotWithShape="1">
                <a:blip r:embed="rId2"/>
                <a:stretch>
                  <a:fillRect l="-1697" b="-4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22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55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459" y="425003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খরচ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8665"/>
              </p:ext>
            </p:extLst>
          </p:nvPr>
        </p:nvGraphicFramePr>
        <p:xfrm>
          <a:off x="540914" y="1917413"/>
          <a:ext cx="12479639" cy="1828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95927"/>
                <a:gridCol w="1247964"/>
                <a:gridCol w="1247964"/>
                <a:gridCol w="1247964"/>
                <a:gridCol w="1247964"/>
                <a:gridCol w="1247964"/>
                <a:gridCol w="1247964"/>
                <a:gridCol w="1247964"/>
                <a:gridCol w="12479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b="0" dirty="0" err="1" smtClean="0">
                          <a:latin typeface="NikoshBAN" pitchFamily="2" charset="0"/>
                          <a:cs typeface="NikoshBAN" pitchFamily="2" charset="0"/>
                        </a:rPr>
                        <a:t>উৎপাদন</a:t>
                      </a:r>
                      <a:r>
                        <a:rPr lang="en-US" sz="3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r>
                        <a:rPr lang="en-US" sz="36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b="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i="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2- 6</a:t>
                      </a:r>
                      <a:endParaRPr lang="en-US" sz="3600" b="0" i="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6-10</a:t>
                      </a:r>
                      <a:endParaRPr lang="en-US" sz="3600" b="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10-14</a:t>
                      </a:r>
                      <a:endParaRPr lang="en-US" sz="3600" b="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14-18</a:t>
                      </a:r>
                      <a:endParaRPr lang="en-US" sz="3600" b="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18-22</a:t>
                      </a:r>
                      <a:endParaRPr lang="en-US" sz="3600" b="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22-26</a:t>
                      </a:r>
                      <a:endParaRPr lang="en-US" sz="3600" b="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26-30</a:t>
                      </a:r>
                      <a:endParaRPr lang="en-US" sz="3600" b="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en-US" sz="3600" dirty="0">
                        <a:latin typeface="+mn-lt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গণসংখ্যা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4</a:t>
                      </a:r>
                      <a:endParaRPr lang="en-US" sz="36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ambria Math" pitchFamily="18" charset="0"/>
                          <a:ea typeface="Cambria Math" pitchFamily="18" charset="0"/>
                          <a:cs typeface="Calibri" pitchFamily="34" charset="0"/>
                        </a:rPr>
                        <a:t>9</a:t>
                      </a:r>
                      <a:endParaRPr lang="en-US" sz="3600" dirty="0">
                        <a:latin typeface="Cambria Math" pitchFamily="18" charset="0"/>
                        <a:ea typeface="Cambria Math" pitchFamily="18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21 </a:t>
                      </a:r>
                      <a:endParaRPr lang="en-US" sz="3600" dirty="0">
                        <a:latin typeface="Cambria Math" pitchFamily="18" charset="0"/>
                        <a:ea typeface="Cambria Math" pitchFamily="18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47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36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latin typeface="Cambria Math" pitchFamily="18" charset="0"/>
                          <a:ea typeface="Cambria Math" pitchFamily="18" charset="0"/>
                          <a:cs typeface="NikoshBAN" pitchFamily="2" charset="0"/>
                        </a:rPr>
                        <a:t>1 9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88648" y="4353059"/>
            <a:ext cx="10625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সারণিটি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নিম্নরুপ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-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336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894</Words>
  <Application>Microsoft Office PowerPoint</Application>
  <PresentationFormat>Custom</PresentationFormat>
  <Paragraphs>226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 C</cp:lastModifiedBy>
  <cp:revision>244</cp:revision>
  <dcterms:created xsi:type="dcterms:W3CDTF">2020-04-29T14:10:10Z</dcterms:created>
  <dcterms:modified xsi:type="dcterms:W3CDTF">2021-01-14T13:31:00Z</dcterms:modified>
</cp:coreProperties>
</file>